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61" r:id="rId4"/>
    <p:sldId id="271" r:id="rId5"/>
    <p:sldId id="263" r:id="rId6"/>
    <p:sldId id="264" r:id="rId7"/>
    <p:sldId id="258" r:id="rId8"/>
    <p:sldId id="259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/>
    <p:restoredTop sz="94676"/>
  </p:normalViewPr>
  <p:slideViewPr>
    <p:cSldViewPr snapToGrid="0">
      <p:cViewPr varScale="1">
        <p:scale>
          <a:sx n="106" d="100"/>
          <a:sy n="106" d="100"/>
        </p:scale>
        <p:origin x="2064" y="168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F3ED1B3-C7D3-BA44-96EE-EBA591F5CE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32EF99-3F55-B549-AD4B-8741443BE62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BB3793F7-3282-1E4A-B7EA-AF0D0CA49610}" type="datetimeFigureOut">
              <a:rPr lang="en-US" altLang="en-US"/>
              <a:pPr>
                <a:defRPr/>
              </a:pPr>
              <a:t>3/13/18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E5E2F62-1BE5-D04C-9270-AE4642708BF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5B2EC6A-1C08-E447-95FE-1E8A92878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E8509-1E9A-B546-A877-CED669CA2A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ADEB4F-BD46-7E4D-812A-5F35D7AE28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27C20438-5228-4541-9354-30BB8D4C2B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7D0939E3-27F3-694C-8056-177ABF82D3E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8C8E0343-0535-D54B-8621-1387682C0D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32315356-3907-0F48-9B32-FA815B9876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BEA5BF88-FC4F-234B-B2F6-2335BEEDCA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B2B1E5B3-BAAC-0642-BF43-23C587DFBEB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C26FEF0E-9249-B244-A005-7A5FE9E943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>
            <a:extLst>
              <a:ext uri="{FF2B5EF4-FFF2-40B4-BE49-F238E27FC236}">
                <a16:creationId xmlns:a16="http://schemas.microsoft.com/office/drawing/2014/main" id="{4370D711-EADD-CD43-B06B-D16144200C4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Notes Placeholder 2">
            <a:extLst>
              <a:ext uri="{FF2B5EF4-FFF2-40B4-BE49-F238E27FC236}">
                <a16:creationId xmlns:a16="http://schemas.microsoft.com/office/drawing/2014/main" id="{F06EF829-2659-AE4C-AFEE-58459CBE3B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6941256C-2435-BA46-AE86-7A6B57122F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2A761958-609D-0440-9D00-9F9448E958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>
            <a:extLst>
              <a:ext uri="{FF2B5EF4-FFF2-40B4-BE49-F238E27FC236}">
                <a16:creationId xmlns:a16="http://schemas.microsoft.com/office/drawing/2014/main" id="{72B1D289-1FFE-844A-BA89-351FC9E90D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Notes Placeholder 2">
            <a:extLst>
              <a:ext uri="{FF2B5EF4-FFF2-40B4-BE49-F238E27FC236}">
                <a16:creationId xmlns:a16="http://schemas.microsoft.com/office/drawing/2014/main" id="{03D97C5B-DDFA-4640-AF26-5EB5A69A00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B965BEDB-7824-F446-9705-520F389A87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BF81F0EE-BB59-2141-83F0-939DDA6F5F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2087EAB9-6ECA-D843-AD3B-C11AC7B447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0D933455-7722-2147-AF7B-1934385585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F11897AF-B4AE-C84C-8E97-308E3D0AC4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B14BDF7B-D84F-A349-B4EA-A0716B943C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F9C75C4F-E359-ED44-9EF3-E2C7C0A536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CB226450-4126-EB42-B362-2F9179BF81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0E3B6ACE-83CE-A64E-9550-E4BF207E1D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41D098E0-6D38-1F47-8036-63AAB03A49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>
            <a:extLst>
              <a:ext uri="{FF2B5EF4-FFF2-40B4-BE49-F238E27FC236}">
                <a16:creationId xmlns:a16="http://schemas.microsoft.com/office/drawing/2014/main" id="{AE47AB6F-C7F6-4D4E-B2D2-CA541EC773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>
            <a:extLst>
              <a:ext uri="{FF2B5EF4-FFF2-40B4-BE49-F238E27FC236}">
                <a16:creationId xmlns:a16="http://schemas.microsoft.com/office/drawing/2014/main" id="{6BA1F5B6-BD0C-A64C-8D21-D629592049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070CD6D2-1DE7-CC48-9E3C-5808A6336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7EE2BA9E-2DE8-6945-8E6C-262FDE5472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>
            <a:extLst>
              <a:ext uri="{FF2B5EF4-FFF2-40B4-BE49-F238E27FC236}">
                <a16:creationId xmlns:a16="http://schemas.microsoft.com/office/drawing/2014/main" id="{2529870C-426E-EB4B-A31B-54409CA343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Notes Placeholder 2">
            <a:extLst>
              <a:ext uri="{FF2B5EF4-FFF2-40B4-BE49-F238E27FC236}">
                <a16:creationId xmlns:a16="http://schemas.microsoft.com/office/drawing/2014/main" id="{010F6B2C-87B4-5F49-B7CF-EBBBEDC69F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7D7942D-33BD-C34C-8A58-BAD17070D11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E517B-4842-AC40-B928-0DFA3ACC74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01659F9-366B-824D-A681-9F249A74C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36765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1D17EB3-90AE-6444-BB69-14BE43335C5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1D24B-0D59-7043-9620-82828F783E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640E9176-0532-F545-B3A0-87607F69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14806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3FC6118-3C32-074D-A976-D84C3E01BE8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5BFC5-7B52-4B4D-B742-6BCFAE3366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6DB414-1094-4B47-9B29-E38FB7526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04414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705115-C644-D546-AA47-7C942B14EE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F3FDC-98C9-F849-B14C-0290B422A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2EEF87C-D8BB-D042-A37A-A086FE44E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22836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33E23E0-A1C5-5043-AE2A-FDBA6685C37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646C8-00CF-FA43-A394-E5E922AAB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8465C5A-0DB0-7D42-B465-62ADBAA5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96744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057C2E1-8260-AF48-AE17-1A4CEF1649A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A3921-8859-1948-A5EC-6AF0C35B9E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FA453A18-7825-2F4D-8475-B8972791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8128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E60BB772-0B47-C442-90E6-4D260EDB900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03F0C-9EC4-054C-BE70-9DA54E5F64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677354F-9C9B-3B48-8474-7A4BFE5B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09136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31185F43-596A-6644-8261-B9834D6743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A22D7-A8B3-3A42-9338-D2191CFB6B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6B3336C2-0F1B-FD40-B870-0322B720D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488454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A77C037-663E-034D-9558-6E8B348504B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8AA9-50AE-9545-AB43-0E2A56A89C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D0D35EF-C668-2644-A947-C0F2CF81F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55868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A70767E-9258-4740-A7E9-38849B281E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D1A98B9-7B30-2B4A-A490-E0FCA08CE3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3FEC32C-6EAC-D44D-A922-D77A1346615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5AC483B-C006-C146-9F8E-8BCEA89733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504EF5-5F71-624D-825C-2501338790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 dirty="0" smtClean="0">
                <a:solidFill>
                  <a:srgbClr val="898989"/>
                </a:solidFill>
                <a:latin typeface="Tahoma" charset="0"/>
                <a:ea typeface="ＭＳ Ｐゴシック" charset="-128"/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371AA514-3CF6-5249-BDAD-38991EB1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1497013"/>
            <a:ext cx="8045450" cy="36464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Representing and comparing fractions in elementary mathematics teaching</a:t>
            </a:r>
          </a:p>
        </p:txBody>
      </p:sp>
      <p:sp>
        <p:nvSpPr>
          <p:cNvPr id="13314" name="Slide Number Placeholder 2">
            <a:extLst>
              <a:ext uri="{FF2B5EF4-FFF2-40B4-BE49-F238E27FC236}">
                <a16:creationId xmlns:a16="http://schemas.microsoft.com/office/drawing/2014/main" id="{C04E50C5-60D3-F44E-9003-BB2A15542B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62CD28-F19B-AD4A-9A6F-C922043AF38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D08778-B41C-4F4D-8CAE-BD954E84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C50CC695-0E55-4241-8B47-671F8BF8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Focus questions</a:t>
            </a:r>
          </a:p>
        </p:txBody>
      </p:sp>
      <p:sp>
        <p:nvSpPr>
          <p:cNvPr id="21506" name="Content Placeholder 2">
            <a:extLst>
              <a:ext uri="{FF2B5EF4-FFF2-40B4-BE49-F238E27FC236}">
                <a16:creationId xmlns:a16="http://schemas.microsoft.com/office/drawing/2014/main" id="{3A886DB0-86A9-A04D-9715-C2ECD616F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mathematical issues do you see arising?</a:t>
            </a:r>
          </a:p>
          <a:p>
            <a:pPr marL="350838" indent="-341313"/>
            <a:r>
              <a:rPr lang="en-US" altLang="en-US" dirty="0">
                <a:ea typeface="ＭＳ Ｐゴシック" panose="020B0600070205080204" pitchFamily="34" charset="-128"/>
              </a:rPr>
              <a:t>What do you notice about the role or practices of the teacher?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students think about the problem?</a:t>
            </a: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C8F091C4-0D66-1047-B9F3-ED6B40DFF6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941C70-C65C-0741-B235-DEBA837CF3A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26DAC3-29F5-3847-9449-8B93096B8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E600A7A3-6608-D545-9783-7DFDEF131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Third-grade video – comparing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aseline="30000" dirty="0">
                <a:ea typeface="ＭＳ Ｐゴシック" panose="020B0600070205080204" pitchFamily="34" charset="-128"/>
              </a:rPr>
              <a:t>4</a:t>
            </a:r>
            <a:r>
              <a:rPr lang="en-US" altLang="en-US" i="1" dirty="0">
                <a:ea typeface="ＭＳ Ｐゴシック" panose="020B0600070205080204" pitchFamily="34" charset="-128"/>
              </a:rPr>
              <a:t>/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4</a:t>
            </a:r>
            <a:r>
              <a:rPr lang="en-US" altLang="en-US" dirty="0">
                <a:ea typeface="ＭＳ Ｐゴシック" panose="020B0600070205080204" pitchFamily="34" charset="-128"/>
              </a:rPr>
              <a:t> and 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4</a:t>
            </a:r>
            <a:r>
              <a:rPr lang="en-US" altLang="en-US" i="1" dirty="0">
                <a:ea typeface="ＭＳ Ｐゴシック" panose="020B0600070205080204" pitchFamily="34" charset="-128"/>
              </a:rPr>
              <a:t>/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8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3A100420-2246-7A4E-B0DA-1B2202B01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representations were students using to compare fractions?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other representations could they have used?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would using those representations involve?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3050204C-71ED-3643-8BE0-CE744E1536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4DCEED-1006-ED41-9C4B-3F5A4AFE1BB0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22533" name="Picture 7" descr="4fourths-4eighths.jpg">
            <a:extLst>
              <a:ext uri="{FF2B5EF4-FFF2-40B4-BE49-F238E27FC236}">
                <a16:creationId xmlns:a16="http://schemas.microsoft.com/office/drawing/2014/main" id="{54BF2A5B-8C7A-694C-82FD-334DD8A45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89275"/>
            <a:ext cx="44196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AF1E71-6249-D245-B6F8-ACFE8C6CB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DCEE5FED-DEF6-5C45-B824-72EACB0AB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Possible instances of equivalence in mathematics</a:t>
            </a:r>
          </a:p>
        </p:txBody>
      </p:sp>
      <p:sp>
        <p:nvSpPr>
          <p:cNvPr id="23554" name="Slide Number Placeholder 2">
            <a:extLst>
              <a:ext uri="{FF2B5EF4-FFF2-40B4-BE49-F238E27FC236}">
                <a16:creationId xmlns:a16="http://schemas.microsoft.com/office/drawing/2014/main" id="{10E56061-BEF5-6C49-AA76-5E0B1CB657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70B0FD-79FE-F340-AAA0-A536E2C244B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EF67AF-A488-914F-8AC6-80BD0E53FC56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787525"/>
          <a:ext cx="8229600" cy="434340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>
                      <a:lvl1pPr indent="124936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12493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  <a:p>
                      <a:pPr marL="0" marR="0" lvl="0" indent="12493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  <a:p>
                      <a:pPr marL="0" marR="0" lvl="0" indent="12493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 + 2</a:t>
                      </a:r>
                    </a:p>
                    <a:p>
                      <a:pPr marL="0" marR="0" lvl="0" indent="12493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  <a:p>
                      <a:pPr marL="0" marR="0" lvl="0" indent="12493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 + 12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 3(</a:t>
                      </a:r>
                      <a:r>
                        <a:rPr kumimoji="0" lang="en-US" altLang="en-US" sz="3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x</a:t>
                      </a: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+ 4)    3</a:t>
                      </a:r>
                      <a:r>
                        <a:rPr kumimoji="0" lang="en-US" altLang="en-US" sz="3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x</a:t>
                      </a:r>
                      <a:r>
                        <a:rPr kumimoji="0" lang="en-US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+ 12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567" name="Picture 8" descr="1.jpg">
            <a:extLst>
              <a:ext uri="{FF2B5EF4-FFF2-40B4-BE49-F238E27FC236}">
                <a16:creationId xmlns:a16="http://schemas.microsoft.com/office/drawing/2014/main" id="{F5FC1609-AEBF-D842-A9D4-404F947179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02125"/>
            <a:ext cx="21701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Picture 6" descr="1.jpg">
            <a:extLst>
              <a:ext uri="{FF2B5EF4-FFF2-40B4-BE49-F238E27FC236}">
                <a16:creationId xmlns:a16="http://schemas.microsoft.com/office/drawing/2014/main" id="{CCFE32EB-5A32-4742-B6A9-0E106AC1CC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92325"/>
            <a:ext cx="37719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42EE0B-5CCD-104D-A4B3-50D1D6A0D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ED6B1BA2-9EE2-5844-BEDE-31D096BF8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Classroom Connection Activities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1A2A4869-FFBF-1C46-BCC2-9D5544DA3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“Professional homework” designed to:</a:t>
            </a:r>
          </a:p>
          <a:p>
            <a:pPr marL="350838" indent="-341313"/>
            <a:r>
              <a:rPr lang="en-US" altLang="en-US" dirty="0">
                <a:ea typeface="ＭＳ Ｐゴシック" panose="020B0600070205080204" pitchFamily="34" charset="-128"/>
              </a:rPr>
              <a:t>Connect professional development content with classroom teaching</a:t>
            </a:r>
          </a:p>
          <a:p>
            <a:pPr marL="350838" indent="-341313"/>
            <a:r>
              <a:rPr lang="en-US" altLang="en-US" dirty="0">
                <a:ea typeface="ＭＳ Ｐゴシック" panose="020B0600070205080204" pitchFamily="34" charset="-128"/>
              </a:rPr>
              <a:t>Support feedback on teaching </a:t>
            </a:r>
          </a:p>
          <a:p>
            <a:pPr marL="350838" indent="-341313"/>
            <a:r>
              <a:rPr lang="en-US" altLang="en-US" dirty="0">
                <a:ea typeface="ＭＳ Ｐゴシック" panose="020B0600070205080204" pitchFamily="34" charset="-128"/>
              </a:rPr>
              <a:t>Extend thinking about the content of previous sessions</a:t>
            </a:r>
          </a:p>
          <a:p>
            <a:pPr marL="350838" indent="-341313"/>
            <a:r>
              <a:rPr lang="en-US" altLang="en-US" dirty="0">
                <a:ea typeface="ＭＳ Ｐゴシック" panose="020B0600070205080204" pitchFamily="34" charset="-128"/>
              </a:rPr>
              <a:t>Preview the content of later sessions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083FECB8-1465-0145-9223-489F87E5D8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46A050-FD29-6F48-943A-A83F6AD9DAD6}" type="slidenum">
              <a:rPr lang="en-US" altLang="en-US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D78722-3785-CA4A-ABB5-FFECA6B54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45C9126B-A254-7C47-82F4-1769132E3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B104E-2703-A44F-B254-F6C5A8557F6D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In this session, you began to work on:</a:t>
            </a:r>
          </a:p>
          <a:p>
            <a:pPr>
              <a:defRPr/>
            </a:pPr>
            <a:r>
              <a:rPr lang="en-US" dirty="0"/>
              <a:t>Studying mathematics teaching</a:t>
            </a:r>
          </a:p>
          <a:p>
            <a:pPr>
              <a:defRPr/>
            </a:pPr>
            <a:r>
              <a:rPr lang="en-US" dirty="0"/>
              <a:t>Equivalence in mathematics</a:t>
            </a: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C6F56660-B0EB-4B42-931B-D83167B08B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18DAF7-8C6A-7746-8D99-F4A56AFDAE7C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A16F8C-7F66-544A-934C-EA2D72871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FA2B683B-1489-D040-8099-0903BB387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Four elements (strands) of content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DBD4E806-9FBA-E749-9E6F-A9F8533EE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Mathematics geared to the demands of teaching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Student thinking about mathematics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High-leverage mathematics teaching practices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Approaches for systematically learning from and improving teaching</a:t>
            </a: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BE41428D-1335-3848-A2C2-E4B50CA953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A1B496-3A41-FF41-8849-05EB7381997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E7E4A9-9773-0848-AE30-40ACB287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77C464C4-3EF2-3545-B7DC-F0BFCF94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Distinctive features of the module</a:t>
            </a: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21461AB5-FD4E-5347-A959-D02DE7A9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Experiences that integrate the four elements of module content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Content that is applicable across grade levels and strands of mathematics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Examples from elementary classrooms and professional development sessions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Activities that connect professional development content with classroom teaching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AE9235A4-2F41-FE40-92BC-0841528CE6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440DDE-2CA5-944E-BB3A-7A387E2E8257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2AB65F-3C9F-6E41-B98A-7D83F07F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44DC2C4A-77A9-6142-B09B-A0448C9D2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Specific module content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E13F2095-12DF-FB47-A7FD-E40D2E25D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Mathematics geared to the demands of teaching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Student thinking about mathematics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High-leverage mathematics teaching practices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Approaches for systematically learning from and improving teaching</a:t>
            </a: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6C5046F0-A066-8E4D-B5F2-DF854A8B2B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7030E56-7B06-2646-A889-194670466AB0}" type="slidenum">
              <a:rPr lang="en-US" altLang="en-US">
                <a:latin typeface="Arial" panose="020B0604020202020204" pitchFamily="34" charset="0"/>
              </a:rPr>
              <a:pPr/>
              <a:t>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4B9C2D-3848-134A-BCE0-1297C60E3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9B449086-668B-044C-9993-06AD4F27B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Module content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9B402DA5-8FA0-D147-923E-726480DFB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Mathematics</a:t>
            </a:r>
            <a:r>
              <a:rPr lang="en-US" altLang="en-US">
                <a:ea typeface="ＭＳ Ｐゴシック" panose="020B0600070205080204" pitchFamily="34" charset="-128"/>
              </a:rPr>
              <a:t>: fraction representation, definition, comparison, and equivalence</a:t>
            </a:r>
          </a:p>
          <a:p>
            <a:r>
              <a:rPr lang="en-US" altLang="en-US" i="1">
                <a:ea typeface="ＭＳ Ｐゴシック" panose="020B0600070205080204" pitchFamily="34" charset="-128"/>
              </a:rPr>
              <a:t>Student thinking</a:t>
            </a:r>
            <a:r>
              <a:rPr lang="en-US" altLang="en-US">
                <a:ea typeface="ＭＳ Ｐゴシック" panose="020B0600070205080204" pitchFamily="34" charset="-128"/>
              </a:rPr>
              <a:t>: students’ ideas about and approaches to working with fractions</a:t>
            </a:r>
          </a:p>
          <a:p>
            <a:r>
              <a:rPr lang="en-US" altLang="en-US" i="1">
                <a:ea typeface="ＭＳ Ｐゴシック" panose="020B0600070205080204" pitchFamily="34" charset="-128"/>
              </a:rPr>
              <a:t>Teaching practice</a:t>
            </a:r>
            <a:r>
              <a:rPr lang="en-US" altLang="en-US">
                <a:ea typeface="ＭＳ Ｐゴシック" panose="020B0600070205080204" pitchFamily="34" charset="-128"/>
              </a:rPr>
              <a:t>: practices of using representations in classroom teaching</a:t>
            </a:r>
          </a:p>
          <a:p>
            <a:r>
              <a:rPr lang="en-US" altLang="en-US" i="1">
                <a:ea typeface="ＭＳ Ｐゴシック" panose="020B0600070205080204" pitchFamily="34" charset="-128"/>
              </a:rPr>
              <a:t>Learning from practice</a:t>
            </a:r>
            <a:r>
              <a:rPr lang="en-US" altLang="en-US">
                <a:ea typeface="ＭＳ Ｐゴシック" panose="020B0600070205080204" pitchFamily="34" charset="-128"/>
              </a:rPr>
              <a:t>: processes for documenting and analyzing images of “public recording space” to improve practice</a:t>
            </a: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CD434754-1A5B-294F-9B67-DFEA78A7E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7C88B3-D09F-5040-A336-63F71647C55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F33FA0-76DB-6C44-A987-6E1C4085B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C7067006-D710-874F-A76F-745518FC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E1019-67B4-2447-BDFB-A2510F0670AE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>
              <a:defRPr/>
            </a:pPr>
            <a:r>
              <a:rPr lang="en-US" dirty="0"/>
              <a:t>Studying an example of mathematics teaching</a:t>
            </a:r>
          </a:p>
          <a:p>
            <a:pPr>
              <a:defRPr/>
            </a:pPr>
            <a:r>
              <a:rPr lang="en-US" dirty="0"/>
              <a:t>Equivalence in mathematics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EF5FAC32-0F0A-FB4D-ADE7-E173D02591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AAC6B8-D8A8-494C-989E-1A453ECE458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13C2D6-72D5-3349-B648-864B5C512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ACA3B4DB-6271-1940-97B9-E58698794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Studying mathematics teaching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1F9E6729-1768-B04D-85E8-8D56F4340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Records of practice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Close attention to talk, student thinking, teacher’s moves and comments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Detail and evidence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Learning to see and hear practices of teaching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E1306AB2-D6B1-6649-9413-60EB7A4516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69673-8B2E-C44F-9B3A-7E1842C323B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C6AC9ED-A280-4E4B-B49A-57216A72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9C227BFF-E15A-1A4D-B783-644237699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Video clip from a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third-grade lesson on fractions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84031205-9D33-D946-84A8-59BA34E52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Third graders (8 year-olds)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Early May (three weeks into a five-week fractions unit)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Emerged from study of division (problems with remainders)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Single objects as the whole (cookies, brownies, graham crackers)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Drawings (rectangles, circles)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Sets of objects as the whole (boxes of crayons)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Number line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Mapping one representation onto others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Diverse classroom, many English language learners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A6DF797D-5318-6340-AAD7-2DD86725FA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F29DED-754E-5C42-A5C6-01AD4CCD12EA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5F19A1-63E0-CA4A-A823-B94D61DFD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530F24DF-380D-2E44-BA1B-0174CBFAC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304800"/>
            <a:ext cx="8491538" cy="3027363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Which is more – </a:t>
            </a:r>
            <a:br>
              <a:rPr lang="en-US" altLang="en-US">
                <a:ea typeface="ＭＳ Ｐゴシック" panose="020B0600070205080204" pitchFamily="34" charset="-128"/>
              </a:rPr>
            </a:b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u="sng">
                <a:solidFill>
                  <a:srgbClr val="FFFF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4</a:t>
            </a:r>
            <a:r>
              <a:rPr lang="en-US" altLang="en-US">
                <a:solidFill>
                  <a:srgbClr val="FFFF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      </a:t>
            </a:r>
            <a:r>
              <a:rPr lang="en-US" altLang="en-US" u="sng">
                <a:solidFill>
                  <a:srgbClr val="FFFF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4</a:t>
            </a:r>
            <a:br>
              <a:rPr lang="en-US" altLang="en-US" u="sng">
                <a:solidFill>
                  <a:srgbClr val="FFFF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</a:br>
            <a:r>
              <a:rPr lang="en-US" altLang="en-US">
                <a:solidFill>
                  <a:srgbClr val="FFFF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4       8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6BFBDC9E-8EF5-7544-A166-955F09BBC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938" y="3511550"/>
            <a:ext cx="8374062" cy="261461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might third graders think, and why? How might they explain it?</a:t>
            </a: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0A1FBD70-1509-414E-A333-030099F6C5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7F2823-A4F4-CF43-9813-CEB7C883D986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485" name="TextBox 19">
            <a:extLst>
              <a:ext uri="{FF2B5EF4-FFF2-40B4-BE49-F238E27FC236}">
                <a16:creationId xmlns:a16="http://schemas.microsoft.com/office/drawing/2014/main" id="{30B8E1E0-30C8-3645-B01A-6342C51F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1978025"/>
            <a:ext cx="1781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  <a:latin typeface="Arial" panose="020B0604020202020204" pitchFamily="34" charset="0"/>
              </a:rPr>
              <a:t>or      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8B95F1-0DFE-D242-A5F6-17B3003F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This work is licensed under a Creative Commons Attribution-Noncommercial-4.0 International License: https://creativecommons.org/licenses/by-nc/4.0/ 
© 2018 Mathematics Teaching and Learning to Teach • School of Education • University of Michigan • Ann Arbor, MI 48109-1259 • mtlt@umich.edu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ssion01_slides" id="{55F3DCE7-BD14-5044-9A67-1FB2F9ADD29F}" vid="{7F600909-12A7-AF42-A286-0263997A7E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783</Words>
  <Application>Microsoft Macintosh PowerPoint</Application>
  <PresentationFormat>On-screen Show (4:3)</PresentationFormat>
  <Paragraphs>95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Comic Sans MS</vt:lpstr>
      <vt:lpstr>Tahoma</vt:lpstr>
      <vt:lpstr>Default Design</vt:lpstr>
      <vt:lpstr>Representing and comparing fractions in elementary mathematics teaching</vt:lpstr>
      <vt:lpstr>Four elements (strands) of content</vt:lpstr>
      <vt:lpstr>Distinctive features of the module</vt:lpstr>
      <vt:lpstr>Specific module content</vt:lpstr>
      <vt:lpstr>Module content</vt:lpstr>
      <vt:lpstr>Overview of Session 1</vt:lpstr>
      <vt:lpstr>Studying mathematics teaching</vt:lpstr>
      <vt:lpstr>Video clip from a  third-grade lesson on fractions</vt:lpstr>
      <vt:lpstr>Which is more –   4       4 4       8</vt:lpstr>
      <vt:lpstr>Focus questions</vt:lpstr>
      <vt:lpstr>Third-grade video – comparing 4/4 and 4/8</vt:lpstr>
      <vt:lpstr>Possible instances of equivalence in mathematics</vt:lpstr>
      <vt:lpstr>Classroom Connection Activities</vt:lpstr>
      <vt:lpstr>Summary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44</cp:revision>
  <cp:lastPrinted>2018-02-20T17:32:20Z</cp:lastPrinted>
  <dcterms:created xsi:type="dcterms:W3CDTF">2011-10-25T16:19:09Z</dcterms:created>
  <dcterms:modified xsi:type="dcterms:W3CDTF">2018-03-13T16:18:55Z</dcterms:modified>
</cp:coreProperties>
</file>