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5" r:id="rId9"/>
    <p:sldId id="269" r:id="rId10"/>
    <p:sldId id="267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58" d="100"/>
          <a:sy n="158" d="100"/>
        </p:scale>
        <p:origin x="-411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99F680-D796-1642-8FC1-85473D7045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93F89-C27F-4345-9654-BFF8BCF36B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BA2A5D6-3630-8943-9B5E-0B3F3B937B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A726EB5-AEC4-B94D-A66E-A6CFD5F9F3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FFC62B0-C4B7-7C47-8EDB-B1494FFD9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528BE-5CAA-AF4E-BF48-34ED4F86F47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>
            <a:extLst>
              <a:ext uri="{FF2B5EF4-FFF2-40B4-BE49-F238E27FC236}">
                <a16:creationId xmlns:a16="http://schemas.microsoft.com/office/drawing/2014/main" id="{F5E7F7C7-3137-0646-AF52-066D96EA1A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8" name="Notes Placeholder 2">
            <a:extLst>
              <a:ext uri="{FF2B5EF4-FFF2-40B4-BE49-F238E27FC236}">
                <a16:creationId xmlns:a16="http://schemas.microsoft.com/office/drawing/2014/main" id="{E43E4B8C-94FB-D54F-8F02-17027A0E6E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085966F4-2A78-3E41-9371-1CA12F1833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B2AB3B6D-58BF-E24E-A44D-EAA047154D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69FCB80F-115C-664F-836F-8D56743C8C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63CFBBCE-4C77-704D-850A-F865554A5B2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C66B4D3C-340A-3744-9E9E-5C50B0E036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36A7C329-95A5-8E4B-8306-6742F17FB4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EB9D196B-1E66-BA4C-8E41-57D1D387CB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27D2E77E-B2BA-E845-B2BE-156645C96D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FBD9F3AC-1545-1344-B42D-136A79DCC7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6CF1FA30-6ED4-604A-9E0B-D40FF3DACCB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2BB4B85D-A00A-294D-83A3-F45F62B586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6D9A1AAE-DD3D-F748-9950-05023B1D35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09A87DF5-BC93-CD4E-8BEB-B2CACCE69A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11900A53-E3D0-0E4B-AE47-10DCCB44CA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64D007B4-A65D-FD4C-A8C5-2A8BE0FE40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073E7364-933E-2349-9379-CA662225A5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6BED1967-941B-894B-B222-F3F404099A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77EE2BDB-C52D-064C-9EDF-194B9B258C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1B5159C-4E2D-B74E-A803-57BB4190F24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9E1A9-F90F-6F49-92EC-64F52B7943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3B805C0-B6A6-4F49-9BD4-5259223AA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4161773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409B010-C3E8-D34E-8DDB-88C30AFD9DC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0AC77-D77C-5D4F-9914-930FA4F373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78C0BAB-21DA-9440-A399-F82FEFDFD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45182544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8D6989-E116-7544-9668-F2075D94A16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C81C5-1D31-AB43-B1D7-808F1F4A4E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DE69C1FC-0E3F-EC48-A3DA-8A4232632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4781920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7AAE4FB-C94E-5642-9E4C-38BE56AE243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EA7A6-CC59-9847-BC23-CE39C59216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AD5957E-02B5-3640-93FD-1A4ECD8C6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59300399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7BA5DFF-B368-A144-AB32-C14E4055424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0CAA4-53CD-3346-91D5-A997135C0D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E70EBE4-7A84-FD46-8B77-269997391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38786011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03E5C6E-F40B-514A-BDB7-CB05AB2C78B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B15DA-6F78-2B4A-BCA6-FCC63AF54A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E6655900-DB3A-2D4D-902E-46E8BAFC8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17458982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8D8BC161-5B3F-934D-BE9C-8FF02FB13C7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5E0AA-9AF7-CB49-806A-EB5149A692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7480ABF-025C-A544-B19F-32BD78DD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8763142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6F07BE4-2B66-F241-AF3C-0EB0E4D6A2A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C3476-F15E-8D44-A8B1-853E82D5BB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4240B99-68EF-BD4C-BE09-1391D2DC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0410472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53F4EA83-22E7-284F-BAD0-58C77DB31C1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03731-3737-3A41-A5C1-391DEF36D6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258FCD8F-1EA6-534A-824A-98292025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63134372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C81FF0B-78FA-3F40-9067-FB6E5D84EE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B2DFA72-E4B9-AB41-BE81-E3093FC57E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A97DC39-781F-1144-936B-07244D2B6A2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950C77A-7FC9-4949-8751-58AB6E6C63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C47F16-4C41-A848-AA84-14E6B5138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  <a:p>
            <a:pPr>
              <a:defRPr/>
            </a:pPr>
            <a:r>
              <a:rPr lang="en-US" altLang="en-US"/>
              <a:t>
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E3D7E641-28AC-7748-A79E-0E672CF8A8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10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D8033189-0AF8-534A-BE64-8B505EAB340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Analyzing and narrating a fraction-of-a-set task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Identifying teaching moves that support the class in understanding representations shared by classmates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Summarizing teaching moves that support students in understanding representations shared by classmates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88569023-38E3-F544-B266-4E65E71751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A72736-71CB-2943-BF95-D174FCFEF0A4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3316" name="Footer Placeholder 4">
            <a:extLst>
              <a:ext uri="{FF2B5EF4-FFF2-40B4-BE49-F238E27FC236}">
                <a16:creationId xmlns:a16="http://schemas.microsoft.com/office/drawing/2014/main" id="{14077B45-176E-4747-B228-7E095228D4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7">
            <a:extLst>
              <a:ext uri="{FF2B5EF4-FFF2-40B4-BE49-F238E27FC236}">
                <a16:creationId xmlns:a16="http://schemas.microsoft.com/office/drawing/2014/main" id="{1339A096-C040-9B43-AA56-B2ADEF7C3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Module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58295-4D27-D443-963B-02BCBC7122FE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What are you taking from this module in terms of:</a:t>
            </a:r>
          </a:p>
          <a:p>
            <a:pPr>
              <a:defRPr/>
            </a:pPr>
            <a:r>
              <a:rPr lang="en-US" dirty="0"/>
              <a:t>Mathematical ideas</a:t>
            </a:r>
          </a:p>
          <a:p>
            <a:pPr lvl="1">
              <a:defRPr/>
            </a:pPr>
            <a:r>
              <a:rPr lang="en-US" dirty="0"/>
              <a:t>Definition of fractions, representations of fractions, comparing, and equivalence</a:t>
            </a:r>
          </a:p>
          <a:p>
            <a:pPr>
              <a:defRPr/>
            </a:pPr>
            <a:r>
              <a:rPr lang="en-US" dirty="0"/>
              <a:t>Using representations in teaching</a:t>
            </a:r>
          </a:p>
          <a:p>
            <a:pPr lvl="1">
              <a:defRPr/>
            </a:pPr>
            <a:r>
              <a:rPr lang="en-US" dirty="0"/>
              <a:t>Connecting, narrating, using public recording space</a:t>
            </a:r>
          </a:p>
          <a:p>
            <a:pPr>
              <a:defRPr/>
            </a:pPr>
            <a:r>
              <a:rPr lang="en-US" dirty="0"/>
              <a:t>Student thinking about fractions</a:t>
            </a:r>
          </a:p>
          <a:p>
            <a:pPr lvl="1">
              <a:defRPr/>
            </a:pPr>
            <a:r>
              <a:rPr lang="en-US" dirty="0"/>
              <a:t>Strategies, ways of explaining and representing</a:t>
            </a:r>
          </a:p>
          <a:p>
            <a:pPr>
              <a:defRPr/>
            </a:pPr>
            <a:r>
              <a:rPr lang="en-US" dirty="0"/>
              <a:t>Ways of learning from your teaching</a:t>
            </a:r>
          </a:p>
          <a:p>
            <a:pPr lvl="1">
              <a:defRPr/>
            </a:pPr>
            <a:r>
              <a:rPr lang="en-US" dirty="0"/>
              <a:t>Studying records of your use of public recording space</a:t>
            </a:r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CDC46227-5E34-6343-9433-341D029815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61AAAF-3AA6-6043-A7C7-9DA218E6B69B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9FA4BF-D075-EF4B-8725-4AFADE8342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5">
            <a:extLst>
              <a:ext uri="{FF2B5EF4-FFF2-40B4-BE49-F238E27FC236}">
                <a16:creationId xmlns:a16="http://schemas.microsoft.com/office/drawing/2014/main" id="{78E0AD83-7826-5940-B30C-CA206659DF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and using student representations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0828C-7B75-A446-9382-C8DD1015DEBF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This teaching practice:</a:t>
            </a:r>
          </a:p>
          <a:p>
            <a:pPr>
              <a:defRPr/>
            </a:pPr>
            <a:r>
              <a:rPr lang="en-US" dirty="0"/>
              <a:t>Scaffolds student opportunities to engage in a crucial mathematical practice</a:t>
            </a:r>
          </a:p>
          <a:p>
            <a:pPr>
              <a:defRPr/>
            </a:pPr>
            <a:r>
              <a:rPr lang="en-US" dirty="0"/>
              <a:t>Provides the teacher with examples of student thinking</a:t>
            </a:r>
          </a:p>
          <a:p>
            <a:pPr>
              <a:defRPr/>
            </a:pPr>
            <a:r>
              <a:rPr lang="en-US" dirty="0"/>
              <a:t>Models interest in the thinking of others </a:t>
            </a:r>
          </a:p>
          <a:p>
            <a:pPr>
              <a:defRPr/>
            </a:pPr>
            <a:r>
              <a:rPr lang="en-US" dirty="0"/>
              <a:t>Helps the class to make sense of the ideas and their relationship to the mathematics of the lesson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C03C613C-2C22-9646-8ECB-860B9BC3E3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C345E5-00D3-0E48-844F-206428AE74D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9D47FB-1D62-4C41-92F5-8E0DB069BA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5">
            <a:extLst>
              <a:ext uri="{FF2B5EF4-FFF2-40B4-BE49-F238E27FC236}">
                <a16:creationId xmlns:a16="http://schemas.microsoft.com/office/drawing/2014/main" id="{7500994B-6AFF-A844-9C82-C8754DC4AB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Video clips from a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fifth-grade lesson on fractions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7EF2AF0E-EF1F-2A49-9D90-54D17CFD913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Entering 5</a:t>
            </a:r>
            <a:r>
              <a:rPr lang="en-US" altLang="en-US" baseline="30000">
                <a:ea typeface="ＭＳ Ｐゴシック" panose="020B0600070205080204" pitchFamily="34" charset="-128"/>
              </a:rPr>
              <a:t>th</a:t>
            </a:r>
            <a:r>
              <a:rPr lang="en-US" altLang="en-US">
                <a:ea typeface="ＭＳ Ｐゴシック" panose="020B0600070205080204" pitchFamily="34" charset="-128"/>
              </a:rPr>
              <a:t> graders (10 year-olds)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Two week summer program (7</a:t>
            </a:r>
            <a:r>
              <a:rPr lang="en-US" altLang="en-US" baseline="30000">
                <a:ea typeface="ＭＳ Ｐゴシック" panose="020B0600070205080204" pitchFamily="34" charset="-128"/>
              </a:rPr>
              <a:t>th</a:t>
            </a:r>
            <a:r>
              <a:rPr lang="en-US" altLang="en-US">
                <a:ea typeface="ＭＳ Ｐゴシック" panose="020B0600070205080204" pitchFamily="34" charset="-128"/>
              </a:rPr>
              <a:t> class session out of 10)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class generated, and had been refining over several class sessions, a working definition of a “fraction”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They had been examining fractions with –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Drawings (rectangles, circles)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Cuisenaire rods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Sets of objects as the whole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Number line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They had started mapping one representation onto others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Students came with a wide range of mathematical skills and varying degrees of interest in mathematics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E1F9D69A-CB37-6E4C-9843-45BBBBD987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416E21-D4DF-5140-A248-5E27C43DEE38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79E83E2-7DC2-5841-896C-7C6899C99A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B9DFC46A-B7B8-B945-AADB-08C14A417B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One-eighth of 24 circles</a:t>
            </a:r>
          </a:p>
        </p:txBody>
      </p:sp>
      <p:sp>
        <p:nvSpPr>
          <p:cNvPr id="19458" name="Slide Number Placeholder 2">
            <a:extLst>
              <a:ext uri="{FF2B5EF4-FFF2-40B4-BE49-F238E27FC236}">
                <a16:creationId xmlns:a16="http://schemas.microsoft.com/office/drawing/2014/main" id="{4FCDB707-3F55-2C44-B499-0C8985B542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B1FBA6-1B10-6640-9B6C-617963CC3C62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9460" name="Picture 5">
            <a:extLst>
              <a:ext uri="{FF2B5EF4-FFF2-40B4-BE49-F238E27FC236}">
                <a16:creationId xmlns:a16="http://schemas.microsoft.com/office/drawing/2014/main" id="{8B60D3F6-DC0C-B242-B712-F77223CEE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3322638"/>
            <a:ext cx="4013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lternate Process 5">
            <a:extLst>
              <a:ext uri="{FF2B5EF4-FFF2-40B4-BE49-F238E27FC236}">
                <a16:creationId xmlns:a16="http://schemas.microsoft.com/office/drawing/2014/main" id="{7DB5867A-1730-1F49-BE3C-10B4FD2C6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0675" y="2497138"/>
            <a:ext cx="2489200" cy="3314700"/>
          </a:xfrm>
          <a:prstGeom prst="flowChartAlternateProcess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6381EF-C35E-9D4C-8F0D-1918A41CC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63" y="4891088"/>
            <a:ext cx="31337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800000"/>
                </a:solidFill>
                <a:latin typeface="Arial" panose="020B0604020202020204" pitchFamily="34" charset="0"/>
              </a:rPr>
              <a:t>The video clips focus on  the class discussion of one-eighth of 24 circles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459127-0351-4840-A607-D58D2873D91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229100" y="5272088"/>
            <a:ext cx="952500" cy="241300"/>
          </a:xfrm>
          <a:prstGeom prst="straightConnector1">
            <a:avLst/>
          </a:prstGeom>
          <a:noFill/>
          <a:ln w="38100">
            <a:solidFill>
              <a:srgbClr val="80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4" name="Rectangle 17">
            <a:extLst>
              <a:ext uri="{FF2B5EF4-FFF2-40B4-BE49-F238E27FC236}">
                <a16:creationId xmlns:a16="http://schemas.microsoft.com/office/drawing/2014/main" id="{79C37D8C-3111-A541-AE22-3D04A22B9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13" y="1798638"/>
            <a:ext cx="759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/>
              <a:t>Show what one-eighth means in each of these:</a:t>
            </a:r>
          </a:p>
        </p:txBody>
      </p:sp>
      <p:pic>
        <p:nvPicPr>
          <p:cNvPr id="19465" name="Picture 7">
            <a:extLst>
              <a:ext uri="{FF2B5EF4-FFF2-40B4-BE49-F238E27FC236}">
                <a16:creationId xmlns:a16="http://schemas.microsoft.com/office/drawing/2014/main" id="{64734A79-363D-7C47-82A6-ACF147636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2728913"/>
            <a:ext cx="18669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ADE6D96-9C73-D241-B77F-8BB69F9EE5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949D3E4D-8BE5-BD49-844D-4187C0100C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Focus questions</a:t>
            </a:r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id="{E88527D8-6351-0C45-9F82-E55CF47EB6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does the teacher do to support the students’ recording?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does she ask as the students record?  What purpose might the teacher have for those prompts?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How does the teacher use another student’s thinking to help the class make sense of the mathematics?</a:t>
            </a: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09BD1FB2-C256-664B-BB0B-7D4BFF7D82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30C93D-8760-1044-922F-3B9BAF290EC1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95BC19-A31A-1D41-A58C-AB6B4C263D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9CE3CBF4-89F4-E342-845D-D33888DFA4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Connecting and summarizing</a:t>
            </a:r>
          </a:p>
        </p:txBody>
      </p:sp>
      <p:sp>
        <p:nvSpPr>
          <p:cNvPr id="27650" name="Slide Number Placeholder 2">
            <a:extLst>
              <a:ext uri="{FF2B5EF4-FFF2-40B4-BE49-F238E27FC236}">
                <a16:creationId xmlns:a16="http://schemas.microsoft.com/office/drawing/2014/main" id="{A4E4F077-CEC5-DD44-9B81-A04537BEA7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86A0EB-0617-DC4F-A0C0-0C12B14CE96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27652" name="Picture 2" descr="part5.png">
            <a:extLst>
              <a:ext uri="{FF2B5EF4-FFF2-40B4-BE49-F238E27FC236}">
                <a16:creationId xmlns:a16="http://schemas.microsoft.com/office/drawing/2014/main" id="{B99BB073-ED72-A747-BD60-5C4049D36C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2963863"/>
            <a:ext cx="1687512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rebeccas_solution.png">
            <a:extLst>
              <a:ext uri="{FF2B5EF4-FFF2-40B4-BE49-F238E27FC236}">
                <a16:creationId xmlns:a16="http://schemas.microsoft.com/office/drawing/2014/main" id="{E4702BBA-BEBB-444C-987F-56232650A4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2963863"/>
            <a:ext cx="1687512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seans_solution.png">
            <a:extLst>
              <a:ext uri="{FF2B5EF4-FFF2-40B4-BE49-F238E27FC236}">
                <a16:creationId xmlns:a16="http://schemas.microsoft.com/office/drawing/2014/main" id="{C1A5D7D1-C7D8-7841-BB9B-ECD45DA223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2962275"/>
            <a:ext cx="16906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 descr="part6.png">
            <a:extLst>
              <a:ext uri="{FF2B5EF4-FFF2-40B4-BE49-F238E27FC236}">
                <a16:creationId xmlns:a16="http://schemas.microsoft.com/office/drawing/2014/main" id="{6D84242E-4A81-0447-A2B1-9599065244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2963863"/>
            <a:ext cx="1685925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6">
            <a:extLst>
              <a:ext uri="{FF2B5EF4-FFF2-40B4-BE49-F238E27FC236}">
                <a16:creationId xmlns:a16="http://schemas.microsoft.com/office/drawing/2014/main" id="{1E182916-E87D-A840-A921-E2B7073FB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88" y="2463800"/>
            <a:ext cx="741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Sean</a:t>
            </a: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A08FF215-C29B-0746-B34C-24B25CB57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338" y="2463800"/>
            <a:ext cx="1120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Rebecca</a:t>
            </a:r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B11D90D5-A600-5A4B-A4B1-36BB100F0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1238" y="2463800"/>
            <a:ext cx="790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Paige</a:t>
            </a: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C28947F4-54EA-C64A-9EC3-656A8E38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2463800"/>
            <a:ext cx="106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Autumn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2B46151-BA4E-DD44-8402-9B536CF7C2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226E1CE7-58C1-AA4C-A344-5883CF7209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Making connections with representations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AFC847B1-1591-F849-B07F-313172C0DD7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Between student(s) thinking and a representation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Explanation related to a particular aspect of a diagram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Within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models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and circular area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different types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Measurement model and area model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Between representation and the problem statement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Checking on the correspondence of what a problem asks and features of a representation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Connecting mathematical language and ideas to representations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Using subject matter terminology and ideas to name and describe aspects of representations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5342CBC5-EA75-214D-92DD-C7ABDD9B52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774AB4-6B05-064A-81AD-FE5FC18CDE1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C89306A-5712-F140-B6CA-510E01AAC1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4B066436-9554-5F4A-AAD3-B545940CE2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Focus questions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750868B8-8B77-824F-B6CC-54A34C3FBF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connections does the teacher make in the summary?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key mathematical points are made?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purposes do those connections and key points seem to serve?</a:t>
            </a:r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D1CD1783-C544-E24E-A0D0-511C92E02D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E31AAD-9103-4143-B958-063CD0522F45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7B0862-39F7-6049-A105-09EA2AA38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943304AF-001B-9B42-B71B-099FA7E868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>
                <a:ea typeface="ＭＳ Ｐゴシック" panose="020B0600070205080204" pitchFamily="34" charset="-128"/>
              </a:rPr>
              <a:t>Supporting the class in understanding making use of representations shared by classmates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BA936-505A-E948-9E61-B3AD03BD1695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What is the work of teaching?</a:t>
            </a:r>
          </a:p>
          <a:p>
            <a:pPr>
              <a:defRPr/>
            </a:pPr>
            <a:r>
              <a:rPr lang="en-US" dirty="0"/>
              <a:t>Requesting recording (to capture a method/way of thinking, clarify something that is unclear)</a:t>
            </a:r>
          </a:p>
          <a:p>
            <a:pPr>
              <a:defRPr/>
            </a:pPr>
            <a:r>
              <a:rPr lang="en-US" dirty="0"/>
              <a:t>Probing student thinking in relation to what is recorded and the mathematics of the task</a:t>
            </a:r>
          </a:p>
          <a:p>
            <a:pPr>
              <a:defRPr/>
            </a:pPr>
            <a:r>
              <a:rPr lang="en-US" dirty="0"/>
              <a:t>Restating student thinking and checking on its accuracy</a:t>
            </a:r>
          </a:p>
          <a:p>
            <a:pPr>
              <a:defRPr/>
            </a:pPr>
            <a:r>
              <a:rPr lang="en-US" dirty="0"/>
              <a:t>Connecting representations</a:t>
            </a:r>
          </a:p>
          <a:p>
            <a:pPr>
              <a:defRPr/>
            </a:pPr>
            <a:r>
              <a:rPr lang="en-US" dirty="0"/>
              <a:t>Inviting comments/thinking from the class</a:t>
            </a:r>
          </a:p>
          <a:p>
            <a:pPr>
              <a:defRPr/>
            </a:pPr>
            <a:r>
              <a:rPr lang="en-US" dirty="0"/>
              <a:t>Summarizing status or progress of the work</a:t>
            </a:r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AEFCC3D1-344D-544F-B00B-CFAF845891F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4586B1-F86F-1741-8ADA-568551594829}" type="slidenum">
              <a:rPr lang="en-US" altLang="en-US" sz="1400"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47D461-EE44-BA4F-88FA-BE01EAB3E7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81000" y="6156325"/>
            <a:ext cx="8382000" cy="47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898989"/>
                </a:solidFill>
              </a:rPr>
              <a:t>This work is licensed under a Creative Commons Attribution-Noncommercial-4.0 International License: https://</a:t>
            </a:r>
            <a:r>
              <a:rPr lang="en-US" altLang="en-US" sz="900" dirty="0" err="1">
                <a:solidFill>
                  <a:srgbClr val="898989"/>
                </a:solidFill>
              </a:rPr>
              <a:t>creativecommons.org</a:t>
            </a:r>
            <a:r>
              <a:rPr lang="en-US" altLang="en-US" sz="900" dirty="0">
                <a:solidFill>
                  <a:srgbClr val="898989"/>
                </a:solidFill>
              </a:rPr>
              <a:t>/licenses/by-</a:t>
            </a:r>
            <a:r>
              <a:rPr lang="en-US" altLang="en-US" sz="900" dirty="0" err="1">
                <a:solidFill>
                  <a:srgbClr val="898989"/>
                </a:solidFill>
              </a:rPr>
              <a:t>nc</a:t>
            </a:r>
            <a:r>
              <a:rPr lang="en-US" altLang="en-US" sz="900" dirty="0">
                <a:solidFill>
                  <a:srgbClr val="898989"/>
                </a:solidFill>
              </a:rPr>
              <a:t>/4.0/ 
© 2018 Mathematics Teaching and Learning to Teach • School of Education • University of Michigan • Ann Arbor, MI 48109-1259 • </a:t>
            </a:r>
            <a:r>
              <a:rPr lang="en-US" altLang="en-US" sz="900" dirty="0" err="1">
                <a:solidFill>
                  <a:srgbClr val="898989"/>
                </a:solidFill>
              </a:rPr>
              <a:t>mtlt@umich.edu</a:t>
            </a:r>
            <a:endParaRPr lang="en-US" altLang="en-US" sz="9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776</Words>
  <Application>Microsoft Macintosh PowerPoint</Application>
  <PresentationFormat>On-screen Show (4:3)</PresentationFormat>
  <Paragraphs>88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Tahoma</vt:lpstr>
      <vt:lpstr>ＭＳ Ｐゴシック</vt:lpstr>
      <vt:lpstr>Arial</vt:lpstr>
      <vt:lpstr>Calibri</vt:lpstr>
      <vt:lpstr>Default Design</vt:lpstr>
      <vt:lpstr>Overview of Session 10</vt:lpstr>
      <vt:lpstr>Supporting and using student representations</vt:lpstr>
      <vt:lpstr>Video clips from a  fifth-grade lesson on fractions</vt:lpstr>
      <vt:lpstr>One-eighth of 24 circles</vt:lpstr>
      <vt:lpstr>Focus questions</vt:lpstr>
      <vt:lpstr>Connecting and summarizing</vt:lpstr>
      <vt:lpstr>Making connections with representations</vt:lpstr>
      <vt:lpstr>Focus questions</vt:lpstr>
      <vt:lpstr>Supporting the class in understanding making use of representations shared by classmates</vt:lpstr>
      <vt:lpstr>Module 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34</cp:revision>
  <cp:lastPrinted>2012-02-02T18:40:54Z</cp:lastPrinted>
  <dcterms:created xsi:type="dcterms:W3CDTF">2011-10-25T16:19:09Z</dcterms:created>
  <dcterms:modified xsi:type="dcterms:W3CDTF">2018-03-20T14:36:13Z</dcterms:modified>
</cp:coreProperties>
</file>