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/>
    <p:restoredTop sz="94674"/>
  </p:normalViewPr>
  <p:slideViewPr>
    <p:cSldViewPr snapToGrid="0">
      <p:cViewPr>
        <p:scale>
          <a:sx n="100" d="100"/>
          <a:sy n="100" d="100"/>
        </p:scale>
        <p:origin x="168" y="584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D13B752-FEC5-F24C-BC8C-5D5E586054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CD7055-99DC-544A-9DBE-07C16767241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800AFD2-976F-D947-BD9B-1FB0E253E3A2}" type="datetimeFigureOut">
              <a:rPr lang="en-US" altLang="en-US"/>
              <a:pPr/>
              <a:t>6/19/18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3CC2969-76A0-084F-B454-A630B3ED1E2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0B0D1F2-EA3C-3444-96F5-52A6A31F61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06FE7A-AA38-594B-8146-3F4DBFDA066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CDB8E8-B68D-544E-BDCC-FEED7C47C8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44531B9-00FA-8C4E-8F6F-5B83FF0FFC2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47E0F7A-F70F-4745-B8F5-EC643338A5C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B240E3-D67C-EA4D-87CA-5C7205F9D71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E35EBADE-4B47-A84A-8661-295E35DA0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 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79655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B2D81AF-F854-3144-BBE8-108E8EA2915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7F0165-8C98-E140-AB75-4B14B67BB9F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980B211-F417-8B4A-8678-64AE0D9F8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 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956875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225CEE4-A0DF-EF4A-BD44-8CC89373DED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9EA2A8-58E9-6145-A413-A8EDB0B2257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91C1BA8F-B658-4542-8231-0EC4A3D9E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 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589847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A400898-0208-224A-BBEF-12CACB4CB86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25DADA-F563-064D-95B3-930EA401962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CF94FA0E-31FA-444C-B340-F5AA06E72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 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519189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EBC2697-2FBC-2545-AB30-DEB3F539D88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41955F-3BAC-A744-9A6F-AEF243F90AD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D6361B2D-D090-8F4C-B6D2-0DD618677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 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383315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81F37FD-147A-9044-9528-59804034F32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C1EFCB-EAF1-E74C-B69D-95AEB3B359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78CD4AA3-DEB0-FD42-BC0A-9FBD0E9E9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 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59781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CE507375-4971-4142-A86F-DA2C104A13F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96882D-8C83-914E-B490-9E4A7FB2C9C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789BCCE4-131D-DE46-8A14-1D75891EE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 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3154291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E928D098-F83F-C741-B688-B304D725F80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990648-8006-3449-93A0-FB1CC31E0D5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195EAE02-DCD2-6F48-9D55-58DD520F4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 
© 2018 Mathematics Teaching and Learning to Teach • School of Education • University of Michigan • Ann Arbor, MI 48109-1259 • mtlt@umich.edu</a:t>
            </a:r>
          </a:p>
        </p:txBody>
      </p:sp>
    </p:spTree>
    <p:extLst>
      <p:ext uri="{BB962C8B-B14F-4D97-AF65-F5344CB8AC3E}">
        <p14:creationId xmlns:p14="http://schemas.microsoft.com/office/powerpoint/2010/main" val="423668350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F774AFB-2EAF-504C-9D13-9BE16275F3E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87AF44-A484-C945-9A04-6EA8BDCFF7F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1DA20D41-7ED2-F74C-A3F5-C6137B1E8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 
© 2018 Mathematics Teaching and Learning to Teach • School of Education • University of Michigan • Ann Arbor, MI 48109-1259 • mtlt@umich.edu</a:t>
            </a:r>
          </a:p>
        </p:txBody>
      </p:sp>
    </p:spTree>
    <p:extLst>
      <p:ext uri="{BB962C8B-B14F-4D97-AF65-F5344CB8AC3E}">
        <p14:creationId xmlns:p14="http://schemas.microsoft.com/office/powerpoint/2010/main" val="224949701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D6B4A36-1744-FD40-B529-31B8123EE9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37B1CFA-F27B-AE4A-97B9-68DB1036EE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CCF4C59-170E-1F48-828A-2F4A23F80D6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68F9883-9158-B148-9D98-D73F97201E8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F749B83-8923-E642-ACF2-DF0272E56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 
© 2018 Mathematics Teaching and Learning to Teach • School of Education • University of Michigan • Ann Arbor, MI 48109-1259 • mtlt@umich.edu</a:t>
            </a:r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1965B9DD-9140-E24D-8B38-44C8A3E80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Overview of Session 2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9CD33C1D-3561-FA45-8F36-A1E9382E7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Introducing the importance of representation in mathematics and mathematics teaching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Exploring and explaining representations of ¾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Considering types of connections with representations</a:t>
            </a:r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2D19A977-4351-4E45-923B-4B395CDD9E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42E0C9E-A008-C148-9BCB-E2E9C491CED3}" type="slidenum">
              <a:rPr lang="en-US" altLang="en-US" sz="1400">
                <a:latin typeface="Arial" panose="020B0604020202020204" pitchFamily="34" charset="0"/>
              </a:rPr>
              <a:pPr eaLnBrk="1" hangingPunct="1"/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BC8B76F-8A2E-F44D-B980-3DD933739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EDEAFC9C-57E0-8D4A-BE4C-19255E068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Representations matter in mathematics</a:t>
            </a:r>
          </a:p>
        </p:txBody>
      </p:sp>
      <p:sp>
        <p:nvSpPr>
          <p:cNvPr id="14338" name="Content Placeholder 2">
            <a:extLst>
              <a:ext uri="{FF2B5EF4-FFF2-40B4-BE49-F238E27FC236}">
                <a16:creationId xmlns:a16="http://schemas.microsoft.com/office/drawing/2014/main" id="{1700E04A-7BD0-3441-8066-E92572B0D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 mathematics, representations:</a:t>
            </a:r>
          </a:p>
          <a:p>
            <a:r>
              <a:rPr lang="en-US" altLang="en-US" u="sng">
                <a:ea typeface="ＭＳ Ｐゴシック" panose="020B0600070205080204" pitchFamily="34" charset="-128"/>
              </a:rPr>
              <a:t>Are</a:t>
            </a:r>
            <a:r>
              <a:rPr lang="en-US" altLang="en-US">
                <a:ea typeface="ＭＳ Ｐゴシック" panose="020B0600070205080204" pitchFamily="34" charset="-128"/>
              </a:rPr>
              <a:t> mathematics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Provide tools for working on mathematics through modeling and interpreting phenomena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Contribute to the development of new knowledge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Supply ways of documenting, organizing, and communicating with others</a:t>
            </a:r>
          </a:p>
          <a:p>
            <a:pPr algn="r">
              <a:buFontTx/>
              <a:buNone/>
            </a:pPr>
            <a:endParaRPr lang="en-US" altLang="en-US" sz="2400">
              <a:ea typeface="ＭＳ Ｐゴシック" panose="020B0600070205080204" pitchFamily="34" charset="-128"/>
            </a:endParaRPr>
          </a:p>
          <a:p>
            <a:pPr algn="r">
              <a:buFontTx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(NCTM, 2000; Carpenter &amp; Lehrer, 1999)</a:t>
            </a:r>
          </a:p>
        </p:txBody>
      </p:sp>
      <p:sp>
        <p:nvSpPr>
          <p:cNvPr id="14339" name="Slide Number Placeholder 3">
            <a:extLst>
              <a:ext uri="{FF2B5EF4-FFF2-40B4-BE49-F238E27FC236}">
                <a16:creationId xmlns:a16="http://schemas.microsoft.com/office/drawing/2014/main" id="{6043AB15-AF5F-D84B-A702-0FA24930D4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4C30864-5F3C-DC4D-B3D9-BE500C2D875A}" type="slidenum">
              <a:rPr lang="en-US" altLang="en-US" sz="1400">
                <a:latin typeface="Arial" panose="020B0604020202020204" pitchFamily="34" charset="0"/>
              </a:rPr>
              <a:pPr eaLnBrk="1" hangingPunct="1"/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C70B41-8C35-6340-9DE4-49207BC71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5">
            <a:extLst>
              <a:ext uri="{FF2B5EF4-FFF2-40B4-BE49-F238E27FC236}">
                <a16:creationId xmlns:a16="http://schemas.microsoft.com/office/drawing/2014/main" id="{FD1AE9ED-A88A-7A4C-9430-A71F63725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Using representations 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in teaching mathematics</a:t>
            </a:r>
          </a:p>
        </p:txBody>
      </p:sp>
      <p:sp>
        <p:nvSpPr>
          <p:cNvPr id="15362" name="Content Placeholder 6">
            <a:extLst>
              <a:ext uri="{FF2B5EF4-FFF2-40B4-BE49-F238E27FC236}">
                <a16:creationId xmlns:a16="http://schemas.microsoft.com/office/drawing/2014/main" id="{0DBB0A69-E853-DC41-8039-B4549DF26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 mathematics teaching, skill in using representations: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Enhances the detail, precision, and range of what can be communicated mathematically</a:t>
            </a:r>
          </a:p>
          <a:p>
            <a:r>
              <a:rPr lang="en-US" altLang="en-US">
                <a:solidFill>
                  <a:srgbClr val="000000"/>
                </a:solidFill>
                <a:ea typeface="ＭＳ Ｐゴシック" panose="020B0600070205080204" pitchFamily="34" charset="-128"/>
              </a:rPr>
              <a:t>Explicitly represents a key mathematical practice for students to learn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Provides alternate modes of communication to support the learning needs of an array of students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Supports students in developing new ways to communicate about mathematics</a:t>
            </a: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E5DA4F16-769B-024E-96E2-EA99EC1D52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45C9935-569B-7F47-9CBE-56E5A680E4F7}" type="slidenum">
              <a:rPr lang="en-US" altLang="en-US" sz="1400">
                <a:latin typeface="Arial" panose="020B0604020202020204" pitchFamily="34" charset="0"/>
              </a:rPr>
              <a:pPr eaLnBrk="1" hangingPunct="1"/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B31D81D-1F2B-FE4E-8FD5-FB35F3220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5">
            <a:extLst>
              <a:ext uri="{FF2B5EF4-FFF2-40B4-BE49-F238E27FC236}">
                <a16:creationId xmlns:a16="http://schemas.microsoft.com/office/drawing/2014/main" id="{F69DD3D6-4A78-8D4C-ACA7-01D6E72B3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Examining representations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48050-C9D1-0449-8978-9E0E276FD940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spcBef>
                <a:spcPts val="575"/>
              </a:spcBef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For each representation on the following slide think:</a:t>
            </a:r>
          </a:p>
          <a:p>
            <a:pPr marL="457200" indent="-457200">
              <a:spcBef>
                <a:spcPts val="575"/>
              </a:spcBef>
              <a:buFont typeface="Tahoma" panose="020B0604030504040204" pitchFamily="34" charset="0"/>
              <a:buAutoNum type="alphaLcPeriod"/>
            </a:pPr>
            <a:r>
              <a:rPr lang="en-US" altLang="en-US" dirty="0">
                <a:ea typeface="ＭＳ Ｐゴシック" panose="020B0600070205080204" pitchFamily="34" charset="-128"/>
              </a:rPr>
              <a:t>Could this </a:t>
            </a:r>
            <a:r>
              <a:rPr lang="en-US" altLang="en-US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be interpreted as a representation of ¾?</a:t>
            </a:r>
          </a:p>
          <a:p>
            <a:pPr marL="457200" indent="-457200">
              <a:spcBef>
                <a:spcPts val="575"/>
              </a:spcBef>
              <a:buFont typeface="Tahoma" panose="020B0604030504040204" pitchFamily="34" charset="0"/>
              <a:buAutoNum type="alphaLcPeriod"/>
            </a:pPr>
            <a:r>
              <a:rPr lang="en-US" altLang="en-US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If yes, explain how it could represent ¾.  </a:t>
            </a:r>
            <a:br>
              <a:rPr lang="en-US" altLang="en-US" dirty="0">
                <a:solidFill>
                  <a:srgbClr val="000000"/>
                </a:solidFill>
                <a:ea typeface="ＭＳ Ｐゴシック" panose="020B0600070205080204" pitchFamily="34" charset="-128"/>
              </a:rPr>
            </a:br>
            <a:r>
              <a:rPr lang="en-US" altLang="en-US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If no, explain why it could not be interpreted to </a:t>
            </a:r>
            <a:r>
              <a:rPr lang="en-US" altLang="en-US" dirty="0">
                <a:ea typeface="ＭＳ Ｐゴシック" panose="020B0600070205080204" pitchFamily="34" charset="-128"/>
              </a:rPr>
              <a:t>represent </a:t>
            </a:r>
            <a:r>
              <a:rPr lang="en-US" altLang="en-US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¾.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E77A0051-3D1C-F34E-A2A1-CBC644AD35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9076FB5-CDC8-B846-AE53-DC966A1F807B}" type="slidenum">
              <a:rPr lang="en-US" altLang="en-US" sz="1400">
                <a:latin typeface="Arial" panose="020B0604020202020204" pitchFamily="34" charset="0"/>
              </a:rPr>
              <a:pPr eaLnBrk="1" hangingPunct="1"/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022BC0-A47E-A44A-BD28-84CF648B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1">
            <a:extLst>
              <a:ext uri="{FF2B5EF4-FFF2-40B4-BE49-F238E27FC236}">
                <a16:creationId xmlns:a16="http://schemas.microsoft.com/office/drawing/2014/main" id="{3ECB2F1E-2AA7-EC4A-A9A2-48DB44DE17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8CE5154-4A7D-5A47-8554-FADBAA47C406}" type="slidenum">
              <a:rPr lang="en-US" altLang="en-US" sz="1400">
                <a:latin typeface="Arial" panose="020B0604020202020204" pitchFamily="34" charset="0"/>
              </a:rPr>
              <a:pPr eaLnBrk="1" hangingPunct="1"/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17411" name="Picture 1" descr="3fourths_slide-1.jpg">
            <a:extLst>
              <a:ext uri="{FF2B5EF4-FFF2-40B4-BE49-F238E27FC236}">
                <a16:creationId xmlns:a16="http://schemas.microsoft.com/office/drawing/2014/main" id="{3C32E9E6-40D5-0041-B9F8-E1C0AB5579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176213"/>
            <a:ext cx="810577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DBA697-BA32-C345-94DB-059FB6E89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262B6CE2-6EE4-634E-9184-BD0AC23E8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Making connections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7DD40187-0BFB-464B-B398-A41061312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Between student thinking and a representation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Explanation related to a particular aspect of a diagram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Within representations of the same type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Rectangular area models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Across representations of the same type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Rectangular area and circular area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Across representations of different types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Measurement model and area model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Between representation and the problem statement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Checking on the correspondence of what a problem asks and features of a representation</a:t>
            </a: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E9070A34-7BF7-2444-8889-8C20583DEB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31B93AD-3536-2740-B213-FB2481F7BB23}" type="slidenum">
              <a:rPr lang="en-US" altLang="en-US" sz="1400">
                <a:latin typeface="Arial" panose="020B0604020202020204" pitchFamily="34" charset="0"/>
              </a:rPr>
              <a:pPr eaLnBrk="1" hangingPunct="1"/>
              <a:t>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5BC2E4C-5C19-434F-99B7-C6D2FF224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14A9EB92-F493-3048-9A05-1DB3EFA6F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Summary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2F6F6A97-2101-034A-AF22-AD33022F2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 this session, you examined: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Why representations matter in mathematics and in mathematics teaching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Central ideas about fractions including the importance of: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Identifying the whole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Equality of parts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Types of connections with representations</a:t>
            </a:r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BD26610E-5D69-6D45-A61A-050DCAADFD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5ED8728-C597-FB41-B930-B5044FB270F6}" type="slidenum">
              <a:rPr lang="en-US" altLang="en-US" sz="1400">
                <a:latin typeface="Arial" panose="020B0604020202020204" pitchFamily="34" charset="0"/>
              </a:rPr>
              <a:pPr eaLnBrk="1" hangingPunct="1"/>
              <a:t>7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4570434-77D1-A24D-9C07-52914FADF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
© 2018 Mathematics Teaching and Learning to Teach • School of Education • University of Michigan • Ann Arbor, MI 48109-1259 • </a:t>
            </a:r>
            <a:r>
              <a:rPr lang="en-US" altLang="en-US" dirty="0" err="1"/>
              <a:t>mtlt@umich.edu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445</Words>
  <Application>Microsoft Macintosh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Calibri</vt:lpstr>
      <vt:lpstr>Tahoma</vt:lpstr>
      <vt:lpstr>Default Design</vt:lpstr>
      <vt:lpstr>Overview of Session 2</vt:lpstr>
      <vt:lpstr>Representations matter in mathematics</vt:lpstr>
      <vt:lpstr>Using representations  in teaching mathematics</vt:lpstr>
      <vt:lpstr>Examining representations</vt:lpstr>
      <vt:lpstr>PowerPoint Presentation</vt:lpstr>
      <vt:lpstr>Making connections</vt:lpstr>
      <vt:lpstr>Summary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31</cp:revision>
  <cp:lastPrinted>2018-02-20T18:50:29Z</cp:lastPrinted>
  <dcterms:created xsi:type="dcterms:W3CDTF">2011-10-25T16:19:09Z</dcterms:created>
  <dcterms:modified xsi:type="dcterms:W3CDTF">2018-06-19T16:32:34Z</dcterms:modified>
</cp:coreProperties>
</file>