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62" r:id="rId5"/>
    <p:sldId id="263" r:id="rId6"/>
    <p:sldId id="261" r:id="rId7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1">
          <p15:clr>
            <a:srgbClr val="A4A3A4"/>
          </p15:clr>
        </p15:guide>
        <p15:guide id="2" orient="horz" pos="1153">
          <p15:clr>
            <a:srgbClr val="A4A3A4"/>
          </p15:clr>
        </p15:guide>
        <p15:guide id="3" orient="horz" pos="4178">
          <p15:clr>
            <a:srgbClr val="A4A3A4"/>
          </p15:clr>
        </p15:guide>
        <p15:guide id="4" orient="horz" pos="2155">
          <p15:clr>
            <a:srgbClr val="A4A3A4"/>
          </p15:clr>
        </p15:guide>
        <p15:guide id="5" orient="horz" pos="3862">
          <p15:clr>
            <a:srgbClr val="A4A3A4"/>
          </p15:clr>
        </p15:guide>
        <p15:guide id="6" orient="horz" pos="1151">
          <p15:clr>
            <a:srgbClr val="A4A3A4"/>
          </p15:clr>
        </p15:guide>
        <p15:guide id="7" orient="horz" pos="2160">
          <p15:clr>
            <a:srgbClr val="A4A3A4"/>
          </p15:clr>
        </p15:guide>
        <p15:guide id="8" orient="horz" pos="3874">
          <p15:clr>
            <a:srgbClr val="A4A3A4"/>
          </p15:clr>
        </p15:guide>
        <p15:guide id="9" pos="235">
          <p15:clr>
            <a:srgbClr val="A4A3A4"/>
          </p15:clr>
        </p15:guide>
        <p15:guide id="10" pos="5526">
          <p15:clr>
            <a:srgbClr val="A4A3A4"/>
          </p15:clr>
        </p15:guide>
        <p15:guide id="11" pos="289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5"/>
    <p:restoredTop sz="94674"/>
  </p:normalViewPr>
  <p:slideViewPr>
    <p:cSldViewPr snapToGrid="0">
      <p:cViewPr varScale="1">
        <p:scale>
          <a:sx n="100" d="100"/>
          <a:sy n="100" d="100"/>
        </p:scale>
        <p:origin x="168" y="584"/>
      </p:cViewPr>
      <p:guideLst>
        <p:guide orient="horz" pos="181"/>
        <p:guide orient="horz" pos="1153"/>
        <p:guide orient="horz" pos="4178"/>
        <p:guide orient="horz" pos="2155"/>
        <p:guide orient="horz" pos="3862"/>
        <p:guide orient="horz" pos="1151"/>
        <p:guide orient="horz" pos="2160"/>
        <p:guide orient="horz" pos="3874"/>
        <p:guide pos="235"/>
        <p:guide pos="5526"/>
        <p:guide pos="289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928" y="16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800B27E-4185-E040-9BA3-DE388775BC2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3CA030-756D-254E-9159-4C5D3FDF8EB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DBDE77-DA1B-6440-A608-C997F8198F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78BF51B3-EBED-3846-A1CE-0C57A7C43CD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32E5FE5-AF79-3946-B01F-792DA73CD78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B414F6-A432-E845-9D43-7D72966B15D3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191DDBCC-EB58-AB40-8350-39227894F21D}" type="datetimeFigureOut">
              <a:rPr lang="en-US" altLang="en-US"/>
              <a:pPr/>
              <a:t>3/20/18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FF5661EB-F1D8-2D4E-BCF5-F3943BB0104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3334B4F5-3095-BE49-8D04-2F43A773CC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4BFFF4-24E2-DA4D-8CB2-D1181518C58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B5DFCA-8D00-C747-B2FE-12E729DF4C4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A24A63F2-C177-6C41-A45A-FCA3851B408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4A63F2-C177-6C41-A45A-FCA3851B4081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0979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A89049D-297F-A845-A530-05876042F8FF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D8C847-A657-9B45-9F16-183554A4F8E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1CBC9292-A883-AC45-AC35-A9D4AB805C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1000" y="6156325"/>
            <a:ext cx="8382000" cy="4730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 altLang="en-US"/>
              <a:t>This work is licensed under a Creative Commons Attribution-Noncommercial-4.0 International License https://creativecommons.org/licenses/by-nc/4.0/ 
© 2018 Mathematics Teaching and Learning to Teach • School of Education • University of Michigan • Ann Arbor, MI 48109-1259 • mtlt@umich.edu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5018319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1380B2B3-0EC2-A748-B017-5782847A2299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ECB281-A904-1A49-9CDA-39C823CEF318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B06C2D29-782B-0345-AC9C-72FB85A847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1000" y="6156325"/>
            <a:ext cx="8382000" cy="4730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 altLang="en-US"/>
              <a:t>This work is licensed under a Creative Commons Attribution-Noncommercial-4.0 International License https://creativecommons.org/licenses/by-nc/4.0/ 
© 2018 Mathematics Teaching and Learning to Teach • School of Education • University of Michigan • Ann Arbor, MI 48109-1259 • mtlt@umich.edu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8415703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11F22901-4AD0-9840-BD62-468AC9A7CBB8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F4B4F3-E9F3-E54A-AC76-5D9A4976053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7A78AEE3-9EC7-1E4A-9EA2-B5C5F979B9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1000" y="6156325"/>
            <a:ext cx="8382000" cy="4730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 altLang="en-US"/>
              <a:t>This work is licensed under a Creative Commons Attribution-Noncommercial-4.0 International License https://creativecommons.org/licenses/by-nc/4.0/ 
© 2018 Mathematics Teaching and Learning to Teach • School of Education • University of Michigan • Ann Arbor, MI 48109-1259 • mtlt@umich.edu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2770008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7F1B212C-C083-A940-B824-DA21B41DE1CB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1CE64B-959B-4A4C-ACDB-23E9001621B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4A97F744-9A8C-414D-8F5A-962702D9DC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1000" y="6156325"/>
            <a:ext cx="8382000" cy="4730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 altLang="en-US"/>
              <a:t>This work is licensed under a Creative Commons Attribution-Noncommercial-4.0 International License https://creativecommons.org/licenses/by-nc/4.0/ 
© 2018 Mathematics Teaching and Learning to Teach • School of Education • University of Michigan • Ann Arbor, MI 48109-1259 • mtlt@umich.edu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6337581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5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marL="228600" indent="-22860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720F96C6-A627-124F-A997-FE98310CB736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B7376D-1BB4-E34B-8827-6C3E7B1249F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C4889465-6A48-FA4C-9443-14FF35C52D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1000" y="6156325"/>
            <a:ext cx="8382000" cy="4730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 altLang="en-US"/>
              <a:t>This work is licensed under a Creative Commons Attribution-Noncommercial-4.0 International License https://creativecommons.org/licenses/by-nc/4.0/ 
© 2018 Mathematics Teaching and Learning to Teach • School of Education • University of Michigan • Ann Arbor, MI 48109-1259 • mtlt@umich.edu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5411591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3700" y="1834094"/>
            <a:ext cx="4102100" cy="427460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834093"/>
            <a:ext cx="4038600" cy="42746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578BA489-A5FE-184D-9DE7-9D45ABC0D6A4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E7FFF7-5125-574F-9C6F-A26D7BAD60D9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61637D5D-602D-1144-ADB4-66F9DD560F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1000" y="6156325"/>
            <a:ext cx="8382000" cy="4730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 altLang="en-US"/>
              <a:t>This work is licensed under a Creative Commons Attribution-Noncommercial-4.0 International License https://creativecommons.org/licenses/by-nc/4.0/ 
© 2018 Mathematics Teaching and Learning to Teach • School of Education • University of Michigan • Ann Arbor, MI 48109-1259 • mtlt@umich.edu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5977300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C79DD45F-C784-1745-A99A-7259DDBDFF9E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635586-758A-6B44-AD38-C6C1637B0A3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942DD61B-52D5-B744-83F3-AE8B12E2BA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1000" y="6156325"/>
            <a:ext cx="8382000" cy="4730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 altLang="en-US"/>
              <a:t>This work is licensed under a Creative Commons Attribution-Noncommercial-4.0 International License https://creativecommons.org/licenses/by-nc/4.0/ 
© 2018 Mathematics Teaching and Learning to Teach • School of Education • University of Michigan • Ann Arbor, MI 48109-1259 • mtlt@umich.edu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9549307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C7BA5977-A958-1F4C-BDEF-4D698148957D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4124E2-26C5-1D4B-821E-CF5168BCA68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1F148178-5A5A-854D-9095-192A61BE89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1000" y="6156325"/>
            <a:ext cx="8382000" cy="4730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 altLang="en-US"/>
              <a:t>This work is licensed under a Creative Commons Attribution-Noncommercial-4.0 International License https://creativecommons.org/licenses/by-nc/4.0/ 
© 2018 Mathematics Teaching and Learning to Teach • School of Education • University of Michigan • Ann Arbor, MI 48109-1259 • mtlt@umich.edu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2064031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80999" y="609600"/>
            <a:ext cx="8380413" cy="54864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6DE3B320-2411-884A-B8A2-CD450AE86DAB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7C0626-9DD2-754A-8A3A-71B7E352C229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F009CC44-D328-184F-B873-F98622E120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1000" y="6156325"/>
            <a:ext cx="8382000" cy="4730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 altLang="en-US"/>
              <a:t>This work is licensed under a Creative Commons Attribution-Noncommercial-4.0 International License https://creativecommons.org/licenses/by-nc/4.0/ 
© 2018 Mathematics Teaching and Learning to Teach • School of Education • University of Michigan • Ann Arbor, MI 48109-1259 • mtlt@umich.edu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7545909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8E7D1390-A24C-6A43-B8EF-F2BD3CF29FB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68300" y="304800"/>
            <a:ext cx="8394700" cy="1371600"/>
          </a:xfrm>
          <a:prstGeom prst="rect">
            <a:avLst/>
          </a:prstGeom>
          <a:solidFill>
            <a:srgbClr val="0A22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BAA242D5-0D24-AD49-B0BF-F36F98EEB18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63C56297-C6B9-F147-97DF-06C3756615A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245225"/>
            <a:ext cx="609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9A8A9B7-8C0B-1A47-94A6-7F8EC472A15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D489E73-38F7-0C4C-8559-0C1D1BF4D8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1000" y="6156325"/>
            <a:ext cx="8382000" cy="4730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 altLang="en-US"/>
              <a:t>This work is licensed under a Creative Commons Attribution-Noncommercial-4.0 International License https://creativecommons.org/licenses/by-nc/4.0/ 
© 2018 Mathematics Teaching and Learning to Teach • School of Education • University of Michigan • Ann Arbor, MI 48109-1259 • mtlt@umich.edu</a:t>
            </a:r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ＭＳ Ｐゴシック" pitchFamily="24" charset="-128"/>
          <a:cs typeface="ＭＳ Ｐゴシック" pitchFamily="24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24" charset="-128"/>
          <a:cs typeface="ＭＳ Ｐゴシック" pitchFamily="2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2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2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2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>
            <a:extLst>
              <a:ext uri="{FF2B5EF4-FFF2-40B4-BE49-F238E27FC236}">
                <a16:creationId xmlns:a16="http://schemas.microsoft.com/office/drawing/2014/main" id="{CEAD3F54-93D0-EA49-9FC3-842721BA6D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Overview of Session 3</a:t>
            </a:r>
          </a:p>
        </p:txBody>
      </p:sp>
      <p:sp>
        <p:nvSpPr>
          <p:cNvPr id="13314" name="Content Placeholder 2">
            <a:extLst>
              <a:ext uri="{FF2B5EF4-FFF2-40B4-BE49-F238E27FC236}">
                <a16:creationId xmlns:a16="http://schemas.microsoft.com/office/drawing/2014/main" id="{A083B5BE-5329-6F42-AA3C-DB40AEED82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Connecting representations of fractions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Developing a working definition of a fraction</a:t>
            </a:r>
          </a:p>
        </p:txBody>
      </p:sp>
      <p:sp>
        <p:nvSpPr>
          <p:cNvPr id="13315" name="Slide Number Placeholder 3">
            <a:extLst>
              <a:ext uri="{FF2B5EF4-FFF2-40B4-BE49-F238E27FC236}">
                <a16:creationId xmlns:a16="http://schemas.microsoft.com/office/drawing/2014/main" id="{2A17E6CF-9AE2-614E-989C-E5D50AB836E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CD3CE78A-3225-4641-9341-6F3E549BDE6A}" type="slidenum">
              <a:rPr lang="en-US" altLang="en-US" sz="1400">
                <a:latin typeface="Arial" panose="020B0604020202020204" pitchFamily="34" charset="0"/>
              </a:rPr>
              <a:pPr eaLnBrk="1" hangingPunct="1"/>
              <a:t>1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47D4FA2-F4D4-9F4F-8CA7-895028E480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 dirty="0"/>
              <a:t>This work is licensed under a Creative Commons Attribution-Noncommercial-4.0 International License: https://</a:t>
            </a:r>
            <a:r>
              <a:rPr lang="en-US" altLang="en-US" dirty="0" err="1"/>
              <a:t>creativecommons.org</a:t>
            </a:r>
            <a:r>
              <a:rPr lang="en-US" altLang="en-US" dirty="0"/>
              <a:t>/licenses/by-</a:t>
            </a:r>
            <a:r>
              <a:rPr lang="en-US" altLang="en-US" dirty="0" err="1"/>
              <a:t>nc</a:t>
            </a:r>
            <a:r>
              <a:rPr lang="en-US" altLang="en-US" dirty="0"/>
              <a:t>/4.0/ 
© 2018 Mathematics Teaching and Learning to Teach • School of Education • University of Michigan • Ann Arbor, MI 48109-1259 • </a:t>
            </a:r>
            <a:r>
              <a:rPr lang="en-US" altLang="en-US" dirty="0" err="1"/>
              <a:t>mtlt@umich.edu</a:t>
            </a:r>
            <a:endParaRPr lang="en-US" altLang="en-US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Number Placeholder 1">
            <a:extLst>
              <a:ext uri="{FF2B5EF4-FFF2-40B4-BE49-F238E27FC236}">
                <a16:creationId xmlns:a16="http://schemas.microsoft.com/office/drawing/2014/main" id="{CAE9355A-6C83-C846-820B-D358C81E16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90E772E5-75B2-5743-B412-4C5687D3EF5F}" type="slidenum">
              <a:rPr lang="en-US" altLang="en-US" sz="1400">
                <a:latin typeface="Arial" panose="020B0604020202020204" pitchFamily="34" charset="0"/>
              </a:rPr>
              <a:pPr eaLnBrk="1" hangingPunct="1"/>
              <a:t>2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pic>
        <p:nvPicPr>
          <p:cNvPr id="14339" name="Picture 4" descr="3fourths_slide-1.jpg">
            <a:extLst>
              <a:ext uri="{FF2B5EF4-FFF2-40B4-BE49-F238E27FC236}">
                <a16:creationId xmlns:a16="http://schemas.microsoft.com/office/drawing/2014/main" id="{6AF25131-288E-A744-855B-8FC9861F3B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13" y="176213"/>
            <a:ext cx="8105775" cy="604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B4B1F27-0501-8948-9887-65EF54BF87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 dirty="0"/>
              <a:t>This work is licensed under a Creative Commons Attribution-Noncommercial-4.0 International License: https://</a:t>
            </a:r>
            <a:r>
              <a:rPr lang="en-US" altLang="en-US" dirty="0" err="1"/>
              <a:t>creativecommons.org</a:t>
            </a:r>
            <a:r>
              <a:rPr lang="en-US" altLang="en-US" dirty="0"/>
              <a:t>/licenses/by-</a:t>
            </a:r>
            <a:r>
              <a:rPr lang="en-US" altLang="en-US" dirty="0" err="1"/>
              <a:t>nc</a:t>
            </a:r>
            <a:r>
              <a:rPr lang="en-US" altLang="en-US" dirty="0"/>
              <a:t>/4.0/ 
© 2018 Mathematics Teaching and Learning to Teach • School of Education • University of Michigan • Ann Arbor, MI 48109-1259 • </a:t>
            </a:r>
            <a:r>
              <a:rPr lang="en-US" altLang="en-US" dirty="0" err="1"/>
              <a:t>mtlt@umich.edu</a:t>
            </a:r>
            <a:endParaRPr lang="en-US" altLang="en-US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>
            <a:extLst>
              <a:ext uri="{FF2B5EF4-FFF2-40B4-BE49-F238E27FC236}">
                <a16:creationId xmlns:a16="http://schemas.microsoft.com/office/drawing/2014/main" id="{943DE96D-3C0A-FC4A-9F43-E7442A21D3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Connecting representations task</a:t>
            </a:r>
          </a:p>
        </p:txBody>
      </p:sp>
      <p:sp>
        <p:nvSpPr>
          <p:cNvPr id="15362" name="Content Placeholder 2">
            <a:extLst>
              <a:ext uri="{FF2B5EF4-FFF2-40B4-BE49-F238E27FC236}">
                <a16:creationId xmlns:a16="http://schemas.microsoft.com/office/drawing/2014/main" id="{0798C6AC-B90E-7541-A2FB-B095D9A055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Make connections between two of the representations from the ¾ activity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Articulate connection between the pair of representations as if talking to a student and connect the pair back to the idea of ¾</a:t>
            </a:r>
          </a:p>
        </p:txBody>
      </p:sp>
      <p:sp>
        <p:nvSpPr>
          <p:cNvPr id="15363" name="Slide Number Placeholder 3">
            <a:extLst>
              <a:ext uri="{FF2B5EF4-FFF2-40B4-BE49-F238E27FC236}">
                <a16:creationId xmlns:a16="http://schemas.microsoft.com/office/drawing/2014/main" id="{0C72B9DB-0798-404E-B3FA-EA89815A220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8DA397C0-4C59-E54C-B00A-811BC0B53F09}" type="slidenum">
              <a:rPr lang="en-US" altLang="en-US" sz="1400">
                <a:latin typeface="Arial" panose="020B0604020202020204" pitchFamily="34" charset="0"/>
              </a:rPr>
              <a:pPr eaLnBrk="1" hangingPunct="1"/>
              <a:t>3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6D96416-18DE-1B49-B96E-8D7AB332C8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 dirty="0"/>
              <a:t>This work is licensed under a Creative Commons Attribution-Noncommercial-4.0 International License: https://</a:t>
            </a:r>
            <a:r>
              <a:rPr lang="en-US" altLang="en-US" dirty="0" err="1"/>
              <a:t>creativecommons.org</a:t>
            </a:r>
            <a:r>
              <a:rPr lang="en-US" altLang="en-US" dirty="0"/>
              <a:t>/licenses/by-</a:t>
            </a:r>
            <a:r>
              <a:rPr lang="en-US" altLang="en-US" dirty="0" err="1"/>
              <a:t>nc</a:t>
            </a:r>
            <a:r>
              <a:rPr lang="en-US" altLang="en-US" dirty="0"/>
              <a:t>/4.0/ 
© 2018 Mathematics Teaching and Learning to Teach • School of Education • University of Michigan • Ann Arbor, MI 48109-1259 • </a:t>
            </a:r>
            <a:r>
              <a:rPr lang="en-US" altLang="en-US" dirty="0" err="1"/>
              <a:t>mtlt@umich.edu</a:t>
            </a:r>
            <a:endParaRPr lang="en-US" altLang="en-US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7">
            <a:extLst>
              <a:ext uri="{FF2B5EF4-FFF2-40B4-BE49-F238E27FC236}">
                <a16:creationId xmlns:a16="http://schemas.microsoft.com/office/drawing/2014/main" id="{FB3E6FFC-B4DA-0149-969C-D8B97A153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Making connections with representations</a:t>
            </a:r>
          </a:p>
        </p:txBody>
      </p:sp>
      <p:sp>
        <p:nvSpPr>
          <p:cNvPr id="16386" name="Content Placeholder 6">
            <a:extLst>
              <a:ext uri="{FF2B5EF4-FFF2-40B4-BE49-F238E27FC236}">
                <a16:creationId xmlns:a16="http://schemas.microsoft.com/office/drawing/2014/main" id="{0FAB9ECB-044F-CB40-BE47-E07029BF29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Between student(s) thinking and a representation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Explanation related to a particular aspect of a diagram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Within representations of the same type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Rectangular area models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Across representations of the same type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Rectangular area and circular area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Across representations of different types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Measurement model and area model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Between representation and the problem statement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Checking on the correspondence of what a problem asks and features of a representation 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Connecting mathematical language and ideas to representations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Using subject matter terminology and ideas to name and describe aspects of representations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15B532-A215-8E4A-90FC-E1406FA8F2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141EC4A6-02FC-A34D-8D2D-24A1FF8C2BF0}" type="slidenum">
              <a:rPr lang="en-US" altLang="en-US" sz="1400">
                <a:latin typeface="Arial" panose="020B0604020202020204" pitchFamily="34" charset="0"/>
              </a:rPr>
              <a:pPr eaLnBrk="1" hangingPunct="1"/>
              <a:t>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02B9880-EAEC-684A-8688-4688F5D3BF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 dirty="0"/>
              <a:t>This work is licensed under a Creative Commons Attribution-Noncommercial-4.0 International License: https://</a:t>
            </a:r>
            <a:r>
              <a:rPr lang="en-US" altLang="en-US" dirty="0" err="1"/>
              <a:t>creativecommons.org</a:t>
            </a:r>
            <a:r>
              <a:rPr lang="en-US" altLang="en-US" dirty="0"/>
              <a:t>/licenses/by-</a:t>
            </a:r>
            <a:r>
              <a:rPr lang="en-US" altLang="en-US" dirty="0" err="1"/>
              <a:t>nc</a:t>
            </a:r>
            <a:r>
              <a:rPr lang="en-US" altLang="en-US" dirty="0"/>
              <a:t>/4.0/ 
© 2018 Mathematics Teaching and Learning to Teach • School of Education • University of Michigan • Ann Arbor, MI 48109-1259 • </a:t>
            </a:r>
            <a:r>
              <a:rPr lang="en-US" altLang="en-US" dirty="0" err="1"/>
              <a:t>mtlt@umich.edu</a:t>
            </a:r>
            <a:endParaRPr lang="en-US" altLang="en-US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677D6E3B-1C46-294B-B987-5DE22A91C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 working definition of a fraction</a:t>
            </a:r>
          </a:p>
        </p:txBody>
      </p:sp>
      <p:sp>
        <p:nvSpPr>
          <p:cNvPr id="17410" name="Content Placeholder 2">
            <a:extLst>
              <a:ext uri="{FF2B5EF4-FFF2-40B4-BE49-F238E27FC236}">
                <a16:creationId xmlns:a16="http://schemas.microsoft.com/office/drawing/2014/main" id="{5B2E8DBC-1CF5-5A4E-A577-18C847AEA0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Lucida Grande" panose="020B0600040502020204" pitchFamily="34" charset="0"/>
              <a:buChar char="-"/>
            </a:pPr>
            <a:r>
              <a:rPr lang="en-US" altLang="en-US">
                <a:ea typeface="ＭＳ Ｐゴシック" panose="020B0600070205080204" pitchFamily="34" charset="-128"/>
              </a:rPr>
              <a:t>Identify the whole</a:t>
            </a:r>
          </a:p>
          <a:p>
            <a:pPr>
              <a:buFont typeface="Lucida Grande" panose="020B0600040502020204" pitchFamily="34" charset="0"/>
              <a:buChar char="-"/>
            </a:pPr>
            <a:r>
              <a:rPr lang="en-US" altLang="en-US">
                <a:ea typeface="ＭＳ Ｐゴシック" panose="020B0600070205080204" pitchFamily="34" charset="-128"/>
              </a:rPr>
              <a:t>Make </a:t>
            </a:r>
            <a:r>
              <a:rPr lang="en-US" altLang="en-US" i="1">
                <a:ea typeface="ＭＳ Ｐゴシック" panose="020B0600070205080204" pitchFamily="34" charset="-128"/>
              </a:rPr>
              <a:t>d</a:t>
            </a:r>
            <a:r>
              <a:rPr lang="en-US" altLang="en-US">
                <a:ea typeface="ＭＳ Ｐゴシック" panose="020B0600070205080204" pitchFamily="34" charset="-128"/>
              </a:rPr>
              <a:t> equal parts</a:t>
            </a:r>
          </a:p>
          <a:p>
            <a:pPr>
              <a:buFont typeface="Lucida Grande" panose="020B0600040502020204" pitchFamily="34" charset="0"/>
              <a:buChar char="-"/>
            </a:pPr>
            <a:r>
              <a:rPr lang="en-US" altLang="en-US">
                <a:ea typeface="ＭＳ Ｐゴシック" panose="020B0600070205080204" pitchFamily="34" charset="-128"/>
              </a:rPr>
              <a:t>Write </a:t>
            </a:r>
            <a:r>
              <a:rPr lang="en-US" altLang="en-US" baseline="30000">
                <a:ea typeface="ＭＳ Ｐゴシック" panose="020B0600070205080204" pitchFamily="34" charset="-128"/>
              </a:rPr>
              <a:t>1</a:t>
            </a:r>
            <a:r>
              <a:rPr lang="en-US" altLang="en-US" i="1">
                <a:ea typeface="ＭＳ Ｐゴシック" panose="020B0600070205080204" pitchFamily="34" charset="-128"/>
              </a:rPr>
              <a:t>/</a:t>
            </a:r>
            <a:r>
              <a:rPr lang="en-US" altLang="en-US" i="1" baseline="-25000">
                <a:ea typeface="ＭＳ Ｐゴシック" panose="020B0600070205080204" pitchFamily="34" charset="-128"/>
              </a:rPr>
              <a:t>d</a:t>
            </a:r>
            <a:r>
              <a:rPr lang="en-US" altLang="en-US">
                <a:ea typeface="ＭＳ Ｐゴシック" panose="020B0600070205080204" pitchFamily="34" charset="-128"/>
              </a:rPr>
              <a:t> to show one of the equal parts</a:t>
            </a:r>
          </a:p>
          <a:p>
            <a:pPr>
              <a:buFont typeface="Lucida Grande" panose="020B0600040502020204" pitchFamily="34" charset="0"/>
              <a:buChar char="-"/>
            </a:pPr>
            <a:r>
              <a:rPr lang="en-US" altLang="en-US">
                <a:ea typeface="ＭＳ Ｐゴシック" panose="020B0600070205080204" pitchFamily="34" charset="-128"/>
              </a:rPr>
              <a:t>If you have </a:t>
            </a:r>
            <a:r>
              <a:rPr lang="en-US" altLang="en-US" i="1">
                <a:ea typeface="ＭＳ Ｐゴシック" panose="020B0600070205080204" pitchFamily="34" charset="-128"/>
              </a:rPr>
              <a:t>d</a:t>
            </a:r>
            <a:r>
              <a:rPr lang="en-US" altLang="en-US">
                <a:ea typeface="ＭＳ Ｐゴシック" panose="020B0600070205080204" pitchFamily="34" charset="-128"/>
              </a:rPr>
              <a:t> of </a:t>
            </a:r>
            <a:r>
              <a:rPr lang="en-US" altLang="en-US" baseline="30000">
                <a:ea typeface="ＭＳ Ｐゴシック" panose="020B0600070205080204" pitchFamily="34" charset="-128"/>
              </a:rPr>
              <a:t>1</a:t>
            </a:r>
            <a:r>
              <a:rPr lang="en-US" altLang="en-US" i="1">
                <a:ea typeface="ＭＳ Ｐゴシック" panose="020B0600070205080204" pitchFamily="34" charset="-128"/>
              </a:rPr>
              <a:t>/</a:t>
            </a:r>
            <a:r>
              <a:rPr lang="en-US" altLang="en-US" i="1" baseline="-25000">
                <a:ea typeface="ＭＳ Ｐゴシック" panose="020B0600070205080204" pitchFamily="34" charset="-128"/>
              </a:rPr>
              <a:t>d</a:t>
            </a:r>
            <a:r>
              <a:rPr lang="en-US" altLang="en-US">
                <a:ea typeface="ＭＳ Ｐゴシック" panose="020B0600070205080204" pitchFamily="34" charset="-128"/>
              </a:rPr>
              <a:t> , then you have the whole</a:t>
            </a:r>
          </a:p>
          <a:p>
            <a:pPr>
              <a:buFont typeface="Lucida Grande" panose="020B0600040502020204" pitchFamily="34" charset="0"/>
              <a:buChar char="-"/>
            </a:pPr>
            <a:r>
              <a:rPr lang="en-US" altLang="en-US">
                <a:ea typeface="ＭＳ Ｐゴシック" panose="020B0600070205080204" pitchFamily="34" charset="-128"/>
              </a:rPr>
              <a:t>If you have </a:t>
            </a:r>
            <a:r>
              <a:rPr lang="en-US" altLang="en-US" i="1">
                <a:ea typeface="ＭＳ Ｐゴシック" panose="020B0600070205080204" pitchFamily="34" charset="-128"/>
              </a:rPr>
              <a:t>n</a:t>
            </a:r>
            <a:r>
              <a:rPr lang="en-US" altLang="en-US">
                <a:ea typeface="ＭＳ Ｐゴシック" panose="020B0600070205080204" pitchFamily="34" charset="-128"/>
              </a:rPr>
              <a:t> of </a:t>
            </a:r>
            <a:r>
              <a:rPr lang="en-US" altLang="en-US" baseline="30000">
                <a:ea typeface="ＭＳ Ｐゴシック" panose="020B0600070205080204" pitchFamily="34" charset="-128"/>
              </a:rPr>
              <a:t>1</a:t>
            </a:r>
            <a:r>
              <a:rPr lang="en-US" altLang="en-US" i="1">
                <a:ea typeface="ＭＳ Ｐゴシック" panose="020B0600070205080204" pitchFamily="34" charset="-128"/>
              </a:rPr>
              <a:t>/</a:t>
            </a:r>
            <a:r>
              <a:rPr lang="en-US" altLang="en-US" i="1" baseline="-25000">
                <a:ea typeface="ＭＳ Ｐゴシック" panose="020B0600070205080204" pitchFamily="34" charset="-128"/>
              </a:rPr>
              <a:t>d</a:t>
            </a:r>
            <a:r>
              <a:rPr lang="en-US" altLang="en-US">
                <a:ea typeface="ＭＳ Ｐゴシック" panose="020B0600070205080204" pitchFamily="34" charset="-128"/>
              </a:rPr>
              <a:t> , then you have </a:t>
            </a:r>
            <a:r>
              <a:rPr lang="en-US" altLang="en-US" i="1" baseline="30000">
                <a:ea typeface="ＭＳ Ｐゴシック" panose="020B0600070205080204" pitchFamily="34" charset="-128"/>
              </a:rPr>
              <a:t>n</a:t>
            </a:r>
            <a:r>
              <a:rPr lang="en-US" altLang="en-US" i="1">
                <a:ea typeface="ＭＳ Ｐゴシック" panose="020B0600070205080204" pitchFamily="34" charset="-128"/>
              </a:rPr>
              <a:t>/</a:t>
            </a:r>
            <a:r>
              <a:rPr lang="en-US" altLang="en-US" i="1" baseline="-25000">
                <a:ea typeface="ＭＳ Ｐゴシック" panose="020B0600070205080204" pitchFamily="34" charset="-128"/>
              </a:rPr>
              <a:t>d</a:t>
            </a:r>
          </a:p>
          <a:p>
            <a:pPr>
              <a:lnSpc>
                <a:spcPct val="150000"/>
              </a:lnSpc>
            </a:pPr>
            <a:r>
              <a:rPr lang="en-US" altLang="en-US" i="1">
                <a:ea typeface="ＭＳ Ｐゴシック" panose="020B0600070205080204" pitchFamily="34" charset="-128"/>
              </a:rPr>
              <a:t>n</a:t>
            </a:r>
            <a:r>
              <a:rPr lang="en-US" altLang="en-US">
                <a:ea typeface="ＭＳ Ｐゴシック" panose="020B0600070205080204" pitchFamily="34" charset="-128"/>
              </a:rPr>
              <a:t> and </a:t>
            </a:r>
            <a:r>
              <a:rPr lang="en-US" altLang="en-US" i="1">
                <a:ea typeface="ＭＳ Ｐゴシック" panose="020B0600070205080204" pitchFamily="34" charset="-128"/>
              </a:rPr>
              <a:t>d</a:t>
            </a:r>
            <a:r>
              <a:rPr lang="en-US" altLang="en-US">
                <a:ea typeface="ＭＳ Ｐゴシック" panose="020B0600070205080204" pitchFamily="34" charset="-128"/>
              </a:rPr>
              <a:t> are whole numbers</a:t>
            </a:r>
          </a:p>
          <a:p>
            <a:r>
              <a:rPr lang="en-US" altLang="en-US" i="1">
                <a:ea typeface="ＭＳ Ｐゴシック" panose="020B0600070205080204" pitchFamily="34" charset="-128"/>
              </a:rPr>
              <a:t>d</a:t>
            </a:r>
            <a:r>
              <a:rPr lang="en-US" altLang="en-US">
                <a:ea typeface="ＭＳ Ｐゴシック" panose="020B0600070205080204" pitchFamily="34" charset="-128"/>
              </a:rPr>
              <a:t> ≠ 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DA5AC0-6A92-6F49-AC84-AAE4B7061E7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51743731-C0A2-8141-ADA7-27AEB29F4374}" type="slidenum">
              <a:rPr lang="en-US" altLang="en-US" sz="1400">
                <a:latin typeface="Arial" panose="020B0604020202020204" pitchFamily="34" charset="0"/>
              </a:rPr>
              <a:pPr eaLnBrk="1" hangingPunct="1"/>
              <a:t>5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9BE14FA-06A6-E243-917E-91E1531BF3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 dirty="0"/>
              <a:t>This work is licensed under a Creative Commons Attribution-Noncommercial-4.0 International License: https://</a:t>
            </a:r>
            <a:r>
              <a:rPr lang="en-US" altLang="en-US" dirty="0" err="1"/>
              <a:t>creativecommons.org</a:t>
            </a:r>
            <a:r>
              <a:rPr lang="en-US" altLang="en-US" dirty="0"/>
              <a:t>/licenses/by-</a:t>
            </a:r>
            <a:r>
              <a:rPr lang="en-US" altLang="en-US" dirty="0" err="1"/>
              <a:t>nc</a:t>
            </a:r>
            <a:r>
              <a:rPr lang="en-US" altLang="en-US" dirty="0"/>
              <a:t>/4.0/ 
© 2018 Mathematics Teaching and Learning to Teach • School of Education • University of Michigan • Ann Arbor, MI 48109-1259 • </a:t>
            </a:r>
            <a:r>
              <a:rPr lang="en-US" altLang="en-US" dirty="0" err="1"/>
              <a:t>mtlt@umich.edu</a:t>
            </a:r>
            <a:endParaRPr lang="en-US" altLang="en-US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>
            <a:extLst>
              <a:ext uri="{FF2B5EF4-FFF2-40B4-BE49-F238E27FC236}">
                <a16:creationId xmlns:a16="http://schemas.microsoft.com/office/drawing/2014/main" id="{1C1670F2-31D3-0344-8F52-8FEEE9B16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Summary</a:t>
            </a:r>
          </a:p>
        </p:txBody>
      </p:sp>
      <p:sp>
        <p:nvSpPr>
          <p:cNvPr id="18434" name="Content Placeholder 2">
            <a:extLst>
              <a:ext uri="{FF2B5EF4-FFF2-40B4-BE49-F238E27FC236}">
                <a16:creationId xmlns:a16="http://schemas.microsoft.com/office/drawing/2014/main" id="{31E08D74-146D-DF49-BFC8-6CD08CF445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In this session, you continued to work on: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The mathematics used in elementary teaching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Articulating key ideas about fractions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Formulating and analyzing definitions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Teaching practices used to help elementary students learn mathematics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Making connections across representations in order to further understanding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Considering the benefits of using multiple representations in the classroom</a:t>
            </a:r>
          </a:p>
        </p:txBody>
      </p:sp>
      <p:sp>
        <p:nvSpPr>
          <p:cNvPr id="18435" name="Slide Number Placeholder 3">
            <a:extLst>
              <a:ext uri="{FF2B5EF4-FFF2-40B4-BE49-F238E27FC236}">
                <a16:creationId xmlns:a16="http://schemas.microsoft.com/office/drawing/2014/main" id="{5F57C1E0-3315-EC4D-A314-F0BA30B876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B1755BC8-56A6-884C-BC4F-7F2E0F1F07DF}" type="slidenum">
              <a:rPr lang="en-US" altLang="en-US" sz="1400">
                <a:latin typeface="Arial" panose="020B0604020202020204" pitchFamily="34" charset="0"/>
              </a:rPr>
              <a:pPr eaLnBrk="1" hangingPunct="1"/>
              <a:t>6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6859CEA-06DD-C243-8376-AF5B13AC86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 dirty="0"/>
              <a:t>This work is licensed under a Creative Commons Attribution-Noncommercial-4.0 International License: https://</a:t>
            </a:r>
            <a:r>
              <a:rPr lang="en-US" altLang="en-US" dirty="0" err="1"/>
              <a:t>creativecommons.org</a:t>
            </a:r>
            <a:r>
              <a:rPr lang="en-US" altLang="en-US" dirty="0"/>
              <a:t>/licenses/by-</a:t>
            </a:r>
            <a:r>
              <a:rPr lang="en-US" altLang="en-US" dirty="0" err="1"/>
              <a:t>nc</a:t>
            </a:r>
            <a:r>
              <a:rPr lang="en-US" altLang="en-US" dirty="0"/>
              <a:t>/4.0/ 
© 2018 Mathematics Teaching and Learning to Teach • School of Education • University of Michigan • Ann Arbor, MI 48109-1259 • </a:t>
            </a:r>
            <a:r>
              <a:rPr lang="en-US" altLang="en-US" dirty="0" err="1"/>
              <a:t>mtlt@umich.edu</a:t>
            </a:r>
            <a:endParaRPr lang="en-US" altLang="en-US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</TotalTime>
  <Words>411</Words>
  <Application>Microsoft Macintosh PowerPoint</Application>
  <PresentationFormat>On-screen Show (4:3)</PresentationFormat>
  <Paragraphs>48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ＭＳ Ｐゴシック</vt:lpstr>
      <vt:lpstr>Arial</vt:lpstr>
      <vt:lpstr>Calibri</vt:lpstr>
      <vt:lpstr>Lucida Grande</vt:lpstr>
      <vt:lpstr>Tahoma</vt:lpstr>
      <vt:lpstr>Default Design</vt:lpstr>
      <vt:lpstr>Overview of Session 3</vt:lpstr>
      <vt:lpstr>PowerPoint Presentation</vt:lpstr>
      <vt:lpstr>Connecting representations task</vt:lpstr>
      <vt:lpstr>Making connections with representations</vt:lpstr>
      <vt:lpstr>A working definition of a fraction</vt:lpstr>
      <vt:lpstr>Summary</vt:lpstr>
    </vt:vector>
  </TitlesOfParts>
  <Company/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Kristine</dc:creator>
  <cp:lastModifiedBy>Microsoft Office User</cp:lastModifiedBy>
  <cp:revision>30</cp:revision>
  <cp:lastPrinted>2018-02-22T18:24:19Z</cp:lastPrinted>
  <dcterms:created xsi:type="dcterms:W3CDTF">2011-10-25T16:19:09Z</dcterms:created>
  <dcterms:modified xsi:type="dcterms:W3CDTF">2018-03-20T14:43:47Z</dcterms:modified>
</cp:coreProperties>
</file>