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">
          <p15:clr>
            <a:srgbClr val="A4A3A4"/>
          </p15:clr>
        </p15:guide>
        <p15:guide id="2" orient="horz" pos="1153">
          <p15:clr>
            <a:srgbClr val="A4A3A4"/>
          </p15:clr>
        </p15:guide>
        <p15:guide id="3" orient="horz" pos="4178">
          <p15:clr>
            <a:srgbClr val="A4A3A4"/>
          </p15:clr>
        </p15:guide>
        <p15:guide id="4" orient="horz" pos="2155">
          <p15:clr>
            <a:srgbClr val="A4A3A4"/>
          </p15:clr>
        </p15:guide>
        <p15:guide id="5" orient="horz" pos="3862">
          <p15:clr>
            <a:srgbClr val="A4A3A4"/>
          </p15:clr>
        </p15:guide>
        <p15:guide id="6" orient="horz" pos="1151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3874">
          <p15:clr>
            <a:srgbClr val="A4A3A4"/>
          </p15:clr>
        </p15:guide>
        <p15:guide id="9" pos="235">
          <p15:clr>
            <a:srgbClr val="A4A3A4"/>
          </p15:clr>
        </p15:guide>
        <p15:guide id="10" pos="5526">
          <p15:clr>
            <a:srgbClr val="A4A3A4"/>
          </p15:clr>
        </p15:guide>
        <p15:guide id="11" pos="28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5"/>
    <p:restoredTop sz="94674"/>
  </p:normalViewPr>
  <p:slideViewPr>
    <p:cSldViewPr snapToGrid="0">
      <p:cViewPr varScale="1">
        <p:scale>
          <a:sx n="100" d="100"/>
          <a:sy n="100" d="100"/>
        </p:scale>
        <p:origin x="168" y="584"/>
      </p:cViewPr>
      <p:guideLst>
        <p:guide orient="horz" pos="181"/>
        <p:guide orient="horz" pos="1153"/>
        <p:guide orient="horz" pos="4178"/>
        <p:guide orient="horz" pos="2155"/>
        <p:guide orient="horz" pos="3862"/>
        <p:guide orient="horz" pos="1151"/>
        <p:guide orient="horz" pos="2160"/>
        <p:guide orient="horz" pos="3874"/>
        <p:guide pos="235"/>
        <p:guide pos="5526"/>
        <p:guide pos="289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928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D39C17D-772D-1043-B40F-0F02B623E4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4AC460-A476-F04B-9222-3F92B8ABB96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D7AE44-4EA5-2E4F-8FDD-A5D878607A6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88276B7D-E5D3-4944-8D84-8D03CD9C39D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FC5B3F4-E20A-9246-BE25-9DF2495D46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94AEE8-63B7-6C4C-A64E-A60015BE45F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C4C71AE3-5E15-A74E-8CA4-5954483B0845}" type="datetimeFigureOut">
              <a:rPr lang="en-US" altLang="en-US"/>
              <a:pPr/>
              <a:t>3/20/18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299B886B-7ADA-1345-924E-5B82024526D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CF517188-1BA0-9344-BFA0-9EDE91791F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CDB04A-C286-7E49-90C3-2C9F7ECEDF1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85A449-4E90-3D4B-B6C2-E95FA5FBFD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E68433D-493A-514F-BA62-BF864FB73C0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8433D-493A-514F-BA62-BF864FB73C01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0513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8433D-493A-514F-BA62-BF864FB73C01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52601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8433D-493A-514F-BA62-BF864FB73C01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7743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8433D-493A-514F-BA62-BF864FB73C01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8366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8433D-493A-514F-BA62-BF864FB73C01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3111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8433D-493A-514F-BA62-BF864FB73C01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450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8433D-493A-514F-BA62-BF864FB73C01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6683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A7D717D-91FC-E24C-9A2D-196F81D07CC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AF1BD9-FD5A-0141-B399-3A37B77AA29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FAD44347-4E31-8D4B-8EF8-4385D424E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 
</a:t>
            </a:r>
          </a:p>
        </p:txBody>
      </p:sp>
    </p:spTree>
    <p:extLst>
      <p:ext uri="{BB962C8B-B14F-4D97-AF65-F5344CB8AC3E}">
        <p14:creationId xmlns:p14="http://schemas.microsoft.com/office/powerpoint/2010/main" val="8520120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D78BF77-A1BE-A74B-8D37-23EB0A65CC5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431900-483B-AB43-920B-D133FEE8B8D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3C3D9B3F-7BF1-9140-B2C6-705BA4CA1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 
</a:t>
            </a:r>
          </a:p>
        </p:txBody>
      </p:sp>
    </p:spTree>
    <p:extLst>
      <p:ext uri="{BB962C8B-B14F-4D97-AF65-F5344CB8AC3E}">
        <p14:creationId xmlns:p14="http://schemas.microsoft.com/office/powerpoint/2010/main" val="328839307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1597EAA-C39A-AC4A-B267-2DBE67F5B73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939FBF-6ECB-2445-8D8D-749677C823F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526651D6-6B19-FB40-9FFA-587E745A8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 
</a:t>
            </a:r>
          </a:p>
        </p:txBody>
      </p:sp>
    </p:spTree>
    <p:extLst>
      <p:ext uri="{BB962C8B-B14F-4D97-AF65-F5344CB8AC3E}">
        <p14:creationId xmlns:p14="http://schemas.microsoft.com/office/powerpoint/2010/main" val="370606008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166C1C5-AD89-674D-9416-9821CEDBEC8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716ED9-7C4B-414F-A8B4-60899848429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ADE72F58-1626-6544-8D9E-340953643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 
</a:t>
            </a:r>
          </a:p>
        </p:txBody>
      </p:sp>
    </p:spTree>
    <p:extLst>
      <p:ext uri="{BB962C8B-B14F-4D97-AF65-F5344CB8AC3E}">
        <p14:creationId xmlns:p14="http://schemas.microsoft.com/office/powerpoint/2010/main" val="281587813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marL="228600" indent="-22860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528185C-2989-8846-A910-8E6D47DC6A3F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0AF4EF-F665-2A4D-8079-3245065E1A3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83CFF5DE-70FA-A840-98B8-11A770247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 
</a:t>
            </a:r>
          </a:p>
        </p:txBody>
      </p:sp>
    </p:spTree>
    <p:extLst>
      <p:ext uri="{BB962C8B-B14F-4D97-AF65-F5344CB8AC3E}">
        <p14:creationId xmlns:p14="http://schemas.microsoft.com/office/powerpoint/2010/main" val="72598448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2746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34093"/>
            <a:ext cx="4038600" cy="42746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D4508EC-6FBC-4E48-9365-8F8F4ABF34F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A164CB-382C-534D-8B1C-57A3EDF7072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E94243ED-B37A-0440-980B-D835A0053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 
</a:t>
            </a:r>
          </a:p>
        </p:txBody>
      </p:sp>
    </p:spTree>
    <p:extLst>
      <p:ext uri="{BB962C8B-B14F-4D97-AF65-F5344CB8AC3E}">
        <p14:creationId xmlns:p14="http://schemas.microsoft.com/office/powerpoint/2010/main" val="104290800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16B2A06B-9C7F-204A-BB1D-66FFB7241D0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15CDA9-A908-E548-8FBE-0C051DDC6E4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4FD43F9C-7578-3C46-A5A9-B5268AAA4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 
</a:t>
            </a:r>
          </a:p>
        </p:txBody>
      </p:sp>
    </p:spTree>
    <p:extLst>
      <p:ext uri="{BB962C8B-B14F-4D97-AF65-F5344CB8AC3E}">
        <p14:creationId xmlns:p14="http://schemas.microsoft.com/office/powerpoint/2010/main" val="33204832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7B7659C8-B62E-9243-B539-00AFBFA9220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BBA39D-0BD8-614F-9A5A-EEA6E6B7830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" name="Footer Placeholder 1">
            <a:extLst>
              <a:ext uri="{FF2B5EF4-FFF2-40B4-BE49-F238E27FC236}">
                <a16:creationId xmlns:a16="http://schemas.microsoft.com/office/drawing/2014/main" id="{2A400F35-C95A-3F40-B13D-58320D937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 
</a:t>
            </a:r>
          </a:p>
        </p:txBody>
      </p:sp>
    </p:spTree>
    <p:extLst>
      <p:ext uri="{BB962C8B-B14F-4D97-AF65-F5344CB8AC3E}">
        <p14:creationId xmlns:p14="http://schemas.microsoft.com/office/powerpoint/2010/main" val="191050415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0999" y="609600"/>
            <a:ext cx="8380413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37D8EFEA-3A81-A543-BA15-A3BD7E10C57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97AA0C-0505-B346-A002-13F2084B291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Footer Placeholder 1">
            <a:extLst>
              <a:ext uri="{FF2B5EF4-FFF2-40B4-BE49-F238E27FC236}">
                <a16:creationId xmlns:a16="http://schemas.microsoft.com/office/drawing/2014/main" id="{641C829E-1405-5F48-A534-7B01D9282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 
</a:t>
            </a:r>
          </a:p>
        </p:txBody>
      </p:sp>
    </p:spTree>
    <p:extLst>
      <p:ext uri="{BB962C8B-B14F-4D97-AF65-F5344CB8AC3E}">
        <p14:creationId xmlns:p14="http://schemas.microsoft.com/office/powerpoint/2010/main" val="203777632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473A87A6-1541-C641-9196-52E0B745E0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304800"/>
            <a:ext cx="8394700" cy="1371600"/>
          </a:xfrm>
          <a:prstGeom prst="rect">
            <a:avLst/>
          </a:prstGeom>
          <a:solidFill>
            <a:srgbClr val="0A22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0A79FB2-4C92-E64D-B5A3-D7993BF0B8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3D44661-A6F6-BE43-85EA-2100F9F1804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5225"/>
            <a:ext cx="60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72E6F90-56BF-3E43-B131-E867D0A2235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C8F54C6-AF7E-2941-977C-FA484F8B71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898989"/>
                </a:solidFill>
              </a:defRPr>
            </a:lvl1pPr>
          </a:lstStyle>
          <a:p>
            <a:r>
              <a:rPr lang="en-US" altLang="en-US"/>
              <a:t>This work is licensed under a Creative Commons Attribution-Noncommercial-4.0 International License https://creativecommons.org/licenses/by-nc/4.0/ 
© 2018 Mathematics Teaching and Learning to Teach • School of Education • University of Michigan • Ann Arbor, MI 48109-1259 • mtlt@umich.edu 
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CCABDA24-443C-EE4D-A786-0C427910F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Overview of Session 5</a:t>
            </a:r>
          </a:p>
        </p:txBody>
      </p:sp>
      <p:sp>
        <p:nvSpPr>
          <p:cNvPr id="13314" name="Content Placeholder 2">
            <a:extLst>
              <a:ext uri="{FF2B5EF4-FFF2-40B4-BE49-F238E27FC236}">
                <a16:creationId xmlns:a16="http://schemas.microsoft.com/office/drawing/2014/main" id="{15B5972F-02A4-0C46-A839-B2F4DF8549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Narrating the construction and use of a representation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Analyzing mathematics tasks</a:t>
            </a:r>
          </a:p>
        </p:txBody>
      </p:sp>
      <p:sp>
        <p:nvSpPr>
          <p:cNvPr id="13315" name="Slide Number Placeholder 3">
            <a:extLst>
              <a:ext uri="{FF2B5EF4-FFF2-40B4-BE49-F238E27FC236}">
                <a16:creationId xmlns:a16="http://schemas.microsoft.com/office/drawing/2014/main" id="{FDFF5ACF-E49E-844B-9424-81A8B65CB0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C1A9486-9628-674B-890B-31E66ED28AE9}" type="slidenum">
              <a:rPr lang="en-US" altLang="en-US" sz="1400">
                <a:latin typeface="Arial" panose="020B0604020202020204" pitchFamily="34" charset="0"/>
              </a:rPr>
              <a:pPr eaLnBrk="1" hangingPunct="1"/>
              <a:t>1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3211209-360C-544A-9C94-71DBA7C3D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r>
              <a:rPr lang="en-US" altLang="en-US" dirty="0"/>
              <a:t>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3">
            <a:extLst>
              <a:ext uri="{FF2B5EF4-FFF2-40B4-BE49-F238E27FC236}">
                <a16:creationId xmlns:a16="http://schemas.microsoft.com/office/drawing/2014/main" id="{4B881C33-2B80-D548-9C1C-C1B41B4F1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Narrating the construction and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use of a representation</a:t>
            </a:r>
          </a:p>
        </p:txBody>
      </p:sp>
      <p:sp>
        <p:nvSpPr>
          <p:cNvPr id="14338" name="Slide Number Placeholder 1">
            <a:extLst>
              <a:ext uri="{FF2B5EF4-FFF2-40B4-BE49-F238E27FC236}">
                <a16:creationId xmlns:a16="http://schemas.microsoft.com/office/drawing/2014/main" id="{8467BD20-6B94-4B4E-8CA5-93BEF3C1CB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D898A316-ED19-1248-9873-4797FE3EF4FB}" type="slidenum">
              <a:rPr lang="en-US" altLang="en-US" sz="1400">
                <a:latin typeface="Arial" panose="020B0604020202020204" pitchFamily="34" charset="0"/>
              </a:rPr>
              <a:pPr eaLnBrk="1" hangingPunct="1"/>
              <a:t>2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F44F43-FEFE-314E-95CC-22CC336D9D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743200"/>
            <a:ext cx="8382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ts val="575"/>
              </a:spcBef>
            </a:pPr>
            <a:r>
              <a:rPr lang="en-US" altLang="en-US" dirty="0"/>
              <a:t>With a partner:</a:t>
            </a:r>
          </a:p>
          <a:p>
            <a:pPr marL="342900" indent="-342900" eaLnBrk="1" hangingPunct="1">
              <a:spcBef>
                <a:spcPts val="575"/>
              </a:spcBef>
              <a:buSzPct val="130000"/>
              <a:buFont typeface="Arial" panose="020B0604020202020204" pitchFamily="34" charset="0"/>
              <a:buChar char="•"/>
            </a:pPr>
            <a:r>
              <a:rPr lang="en-US" altLang="en-US" dirty="0"/>
              <a:t>One person talks through the use of a number line to solve this problem.</a:t>
            </a:r>
          </a:p>
          <a:p>
            <a:pPr marL="342900" indent="-342900" eaLnBrk="1" hangingPunct="1">
              <a:buSzPct val="130000"/>
              <a:buFont typeface="Arial" panose="020B0604020202020204" pitchFamily="34" charset="0"/>
              <a:buChar char="•"/>
            </a:pPr>
            <a:r>
              <a:rPr lang="en-US" altLang="en-US" dirty="0"/>
              <a:t>The other person notes phrases or ideas that are shared during the “narration.”</a:t>
            </a:r>
            <a:endParaRPr lang="en-US" altLang="ja-JP" dirty="0"/>
          </a:p>
          <a:p>
            <a:pPr marL="342900" indent="-342900" eaLnBrk="1" hangingPunct="1">
              <a:buSzPct val="130000"/>
              <a:buFont typeface="Arial" panose="020B0604020202020204" pitchFamily="34" charset="0"/>
              <a:buChar char="•"/>
            </a:pPr>
            <a:r>
              <a:rPr lang="en-US" altLang="en-US" dirty="0"/>
              <a:t>When the problem is complete, discuss the narration and think about which parts seem to be important when doing this kind of work.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18ED36-0336-DC49-AA04-69E8A94BF3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057400"/>
            <a:ext cx="777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/>
              <a:t>Which fraction is larger –       or      ?</a:t>
            </a:r>
          </a:p>
        </p:txBody>
      </p:sp>
      <p:graphicFrame>
        <p:nvGraphicFramePr>
          <p:cNvPr id="7" name="Object 3">
            <a:extLst>
              <a:ext uri="{FF2B5EF4-FFF2-40B4-BE49-F238E27FC236}">
                <a16:creationId xmlns:a16="http://schemas.microsoft.com/office/drawing/2014/main" id="{A1061A67-1D50-034D-9B25-6594FAE0B32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76800" y="1828800"/>
          <a:ext cx="31432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4" name="Equation" r:id="rId4" imgW="69850" imgH="203200" progId="Equation.3">
                  <p:embed/>
                </p:oleObj>
              </mc:Choice>
              <mc:Fallback>
                <p:oleObj name="Equation" r:id="rId4" imgW="69850" imgH="203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1828800"/>
                        <a:ext cx="314325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8A1A94C0-214E-824B-9E07-5479434350C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38600" y="1905000"/>
          <a:ext cx="323850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5" name="Equation" r:id="rId6" imgW="69850" imgH="177800" progId="Equation.3">
                  <p:embed/>
                </p:oleObj>
              </mc:Choice>
              <mc:Fallback>
                <p:oleObj name="Equation" r:id="rId6" imgW="69850" imgH="177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1905000"/>
                        <a:ext cx="323850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2237D70-2F7C-B047-B2B0-5FF0E7DAF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r>
              <a:rPr lang="en-US" altLang="en-US" dirty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>
            <a:extLst>
              <a:ext uri="{FF2B5EF4-FFF2-40B4-BE49-F238E27FC236}">
                <a16:creationId xmlns:a16="http://schemas.microsoft.com/office/drawing/2014/main" id="{A67EFED6-9CA5-E94B-98B9-AF37DB22B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Narrating the construction and</a:t>
            </a:r>
            <a:br>
              <a:rPr lang="en-US" altLang="en-US">
                <a:ea typeface="ＭＳ Ｐゴシック" panose="020B0600070205080204" pitchFamily="34" charset="-128"/>
              </a:rPr>
            </a:br>
            <a:r>
              <a:rPr lang="en-US" altLang="en-US">
                <a:ea typeface="ＭＳ Ｐゴシック" panose="020B0600070205080204" pitchFamily="34" charset="-128"/>
              </a:rPr>
              <a:t>use of a representation</a:t>
            </a:r>
          </a:p>
        </p:txBody>
      </p:sp>
      <p:sp>
        <p:nvSpPr>
          <p:cNvPr id="15362" name="Content Placeholder 2">
            <a:extLst>
              <a:ext uri="{FF2B5EF4-FFF2-40B4-BE49-F238E27FC236}">
                <a16:creationId xmlns:a16="http://schemas.microsoft.com/office/drawing/2014/main" id="{AB91DE06-366E-1947-9BF6-69AFC8907E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Make clear the mathematical problem or context.</a:t>
            </a:r>
            <a:endParaRPr lang="en-US" altLang="en-US" b="1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Describe how a particular representation is useful for this problem.</a:t>
            </a:r>
            <a:endParaRPr lang="en-US" altLang="en-US" b="1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Construct the representation and use it to solve the task while </a:t>
            </a:r>
            <a:r>
              <a:rPr lang="en-US" altLang="en-US" u="sng">
                <a:ea typeface="ＭＳ Ｐゴシック" panose="020B0600070205080204" pitchFamily="34" charset="-128"/>
              </a:rPr>
              <a:t>describing and giving meaning</a:t>
            </a:r>
            <a:r>
              <a:rPr lang="en-US" altLang="en-US">
                <a:ea typeface="ＭＳ Ｐゴシック" panose="020B0600070205080204" pitchFamily="34" charset="-128"/>
              </a:rPr>
              <a:t> to each step.</a:t>
            </a:r>
            <a:endParaRPr lang="en-US" altLang="en-US" b="1">
              <a:ea typeface="ＭＳ Ｐゴシック" panose="020B0600070205080204" pitchFamily="34" charset="-128"/>
            </a:endParaRPr>
          </a:p>
          <a:p>
            <a:r>
              <a:rPr lang="en-US" altLang="en-US">
                <a:ea typeface="ＭＳ Ｐゴシック" panose="020B0600070205080204" pitchFamily="34" charset="-128"/>
              </a:rPr>
              <a:t>Summarize what the representation has helped to do.</a:t>
            </a:r>
            <a:endParaRPr lang="en-US" altLang="en-US" b="1">
              <a:ea typeface="ＭＳ Ｐゴシック" panose="020B0600070205080204" pitchFamily="34" charset="-128"/>
            </a:endParaRPr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1BDF0B2F-1025-5C48-9E81-4295C5F2BA2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F8A1326-CEAE-6D49-8640-C4CB075984A3}" type="slidenum">
              <a:rPr lang="en-US" altLang="en-US" sz="1400">
                <a:latin typeface="Arial" panose="020B0604020202020204" pitchFamily="34" charset="0"/>
              </a:rPr>
              <a:pPr eaLnBrk="1" hangingPunct="1"/>
              <a:t>3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7129929-97C1-474E-A96F-769CE7169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r>
              <a:rPr lang="en-US" altLang="en-US" dirty="0"/>
              <a:t>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B70C6D8D-7D2B-DF4F-AA36-66FA042A9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>
                <a:ea typeface="ＭＳ Ｐゴシック" panose="020B0600070205080204" pitchFamily="34" charset="-128"/>
              </a:rPr>
              <a:t>Use number lines as you describe comparisons of the following fractions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8A0E1D-FA16-1343-946F-F4B30BFD6F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B4DB9478-ADE2-C04C-8410-B511045DC477}" type="slidenum">
              <a:rPr lang="en-US" altLang="en-US" sz="1400">
                <a:latin typeface="Arial" panose="020B0604020202020204" pitchFamily="34" charset="0"/>
              </a:rPr>
              <a:pPr eaLnBrk="1" hangingPunct="1"/>
              <a:t>4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pic>
        <p:nvPicPr>
          <p:cNvPr id="16388" name="Picture 5">
            <a:extLst>
              <a:ext uri="{FF2B5EF4-FFF2-40B4-BE49-F238E27FC236}">
                <a16:creationId xmlns:a16="http://schemas.microsoft.com/office/drawing/2014/main" id="{561E2AB7-0CF9-924A-A063-1CB34ED3DC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13" y="2284413"/>
            <a:ext cx="7000875" cy="1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9AB88D-524A-3A43-85FC-52C4A5264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r>
              <a:rPr lang="en-US" altLang="en-US" dirty="0"/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>
            <a:extLst>
              <a:ext uri="{FF2B5EF4-FFF2-40B4-BE49-F238E27FC236}">
                <a16:creationId xmlns:a16="http://schemas.microsoft.com/office/drawing/2014/main" id="{2C08909B-57D9-154D-8E90-68C53BD8E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Debriefing</a:t>
            </a:r>
          </a:p>
        </p:txBody>
      </p:sp>
      <p:sp>
        <p:nvSpPr>
          <p:cNvPr id="17410" name="Content Placeholder 2">
            <a:extLst>
              <a:ext uri="{FF2B5EF4-FFF2-40B4-BE49-F238E27FC236}">
                <a16:creationId xmlns:a16="http://schemas.microsoft.com/office/drawing/2014/main" id="{B4E79BD5-4F70-874A-B5C1-BBD7698BF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Did anything arise that we didn’t capture yet in our draft ideas about narration? 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What was easy or difficult about the work of narrating?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When would it be useful to narrate the use of a representation?  When might it be unproductive to narrate the use of a representation?</a:t>
            </a:r>
          </a:p>
        </p:txBody>
      </p:sp>
      <p:sp>
        <p:nvSpPr>
          <p:cNvPr id="17411" name="Slide Number Placeholder 3">
            <a:extLst>
              <a:ext uri="{FF2B5EF4-FFF2-40B4-BE49-F238E27FC236}">
                <a16:creationId xmlns:a16="http://schemas.microsoft.com/office/drawing/2014/main" id="{1AB215D0-9EB2-B540-9703-F478087732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FA845FAA-79F7-6649-A053-7383E445A3F6}" type="slidenum">
              <a:rPr lang="en-US" altLang="en-US" sz="1400">
                <a:latin typeface="Arial" panose="020B0604020202020204" pitchFamily="34" charset="0"/>
              </a:rPr>
              <a:pPr eaLnBrk="1" hangingPunct="1"/>
              <a:t>5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FD9A48-C57E-CE49-8265-1CB37A35B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r>
              <a:rPr lang="en-US" altLang="en-US" dirty="0"/>
              <a:t> 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>
            <a:extLst>
              <a:ext uri="{FF2B5EF4-FFF2-40B4-BE49-F238E27FC236}">
                <a16:creationId xmlns:a16="http://schemas.microsoft.com/office/drawing/2014/main" id="{C06F03F3-0D99-EC4E-BDEE-051C13557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Analyzing mathematics tasks</a:t>
            </a:r>
          </a:p>
        </p:txBody>
      </p:sp>
      <p:sp>
        <p:nvSpPr>
          <p:cNvPr id="18434" name="Slide Number Placeholder 2">
            <a:extLst>
              <a:ext uri="{FF2B5EF4-FFF2-40B4-BE49-F238E27FC236}">
                <a16:creationId xmlns:a16="http://schemas.microsoft.com/office/drawing/2014/main" id="{BE49706F-AFA7-5C46-B01A-12A943ACDF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C412AF4C-A99E-9943-8178-93447BCC8693}" type="slidenum">
              <a:rPr lang="en-US" altLang="en-US" sz="1400">
                <a:latin typeface="Arial" panose="020B0604020202020204" pitchFamily="34" charset="0"/>
              </a:rPr>
              <a:pPr eaLnBrk="1" hangingPunct="1"/>
              <a:t>6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18436" name="Content Placeholder 2">
            <a:extLst>
              <a:ext uri="{FF2B5EF4-FFF2-40B4-BE49-F238E27FC236}">
                <a16:creationId xmlns:a16="http://schemas.microsoft.com/office/drawing/2014/main" id="{89AF275D-7686-2340-B52F-99207A00D3E9}"/>
              </a:ext>
            </a:extLst>
          </p:cNvPr>
          <p:cNvSpPr txBox="1">
            <a:spLocks/>
          </p:cNvSpPr>
          <p:nvPr/>
        </p:nvSpPr>
        <p:spPr bwMode="auto">
          <a:xfrm>
            <a:off x="457200" y="3886200"/>
            <a:ext cx="8229600" cy="222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US" altLang="en-US" sz="2000" b="1" dirty="0"/>
              <a:t>Mathematics</a:t>
            </a:r>
            <a:r>
              <a:rPr lang="en-US" altLang="en-US" sz="2000" dirty="0"/>
              <a:t>: What mathematical ideas or terms are used in comparing the pairs of fractions? 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altLang="en-US" sz="2000" b="1" dirty="0"/>
              <a:t>Student thinking</a:t>
            </a:r>
            <a:r>
              <a:rPr lang="en-US" altLang="en-US" sz="2000" dirty="0"/>
              <a:t>: What strategies might students use to make these comparisons?  What misconceptions might come up?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altLang="en-US" sz="2000" b="1" dirty="0"/>
              <a:t>Representations</a:t>
            </a:r>
            <a:r>
              <a:rPr lang="en-US" altLang="en-US" sz="2000" dirty="0"/>
              <a:t>: What is challenging or useful about a number line representation when comparing these fractions? </a:t>
            </a:r>
          </a:p>
        </p:txBody>
      </p:sp>
      <p:pic>
        <p:nvPicPr>
          <p:cNvPr id="18437" name="Picture 1">
            <a:extLst>
              <a:ext uri="{FF2B5EF4-FFF2-40B4-BE49-F238E27FC236}">
                <a16:creationId xmlns:a16="http://schemas.microsoft.com/office/drawing/2014/main" id="{B2FEC3C1-A10C-CC44-A241-5C6A7E8E1B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88" y="1924050"/>
            <a:ext cx="7559675" cy="193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61DD9C7-0A08-BF46-B175-A4C14AD5D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r>
              <a:rPr lang="en-US" altLang="en-US" dirty="0"/>
              <a:t> 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>
            <a:extLst>
              <a:ext uri="{FF2B5EF4-FFF2-40B4-BE49-F238E27FC236}">
                <a16:creationId xmlns:a16="http://schemas.microsoft.com/office/drawing/2014/main" id="{70718974-6A1E-D241-95F5-0C2357972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F8A13D-3CAD-0941-B7C3-08E3E0E38F48}"/>
              </a:ext>
            </a:extLst>
          </p:cNvPr>
          <p:cNvSpPr>
            <a:spLocks noGrp="1"/>
          </p:cNvSpPr>
          <p:nvPr>
            <p:ph idx="1"/>
          </p:nvPr>
        </p:nvSpPr>
        <p:spPr>
          <a:extLst/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In this session, you engaged in two central practices of teaching mathematics:</a:t>
            </a:r>
          </a:p>
          <a:p>
            <a:pPr marL="346075" indent="-346075"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Narrating the construction and use of a representation </a:t>
            </a:r>
          </a:p>
          <a:p>
            <a:pPr marL="346075" indent="-346075">
              <a:defRPr/>
            </a:pPr>
            <a:r>
              <a:rPr lang="en-US" dirty="0">
                <a:ea typeface="ＭＳ Ｐゴシック" charset="0"/>
                <a:cs typeface="ＭＳ Ｐゴシック" charset="0"/>
              </a:rPr>
              <a:t>Analyzing mathematics tasks</a:t>
            </a:r>
          </a:p>
        </p:txBody>
      </p:sp>
      <p:sp>
        <p:nvSpPr>
          <p:cNvPr id="19459" name="Slide Number Placeholder 3">
            <a:extLst>
              <a:ext uri="{FF2B5EF4-FFF2-40B4-BE49-F238E27FC236}">
                <a16:creationId xmlns:a16="http://schemas.microsoft.com/office/drawing/2014/main" id="{DA12D9B9-03C7-F34E-829D-1DCA1449F4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90E744A2-B0EF-BD4B-92A0-D0B0A5C297FA}" type="slidenum">
              <a:rPr lang="en-US" altLang="en-US" sz="1400">
                <a:latin typeface="Arial" panose="020B0604020202020204" pitchFamily="34" charset="0"/>
              </a:rPr>
              <a:pPr eaLnBrk="1" hangingPunct="1"/>
              <a:t>7</a:t>
            </a:fld>
            <a:endParaRPr lang="en-US" altLang="en-US" sz="140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EC0D21-A6DA-E241-81FA-2F5D9FCFC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dirty="0"/>
              <a:t>This work is licensed under a Creative Commons Attribution-Noncommercial-4.0 International License: https://</a:t>
            </a:r>
            <a:r>
              <a:rPr lang="en-US" altLang="en-US" dirty="0" err="1"/>
              <a:t>creativecommons.org</a:t>
            </a:r>
            <a:r>
              <a:rPr lang="en-US" altLang="en-US" dirty="0"/>
              <a:t>/licenses/by-</a:t>
            </a:r>
            <a:r>
              <a:rPr lang="en-US" altLang="en-US" dirty="0" err="1"/>
              <a:t>nc</a:t>
            </a:r>
            <a:r>
              <a:rPr lang="en-US" altLang="en-US" dirty="0"/>
              <a:t>/4.0/ 
© 2018 Mathematics Teaching and Learning to Teach • School of Education • University of Michigan • Ann Arbor, MI 48109-1259 • </a:t>
            </a:r>
            <a:r>
              <a:rPr lang="en-US" altLang="en-US" dirty="0" err="1"/>
              <a:t>mtlt@umich.edu</a:t>
            </a:r>
            <a:r>
              <a:rPr lang="en-US" altLang="en-US"/>
              <a:t> 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</TotalTime>
  <Words>463</Words>
  <Application>Microsoft Macintosh PowerPoint</Application>
  <PresentationFormat>On-screen Show (4:3)</PresentationFormat>
  <Paragraphs>48</Paragraphs>
  <Slides>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Calibri</vt:lpstr>
      <vt:lpstr>Tahoma</vt:lpstr>
      <vt:lpstr>Default Design</vt:lpstr>
      <vt:lpstr>Equation</vt:lpstr>
      <vt:lpstr>Overview of Session 5</vt:lpstr>
      <vt:lpstr>Narrating the construction and use of a representation</vt:lpstr>
      <vt:lpstr>Narrating the construction and use of a representation</vt:lpstr>
      <vt:lpstr>Use number lines as you describe comparisons of the following fractions</vt:lpstr>
      <vt:lpstr>Debriefing</vt:lpstr>
      <vt:lpstr>Analyzing mathematics tasks</vt:lpstr>
      <vt:lpstr>Summary</vt:lpstr>
    </vt:vector>
  </TitlesOfParts>
  <Company/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</dc:creator>
  <cp:lastModifiedBy>Microsoft Office User</cp:lastModifiedBy>
  <cp:revision>35</cp:revision>
  <cp:lastPrinted>2018-03-06T17:12:18Z</cp:lastPrinted>
  <dcterms:created xsi:type="dcterms:W3CDTF">2011-10-25T16:19:09Z</dcterms:created>
  <dcterms:modified xsi:type="dcterms:W3CDTF">2018-03-20T14:41:14Z</dcterms:modified>
</cp:coreProperties>
</file>