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1">
          <p15:clr>
            <a:srgbClr val="A4A3A4"/>
          </p15:clr>
        </p15:guide>
        <p15:guide id="2" orient="horz" pos="1153">
          <p15:clr>
            <a:srgbClr val="A4A3A4"/>
          </p15:clr>
        </p15:guide>
        <p15:guide id="3" orient="horz" pos="4178">
          <p15:clr>
            <a:srgbClr val="A4A3A4"/>
          </p15:clr>
        </p15:guide>
        <p15:guide id="4" orient="horz" pos="2155">
          <p15:clr>
            <a:srgbClr val="A4A3A4"/>
          </p15:clr>
        </p15:guide>
        <p15:guide id="5" orient="horz" pos="3862">
          <p15:clr>
            <a:srgbClr val="A4A3A4"/>
          </p15:clr>
        </p15:guide>
        <p15:guide id="6" orient="horz" pos="1151">
          <p15:clr>
            <a:srgbClr val="A4A3A4"/>
          </p15:clr>
        </p15:guide>
        <p15:guide id="7" orient="horz" pos="2160">
          <p15:clr>
            <a:srgbClr val="A4A3A4"/>
          </p15:clr>
        </p15:guide>
        <p15:guide id="8" orient="horz" pos="3874">
          <p15:clr>
            <a:srgbClr val="A4A3A4"/>
          </p15:clr>
        </p15:guide>
        <p15:guide id="9" pos="235">
          <p15:clr>
            <a:srgbClr val="A4A3A4"/>
          </p15:clr>
        </p15:guide>
        <p15:guide id="10" pos="5526">
          <p15:clr>
            <a:srgbClr val="A4A3A4"/>
          </p15:clr>
        </p15:guide>
        <p15:guide id="11" pos="289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5"/>
    <p:restoredTop sz="94674"/>
  </p:normalViewPr>
  <p:slideViewPr>
    <p:cSldViewPr snapToGrid="0">
      <p:cViewPr varScale="1">
        <p:scale>
          <a:sx n="100" d="100"/>
          <a:sy n="100" d="100"/>
        </p:scale>
        <p:origin x="168" y="584"/>
      </p:cViewPr>
      <p:guideLst>
        <p:guide orient="horz" pos="181"/>
        <p:guide orient="horz" pos="1153"/>
        <p:guide orient="horz" pos="4178"/>
        <p:guide orient="horz" pos="2155"/>
        <p:guide orient="horz" pos="3862"/>
        <p:guide orient="horz" pos="1151"/>
        <p:guide orient="horz" pos="2160"/>
        <p:guide orient="horz" pos="3874"/>
        <p:guide pos="235"/>
        <p:guide pos="5526"/>
        <p:guide pos="289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928" y="16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119D9F6A-EC48-DF46-9C9A-04C7DF4A3B4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>
            <a:extLst>
              <a:ext uri="{FF2B5EF4-FFF2-40B4-BE49-F238E27FC236}">
                <a16:creationId xmlns:a16="http://schemas.microsoft.com/office/drawing/2014/main" id="{8F65D5E9-F4B5-9544-A735-42382AE839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4" name="Notes Placeholder 2">
            <a:extLst>
              <a:ext uri="{FF2B5EF4-FFF2-40B4-BE49-F238E27FC236}">
                <a16:creationId xmlns:a16="http://schemas.microsoft.com/office/drawing/2014/main" id="{F186B406-FC78-B242-80FB-CBFE77B9B39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>
            <a:extLst>
              <a:ext uri="{FF2B5EF4-FFF2-40B4-BE49-F238E27FC236}">
                <a16:creationId xmlns:a16="http://schemas.microsoft.com/office/drawing/2014/main" id="{7143FF69-E7EC-044B-AB11-29084FDB70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0" name="Notes Placeholder 2">
            <a:extLst>
              <a:ext uri="{FF2B5EF4-FFF2-40B4-BE49-F238E27FC236}">
                <a16:creationId xmlns:a16="http://schemas.microsoft.com/office/drawing/2014/main" id="{2DE95E7A-8B0A-5044-B448-9AE209E8003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>
            <a:extLst>
              <a:ext uri="{FF2B5EF4-FFF2-40B4-BE49-F238E27FC236}">
                <a16:creationId xmlns:a16="http://schemas.microsoft.com/office/drawing/2014/main" id="{8440CDFF-9934-7C41-A179-6ACE21AA61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8" name="Notes Placeholder 2">
            <a:extLst>
              <a:ext uri="{FF2B5EF4-FFF2-40B4-BE49-F238E27FC236}">
                <a16:creationId xmlns:a16="http://schemas.microsoft.com/office/drawing/2014/main" id="{06F16BDB-1090-CF41-BBEF-B03A49DEB82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>
            <a:extLst>
              <a:ext uri="{FF2B5EF4-FFF2-40B4-BE49-F238E27FC236}">
                <a16:creationId xmlns:a16="http://schemas.microsoft.com/office/drawing/2014/main" id="{CF78CE98-DFC7-1E43-9703-2270EB2083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2" name="Notes Placeholder 2">
            <a:extLst>
              <a:ext uri="{FF2B5EF4-FFF2-40B4-BE49-F238E27FC236}">
                <a16:creationId xmlns:a16="http://schemas.microsoft.com/office/drawing/2014/main" id="{0D77FE63-5529-B641-B2C5-A4EA5DDBD00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C291DEC1-5E71-524A-A6E7-23A0A92C07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CF670D59-3EE9-3542-BA47-8244398C8E1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>
            <a:extLst>
              <a:ext uri="{FF2B5EF4-FFF2-40B4-BE49-F238E27FC236}">
                <a16:creationId xmlns:a16="http://schemas.microsoft.com/office/drawing/2014/main" id="{D263852E-AABF-6B4D-8F6A-612EAF04A9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0" name="Notes Placeholder 2">
            <a:extLst>
              <a:ext uri="{FF2B5EF4-FFF2-40B4-BE49-F238E27FC236}">
                <a16:creationId xmlns:a16="http://schemas.microsoft.com/office/drawing/2014/main" id="{FB7B6B16-2DE4-434B-88C1-8E30427D673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>
            <a:extLst>
              <a:ext uri="{FF2B5EF4-FFF2-40B4-BE49-F238E27FC236}">
                <a16:creationId xmlns:a16="http://schemas.microsoft.com/office/drawing/2014/main" id="{334BE607-4899-4246-80DD-A731F3BEF2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4" name="Notes Placeholder 2">
            <a:extLst>
              <a:ext uri="{FF2B5EF4-FFF2-40B4-BE49-F238E27FC236}">
                <a16:creationId xmlns:a16="http://schemas.microsoft.com/office/drawing/2014/main" id="{17A8C621-F14B-8444-8ED8-DA43932FF9A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>
            <a:extLst>
              <a:ext uri="{FF2B5EF4-FFF2-40B4-BE49-F238E27FC236}">
                <a16:creationId xmlns:a16="http://schemas.microsoft.com/office/drawing/2014/main" id="{31C4B829-CC6E-634B-B57B-2EA3CC58F2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8" name="Notes Placeholder 2">
            <a:extLst>
              <a:ext uri="{FF2B5EF4-FFF2-40B4-BE49-F238E27FC236}">
                <a16:creationId xmlns:a16="http://schemas.microsoft.com/office/drawing/2014/main" id="{E8892419-7926-8443-AC2B-3EA3A306866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>
            <a:extLst>
              <a:ext uri="{FF2B5EF4-FFF2-40B4-BE49-F238E27FC236}">
                <a16:creationId xmlns:a16="http://schemas.microsoft.com/office/drawing/2014/main" id="{524F0247-CD26-FC46-A60B-1E011DFE96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2" name="Notes Placeholder 2">
            <a:extLst>
              <a:ext uri="{FF2B5EF4-FFF2-40B4-BE49-F238E27FC236}">
                <a16:creationId xmlns:a16="http://schemas.microsoft.com/office/drawing/2014/main" id="{18324F6A-43E1-F640-A863-2550FE56F77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>
            <a:extLst>
              <a:ext uri="{FF2B5EF4-FFF2-40B4-BE49-F238E27FC236}">
                <a16:creationId xmlns:a16="http://schemas.microsoft.com/office/drawing/2014/main" id="{C7697454-67BC-8641-94AB-6FE34BE779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6" name="Notes Placeholder 2">
            <a:extLst>
              <a:ext uri="{FF2B5EF4-FFF2-40B4-BE49-F238E27FC236}">
                <a16:creationId xmlns:a16="http://schemas.microsoft.com/office/drawing/2014/main" id="{A76D09CF-8EE4-C241-AF7A-44C4CABBA77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83A60D2-9B97-9148-9A5B-6079E5240625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919331B-6B78-3840-8B7C-E0C4F9DFAB4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34976D0F-1C3F-D34D-96BA-C9AE4FE71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</p:txBody>
      </p:sp>
    </p:spTree>
    <p:extLst>
      <p:ext uri="{BB962C8B-B14F-4D97-AF65-F5344CB8AC3E}">
        <p14:creationId xmlns:p14="http://schemas.microsoft.com/office/powerpoint/2010/main" val="83807650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67D08D7-1778-4546-85BE-5DE99178A53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AC090ED-94DD-BA41-AE99-D214EB204BD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F1CAC92D-7CC8-5B42-A13D-3022EF1EC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</p:txBody>
      </p:sp>
    </p:spTree>
    <p:extLst>
      <p:ext uri="{BB962C8B-B14F-4D97-AF65-F5344CB8AC3E}">
        <p14:creationId xmlns:p14="http://schemas.microsoft.com/office/powerpoint/2010/main" val="181009841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ABC1697-6D72-AE41-92D6-87702237220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855B3E9-8E02-3C4F-898B-F1841AFB4BB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438153FF-AF46-D84C-B554-C2EECB0CC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</p:txBody>
      </p:sp>
    </p:spTree>
    <p:extLst>
      <p:ext uri="{BB962C8B-B14F-4D97-AF65-F5344CB8AC3E}">
        <p14:creationId xmlns:p14="http://schemas.microsoft.com/office/powerpoint/2010/main" val="271611509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44028B3F-C2F0-6F41-B85D-9CA0E9BAF82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B988639-3E00-1D4F-A476-6BF5FEC862B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4155C90E-119B-2844-817F-3CAA86059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</p:txBody>
      </p:sp>
    </p:spTree>
    <p:extLst>
      <p:ext uri="{BB962C8B-B14F-4D97-AF65-F5344CB8AC3E}">
        <p14:creationId xmlns:p14="http://schemas.microsoft.com/office/powerpoint/2010/main" val="230294844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228600" indent="-22860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E1C41A23-E700-BE45-80EE-2268FBCA4E21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8115821-C1BB-9D4A-9883-FBFC565B986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E64653DF-5C8E-8E41-9585-CC3D2CEA7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</p:txBody>
      </p:sp>
    </p:spTree>
    <p:extLst>
      <p:ext uri="{BB962C8B-B14F-4D97-AF65-F5344CB8AC3E}">
        <p14:creationId xmlns:p14="http://schemas.microsoft.com/office/powerpoint/2010/main" val="5784677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3700" y="1834094"/>
            <a:ext cx="4102100" cy="42746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834093"/>
            <a:ext cx="4038600" cy="42746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5ED4F94-5D31-1942-95DF-2EA248D65F0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5472D3-3B7E-2749-8E32-B8E97BACCD0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E7BBD1F0-F5E4-0246-95EE-8BDAA0D1E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</p:txBody>
      </p:sp>
    </p:spTree>
    <p:extLst>
      <p:ext uri="{BB962C8B-B14F-4D97-AF65-F5344CB8AC3E}">
        <p14:creationId xmlns:p14="http://schemas.microsoft.com/office/powerpoint/2010/main" val="96139026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D6A06372-90F4-AF48-B745-E68929A3B13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1203B5-A0A9-9340-8425-32B4EDA38F9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6D674C9A-441F-6E45-98C8-0F99FFA75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</p:txBody>
      </p:sp>
    </p:spTree>
    <p:extLst>
      <p:ext uri="{BB962C8B-B14F-4D97-AF65-F5344CB8AC3E}">
        <p14:creationId xmlns:p14="http://schemas.microsoft.com/office/powerpoint/2010/main" val="297614208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D3DC73DB-586B-C743-8114-E5640D56AAA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BB8A1A-6F81-FF4C-AE66-C9AB65C17C9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A9A773C1-BD94-1541-A773-D357CE1D9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</p:txBody>
      </p:sp>
    </p:spTree>
    <p:extLst>
      <p:ext uri="{BB962C8B-B14F-4D97-AF65-F5344CB8AC3E}">
        <p14:creationId xmlns:p14="http://schemas.microsoft.com/office/powerpoint/2010/main" val="69271864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0999" y="609600"/>
            <a:ext cx="8380413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C3A2EDDB-7278-4846-AEEB-C3799981B5F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027434-1526-D94E-8EBF-5C161A84D98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50A09BF5-0D16-8A46-970F-3B799D278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</p:txBody>
      </p:sp>
    </p:spTree>
    <p:extLst>
      <p:ext uri="{BB962C8B-B14F-4D97-AF65-F5344CB8AC3E}">
        <p14:creationId xmlns:p14="http://schemas.microsoft.com/office/powerpoint/2010/main" val="310288483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E2431681-1763-8745-B3AE-71C5044D7D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304800"/>
            <a:ext cx="8394700" cy="1371600"/>
          </a:xfrm>
          <a:prstGeom prst="rect">
            <a:avLst/>
          </a:prstGeom>
          <a:solidFill>
            <a:srgbClr val="0A22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C9C01B2-CEC1-4B42-94DA-019C61C817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7A2953F1-5B2C-0343-BBD7-2216E312B8D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245225"/>
            <a:ext cx="60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4972A97-69CD-AB46-9A49-321566FE227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AA55481-BDF6-AC4A-A849-CB8FA7246A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71" r:id="rId6"/>
    <p:sldLayoutId id="2147483772" r:id="rId7"/>
    <p:sldLayoutId id="2147483773" r:id="rId8"/>
    <p:sldLayoutId id="2147483774" r:id="rId9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4" charset="-128"/>
          <a:cs typeface="ＭＳ Ｐゴシック" pitchFamily="2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2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2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2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>
            <a:extLst>
              <a:ext uri="{FF2B5EF4-FFF2-40B4-BE49-F238E27FC236}">
                <a16:creationId xmlns:a16="http://schemas.microsoft.com/office/drawing/2014/main" id="{F34B70F6-F4C2-0143-B6CB-E2C4275AA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Overview of Session 6</a:t>
            </a:r>
          </a:p>
        </p:txBody>
      </p:sp>
      <p:sp>
        <p:nvSpPr>
          <p:cNvPr id="13314" name="Content Placeholder 2">
            <a:extLst>
              <a:ext uri="{FF2B5EF4-FFF2-40B4-BE49-F238E27FC236}">
                <a16:creationId xmlns:a16="http://schemas.microsoft.com/office/drawing/2014/main" id="{AA0217A4-9A7B-6241-89E1-E578C610A4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Considering the importance of public recording space in mathematics teaching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Analyzing the use of public recording space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Discussing a process for planning for and learning from the use of public recording space</a:t>
            </a:r>
          </a:p>
        </p:txBody>
      </p:sp>
      <p:sp>
        <p:nvSpPr>
          <p:cNvPr id="13315" name="Slide Number Placeholder 3">
            <a:extLst>
              <a:ext uri="{FF2B5EF4-FFF2-40B4-BE49-F238E27FC236}">
                <a16:creationId xmlns:a16="http://schemas.microsoft.com/office/drawing/2014/main" id="{441A8D7A-FF70-054A-A023-8795627B1B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637B23C-59CF-A84E-8BBD-54CD3D3FD07C}" type="slidenum">
              <a:rPr lang="en-US" altLang="en-US" sz="1400">
                <a:latin typeface="Arial" panose="020B0604020202020204" pitchFamily="34" charset="0"/>
              </a:rPr>
              <a:pPr eaLnBrk="1" hangingPunct="1"/>
              <a:t>1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FF871DA-69B0-E44F-AEAA-D8F0DA59E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 
© 2018 Mathematics Teaching and Learning to Teach • School of Education • University of Michigan • Ann Arbor, MI 48109-1259 • </a:t>
            </a:r>
            <a:r>
              <a:rPr lang="en-US" altLang="en-US" dirty="0" err="1"/>
              <a:t>mtlt@umich.edu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6">
            <a:extLst>
              <a:ext uri="{FF2B5EF4-FFF2-40B4-BE49-F238E27FC236}">
                <a16:creationId xmlns:a16="http://schemas.microsoft.com/office/drawing/2014/main" id="{4640381D-EDC3-B848-A639-293DD9B96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AEC08-63EF-814C-BB71-7A03D8DC856A}"/>
              </a:ext>
            </a:extLst>
          </p:cNvPr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/>
              <a:t>In this session, you:</a:t>
            </a:r>
          </a:p>
          <a:p>
            <a:pPr>
              <a:defRPr/>
            </a:pPr>
            <a:r>
              <a:rPr lang="en-US" dirty="0"/>
              <a:t>Considered the importance of attending to public recording space in mathematics teaching</a:t>
            </a:r>
          </a:p>
          <a:p>
            <a:pPr>
              <a:defRPr/>
            </a:pPr>
            <a:r>
              <a:rPr lang="en-US" dirty="0"/>
              <a:t>Analyzed records made in public recording spaces in order to begin to develop principles for the use of public recording space in your teaching</a:t>
            </a:r>
          </a:p>
          <a:p>
            <a:pPr>
              <a:defRPr/>
            </a:pPr>
            <a:r>
              <a:rPr lang="en-US" dirty="0"/>
              <a:t>Began to explore a process for learning from the use of public recording spaces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US" dirty="0"/>
              <a:t>Develop a plan for public recording linked to your lesson plan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US" dirty="0"/>
              <a:t>Enact your plan and capture images of public space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US" dirty="0"/>
              <a:t>Reflect on your use of public recording space drawing upon records of practice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279A579C-7C44-7147-8911-783A5A2E66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5176D1D-D9DC-D040-BB12-039E133DEE0B}" type="slidenum">
              <a:rPr lang="en-US" altLang="en-US" sz="1400">
                <a:latin typeface="Arial" panose="020B0604020202020204" pitchFamily="34" charset="0"/>
              </a:rPr>
              <a:pPr eaLnBrk="1" hangingPunct="1"/>
              <a:t>10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CB52E3E-2877-6D4A-8C30-ECD90A1D2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 
© 2018 Mathematics Teaching and Learning to Teach • School of Education • University of Michigan • Ann Arbor, MI 48109-1259 • </a:t>
            </a:r>
            <a:r>
              <a:rPr lang="en-US" altLang="en-US" dirty="0" err="1"/>
              <a:t>mtlt@umich.edu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5">
            <a:extLst>
              <a:ext uri="{FF2B5EF4-FFF2-40B4-BE49-F238E27FC236}">
                <a16:creationId xmlns:a16="http://schemas.microsoft.com/office/drawing/2014/main" id="{97295107-D0AC-4546-B67E-177A2FF0A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Using public recording space</a:t>
            </a:r>
          </a:p>
        </p:txBody>
      </p:sp>
      <p:sp>
        <p:nvSpPr>
          <p:cNvPr id="14338" name="Content Placeholder 2">
            <a:extLst>
              <a:ext uri="{FF2B5EF4-FFF2-40B4-BE49-F238E27FC236}">
                <a16:creationId xmlns:a16="http://schemas.microsoft.com/office/drawing/2014/main" id="{A76DD0FE-9FB8-9B41-A5D7-7DE9BEA84F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An idea imported from the practice of Japanese teachers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“</a:t>
            </a:r>
            <a:r>
              <a:rPr lang="en-US" altLang="ja-JP" dirty="0" err="1">
                <a:ea typeface="ＭＳ Ｐゴシック" panose="020B0600070205080204" pitchFamily="34" charset="-128"/>
              </a:rPr>
              <a:t>Bansho</a:t>
            </a:r>
            <a:r>
              <a:rPr lang="en-US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: the study of blackboard use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“Public recording space”: whiteboard, chalkboard, pre-made posters, chart paper during class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Principles for use of the board and connecting this to students’ opportunities to learn mathematics</a:t>
            </a:r>
          </a:p>
        </p:txBody>
      </p:sp>
      <p:sp>
        <p:nvSpPr>
          <p:cNvPr id="14339" name="Slide Number Placeholder 3">
            <a:extLst>
              <a:ext uri="{FF2B5EF4-FFF2-40B4-BE49-F238E27FC236}">
                <a16:creationId xmlns:a16="http://schemas.microsoft.com/office/drawing/2014/main" id="{1AFA1B78-4FC0-324C-9D2F-DAC9A62E41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E877994E-D33A-9D4A-89B2-3CED25516808}" type="slidenum">
              <a:rPr lang="en-US" altLang="en-US" sz="1400">
                <a:latin typeface="Arial" panose="020B0604020202020204" pitchFamily="34" charset="0"/>
              </a:rPr>
              <a:pPr eaLnBrk="1" hangingPunct="1"/>
              <a:t>2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8837120-A738-C945-998F-3AF33C9CD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 
© 2018 Mathematics Teaching and Learning to Teach • School of Education • University of Michigan • Ann Arbor, MI 48109-1259 • </a:t>
            </a:r>
            <a:r>
              <a:rPr lang="en-US" altLang="en-US" dirty="0" err="1"/>
              <a:t>mtlt@umich.edu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>
            <a:extLst>
              <a:ext uri="{FF2B5EF4-FFF2-40B4-BE49-F238E27FC236}">
                <a16:creationId xmlns:a16="http://schemas.microsoft.com/office/drawing/2014/main" id="{2E614974-5494-3145-9A04-4EE21D8D2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Why attend to public recording space in mathematics teaching?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DE0403-478C-BB44-8B17-ADA4170E2D13}"/>
              </a:ext>
            </a:extLst>
          </p:cNvPr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/>
              <a:t>Teachers can use public recording space in classrooms to:</a:t>
            </a:r>
          </a:p>
          <a:p>
            <a:pPr>
              <a:defRPr/>
            </a:pPr>
            <a:r>
              <a:rPr lang="en-US" dirty="0"/>
              <a:t>Make the use of representations more effective </a:t>
            </a:r>
          </a:p>
          <a:p>
            <a:pPr>
              <a:defRPr/>
            </a:pPr>
            <a:r>
              <a:rPr lang="en-US" dirty="0"/>
              <a:t>Capture ideas across a lesson to make it possible for students to remember and revisit what has been discussed</a:t>
            </a:r>
          </a:p>
          <a:p>
            <a:pPr>
              <a:defRPr/>
            </a:pPr>
            <a:r>
              <a:rPr lang="en-US" dirty="0"/>
              <a:t>Model mathematical practices and the use of language</a:t>
            </a:r>
          </a:p>
          <a:p>
            <a:pPr>
              <a:defRPr/>
            </a:pPr>
            <a:r>
              <a:rPr lang="en-US" dirty="0"/>
              <a:t>Connect ideas and summarize lessons</a:t>
            </a:r>
          </a:p>
          <a:p>
            <a:pPr>
              <a:defRPr/>
            </a:pPr>
            <a:r>
              <a:rPr lang="en-US" dirty="0"/>
              <a:t>Make records from a lesson for subsequent use in later work</a:t>
            </a:r>
          </a:p>
          <a:p>
            <a:pPr marL="0" indent="0" algn="r">
              <a:buFontTx/>
              <a:buNone/>
              <a:defRPr/>
            </a:pPr>
            <a:r>
              <a:rPr lang="en-US" sz="2000" dirty="0"/>
              <a:t>(ideas adapted from work of Makoto Yoshida)</a:t>
            </a:r>
          </a:p>
        </p:txBody>
      </p:sp>
      <p:sp>
        <p:nvSpPr>
          <p:cNvPr id="15363" name="Slide Number Placeholder 3">
            <a:extLst>
              <a:ext uri="{FF2B5EF4-FFF2-40B4-BE49-F238E27FC236}">
                <a16:creationId xmlns:a16="http://schemas.microsoft.com/office/drawing/2014/main" id="{4DC95E9F-0F87-8B46-BB09-9B4AABA3C7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DCEC36A-093F-7549-A697-EEBAF065C869}" type="slidenum">
              <a:rPr lang="en-US" altLang="en-US" sz="1400">
                <a:latin typeface="Arial" panose="020B0604020202020204" pitchFamily="34" charset="0"/>
              </a:rPr>
              <a:pPr eaLnBrk="1" hangingPunct="1"/>
              <a:t>3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0B7C1C3-E596-C94E-BF18-D4B6C11A3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 
© 2018 Mathematics Teaching and Learning to Teach • School of Education • University of Michigan • Ann Arbor, MI 48109-1259 • </a:t>
            </a:r>
            <a:r>
              <a:rPr lang="en-US" altLang="en-US" dirty="0" err="1"/>
              <a:t>mtlt@umich.edu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>
            <a:extLst>
              <a:ext uri="{FF2B5EF4-FFF2-40B4-BE49-F238E27FC236}">
                <a16:creationId xmlns:a16="http://schemas.microsoft.com/office/drawing/2014/main" id="{4789A06B-7DAC-064E-ABDE-395F01D14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Image 1: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 sz="2000">
                <a:ea typeface="ＭＳ Ｐゴシック" panose="020B0600070205080204" pitchFamily="34" charset="-128"/>
              </a:rPr>
              <a:t>I want to share 3 bottles of soda equally among 4 people.  </a:t>
            </a:r>
            <a:br>
              <a:rPr lang="en-US" altLang="en-US" sz="2000">
                <a:ea typeface="ＭＳ Ｐゴシック" panose="020B0600070205080204" pitchFamily="34" charset="-128"/>
              </a:rPr>
            </a:br>
            <a:r>
              <a:rPr lang="en-US" altLang="en-US" sz="2000">
                <a:ea typeface="ＭＳ Ｐゴシック" panose="020B0600070205080204" pitchFamily="34" charset="-128"/>
              </a:rPr>
              <a:t>How much will each person get?</a:t>
            </a:r>
          </a:p>
        </p:txBody>
      </p:sp>
      <p:sp>
        <p:nvSpPr>
          <p:cNvPr id="16386" name="Content Placeholder 2">
            <a:extLst>
              <a:ext uri="{FF2B5EF4-FFF2-40B4-BE49-F238E27FC236}">
                <a16:creationId xmlns:a16="http://schemas.microsoft.com/office/drawing/2014/main" id="{4B8068BC-2072-8D4C-9909-FFA4524B77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(also referred to as “the one from two weeks ago”</a:t>
            </a:r>
            <a:r>
              <a:rPr lang="en-US" altLang="ja-JP">
                <a:ea typeface="ＭＳ Ｐゴシック" panose="020B0600070205080204" pitchFamily="34" charset="-128"/>
              </a:rPr>
              <a:t>)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6387" name="Slide Number Placeholder 3">
            <a:extLst>
              <a:ext uri="{FF2B5EF4-FFF2-40B4-BE49-F238E27FC236}">
                <a16:creationId xmlns:a16="http://schemas.microsoft.com/office/drawing/2014/main" id="{65515B61-9239-174B-8C9F-BBF58F38D4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FFC7CCC-1215-4B42-B02C-8F082D1998C1}" type="slidenum">
              <a:rPr lang="en-US" altLang="en-US" sz="1400">
                <a:latin typeface="Arial" panose="020B0604020202020204" pitchFamily="34" charset="0"/>
              </a:rPr>
              <a:pPr eaLnBrk="1" hangingPunct="1"/>
              <a:t>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pic>
        <p:nvPicPr>
          <p:cNvPr id="16389" name="Picture 10">
            <a:extLst>
              <a:ext uri="{FF2B5EF4-FFF2-40B4-BE49-F238E27FC236}">
                <a16:creationId xmlns:a16="http://schemas.microsoft.com/office/drawing/2014/main" id="{4E864D78-1C97-A248-B81C-2B6007B74C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3" y="2174875"/>
            <a:ext cx="7886700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7123629-0F54-F944-93BE-2B8DEF2BF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 
© 2018 Mathematics Teaching and Learning to Teach • School of Education • University of Michigan • Ann Arbor, MI 48109-1259 • </a:t>
            </a:r>
            <a:r>
              <a:rPr lang="en-US" altLang="en-US" dirty="0" err="1"/>
              <a:t>mtlt@umich.edu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51868D75-5D8B-3645-ACD3-E429ABF5F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Image 2: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 sz="2000">
                <a:ea typeface="ＭＳ Ｐゴシック" panose="020B0600070205080204" pitchFamily="34" charset="-128"/>
              </a:rPr>
              <a:t>Compare </a:t>
            </a:r>
            <a:r>
              <a:rPr lang="en-US" altLang="en-US" sz="2000" baseline="30000">
                <a:ea typeface="ＭＳ Ｐゴシック" panose="020B0600070205080204" pitchFamily="34" charset="-128"/>
              </a:rPr>
              <a:t>3</a:t>
            </a:r>
            <a:r>
              <a:rPr lang="en-US" altLang="en-US" sz="2000" i="1">
                <a:ea typeface="ＭＳ Ｐゴシック" panose="020B0600070205080204" pitchFamily="34" charset="-128"/>
              </a:rPr>
              <a:t>/</a:t>
            </a:r>
            <a:r>
              <a:rPr lang="en-US" altLang="en-US" sz="2000" baseline="-25000">
                <a:ea typeface="ＭＳ Ｐゴシック" panose="020B0600070205080204" pitchFamily="34" charset="-128"/>
              </a:rPr>
              <a:t>5</a:t>
            </a:r>
            <a:r>
              <a:rPr lang="en-US" altLang="en-US" sz="2000">
                <a:ea typeface="ＭＳ Ｐゴシック" panose="020B0600070205080204" pitchFamily="34" charset="-128"/>
              </a:rPr>
              <a:t> and </a:t>
            </a:r>
            <a:r>
              <a:rPr lang="en-US" altLang="en-US" sz="2000" baseline="30000">
                <a:ea typeface="ＭＳ Ｐゴシック" panose="020B0600070205080204" pitchFamily="34" charset="-128"/>
              </a:rPr>
              <a:t>5</a:t>
            </a:r>
            <a:r>
              <a:rPr lang="en-US" altLang="en-US" sz="2000" i="1">
                <a:ea typeface="ＭＳ Ｐゴシック" panose="020B0600070205080204" pitchFamily="34" charset="-128"/>
              </a:rPr>
              <a:t>/</a:t>
            </a:r>
            <a:r>
              <a:rPr lang="en-US" altLang="en-US" sz="2000" baseline="-25000">
                <a:ea typeface="ＭＳ Ｐゴシック" panose="020B0600070205080204" pitchFamily="34" charset="-128"/>
              </a:rPr>
              <a:t>8</a:t>
            </a:r>
            <a:endParaRPr lang="en-US" altLang="en-US" sz="2000">
              <a:ea typeface="ＭＳ Ｐゴシック" panose="020B0600070205080204" pitchFamily="34" charset="-128"/>
            </a:endParaRPr>
          </a:p>
        </p:txBody>
      </p:sp>
      <p:sp>
        <p:nvSpPr>
          <p:cNvPr id="17410" name="Slide Number Placeholder 3">
            <a:extLst>
              <a:ext uri="{FF2B5EF4-FFF2-40B4-BE49-F238E27FC236}">
                <a16:creationId xmlns:a16="http://schemas.microsoft.com/office/drawing/2014/main" id="{210BB2BE-BBA7-9042-879D-94C4CE9021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A48F937-1D9C-F84C-8E4A-CDF154B837D1}" type="slidenum">
              <a:rPr lang="en-US" altLang="en-US" sz="1400">
                <a:latin typeface="Arial" panose="020B0604020202020204" pitchFamily="34" charset="0"/>
              </a:rPr>
              <a:pPr eaLnBrk="1" hangingPunct="1"/>
              <a:t>5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pic>
        <p:nvPicPr>
          <p:cNvPr id="17412" name="Picture 5">
            <a:extLst>
              <a:ext uri="{FF2B5EF4-FFF2-40B4-BE49-F238E27FC236}">
                <a16:creationId xmlns:a16="http://schemas.microsoft.com/office/drawing/2014/main" id="{0CB36266-2F76-8441-86C0-CE0194224D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2351088"/>
            <a:ext cx="8369300" cy="349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414E978-1F38-E04F-8795-7659CFE75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 
© 2018 Mathematics Teaching and Learning to Teach • School of Education • University of Michigan • Ann Arbor, MI 48109-1259 • </a:t>
            </a:r>
            <a:r>
              <a:rPr lang="en-US" altLang="en-US" dirty="0" err="1"/>
              <a:t>mtlt@umich.edu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>
            <a:extLst>
              <a:ext uri="{FF2B5EF4-FFF2-40B4-BE49-F238E27FC236}">
                <a16:creationId xmlns:a16="http://schemas.microsoft.com/office/drawing/2014/main" id="{006CEEF3-5221-C146-9F77-B44216495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Analyzing images from teaching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335FB3-775A-D148-9823-BB915E904C57}"/>
              </a:ext>
            </a:extLst>
          </p:cNvPr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/>
              <a:t>Consider these questions as you examine images of public recording space in a classroom:</a:t>
            </a:r>
          </a:p>
          <a:p>
            <a:pPr>
              <a:defRPr/>
            </a:pPr>
            <a:r>
              <a:rPr lang="en-US" dirty="0"/>
              <a:t>What sorts of things are recorded?</a:t>
            </a:r>
          </a:p>
          <a:p>
            <a:pPr>
              <a:defRPr/>
            </a:pPr>
            <a:r>
              <a:rPr lang="en-US" dirty="0"/>
              <a:t>Who records?  What proportions of the recording are done by the teacher and by students?</a:t>
            </a:r>
          </a:p>
          <a:p>
            <a:pPr>
              <a:defRPr/>
            </a:pPr>
            <a:r>
              <a:rPr lang="en-US" dirty="0"/>
              <a:t>What seems to be the mathematical focus of class work?  </a:t>
            </a:r>
          </a:p>
          <a:p>
            <a:pPr>
              <a:defRPr/>
            </a:pPr>
            <a:r>
              <a:rPr lang="en-US" dirty="0"/>
              <a:t>What seems to be the purpose of the class work?  Can you tell from the image?  Why or why not?</a:t>
            </a:r>
          </a:p>
          <a:p>
            <a:pPr>
              <a:defRPr/>
            </a:pPr>
            <a:r>
              <a:rPr lang="en-US" dirty="0"/>
              <a:t>What else stands out to you when you examine the image(s)?</a:t>
            </a:r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888F0399-8F40-6F44-9906-9116692BD1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627A403-4F76-2848-91AB-EC3F8FFFC8B2}" type="slidenum">
              <a:rPr lang="en-US" altLang="en-US" sz="1400">
                <a:latin typeface="Arial" panose="020B0604020202020204" pitchFamily="34" charset="0"/>
              </a:rPr>
              <a:pPr eaLnBrk="1" hangingPunct="1"/>
              <a:t>6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063FC66-D1E0-A940-83DB-21DF1E293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 
© 2018 Mathematics Teaching and Learning to Teach • School of Education • University of Michigan • Ann Arbor, MI 48109-1259 • </a:t>
            </a:r>
            <a:r>
              <a:rPr lang="en-US" altLang="en-US" dirty="0" err="1"/>
              <a:t>mtlt@umich.edu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>
            <a:extLst>
              <a:ext uri="{FF2B5EF4-FFF2-40B4-BE49-F238E27FC236}">
                <a16:creationId xmlns:a16="http://schemas.microsoft.com/office/drawing/2014/main" id="{FD94519F-DEC1-0E4C-9049-4B7B7F4D4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Analyzing images from teaching</a:t>
            </a:r>
          </a:p>
        </p:txBody>
      </p:sp>
      <p:sp>
        <p:nvSpPr>
          <p:cNvPr id="19458" name="Slide Number Placeholder 2">
            <a:extLst>
              <a:ext uri="{FF2B5EF4-FFF2-40B4-BE49-F238E27FC236}">
                <a16:creationId xmlns:a16="http://schemas.microsoft.com/office/drawing/2014/main" id="{26DD0504-B4B5-E949-A74F-CCBAE1F80A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47B4D91-7F50-9A41-8F33-BBE40DC4DDFF}" type="slidenum">
              <a:rPr lang="en-US" altLang="en-US" sz="1400">
                <a:latin typeface="Arial" panose="020B0604020202020204" pitchFamily="34" charset="0"/>
              </a:rPr>
              <a:pPr eaLnBrk="1" hangingPunct="1"/>
              <a:t>7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pic>
        <p:nvPicPr>
          <p:cNvPr id="19460" name="Content Placeholder 8">
            <a:extLst>
              <a:ext uri="{FF2B5EF4-FFF2-40B4-BE49-F238E27FC236}">
                <a16:creationId xmlns:a16="http://schemas.microsoft.com/office/drawing/2014/main" id="{62F95E47-6864-174B-9D92-FD6DF44407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5" y="1771650"/>
            <a:ext cx="7740650" cy="271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12">
            <a:extLst>
              <a:ext uri="{FF2B5EF4-FFF2-40B4-BE49-F238E27FC236}">
                <a16:creationId xmlns:a16="http://schemas.microsoft.com/office/drawing/2014/main" id="{E69AD853-6C4B-634D-A6D6-26ED29EC04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350" y="4621213"/>
            <a:ext cx="2824163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13">
            <a:extLst>
              <a:ext uri="{FF2B5EF4-FFF2-40B4-BE49-F238E27FC236}">
                <a16:creationId xmlns:a16="http://schemas.microsoft.com/office/drawing/2014/main" id="{0AF2775D-C8AA-8242-902D-B9369E3215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2463" y="4611688"/>
            <a:ext cx="1435100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Content Placeholder 11">
            <a:extLst>
              <a:ext uri="{FF2B5EF4-FFF2-40B4-BE49-F238E27FC236}">
                <a16:creationId xmlns:a16="http://schemas.microsoft.com/office/drawing/2014/main" id="{F3591B3C-57CB-484C-A50B-518447D63B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0" y="4611688"/>
            <a:ext cx="1666875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7EB6724-2F2F-E74D-B125-E3EACBD7D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 
© 2018 Mathematics Teaching and Learning to Teach • School of Education • University of Michigan • Ann Arbor, MI 48109-1259 • </a:t>
            </a:r>
            <a:r>
              <a:rPr lang="en-US" altLang="en-US" dirty="0" err="1"/>
              <a:t>mtlt@umich.edu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>
            <a:extLst>
              <a:ext uri="{FF2B5EF4-FFF2-40B4-BE49-F238E27FC236}">
                <a16:creationId xmlns:a16="http://schemas.microsoft.com/office/drawing/2014/main" id="{FF48DF74-DB83-3A42-93DC-85A2650E6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Planning for and learning from the use of public recording space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E11198-9EEC-7546-A650-730770CEA3C8}"/>
              </a:ext>
            </a:extLst>
          </p:cNvPr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/>
              <a:t>Main parts of the process we will use:</a:t>
            </a:r>
          </a:p>
          <a:p>
            <a:pPr>
              <a:defRPr/>
            </a:pPr>
            <a:r>
              <a:rPr lang="en-US" dirty="0"/>
              <a:t>Develop a plan for public recording space that is linked to steps of a lesson plan</a:t>
            </a:r>
          </a:p>
        </p:txBody>
      </p:sp>
      <p:sp>
        <p:nvSpPr>
          <p:cNvPr id="20483" name="Slide Number Placeholder 3">
            <a:extLst>
              <a:ext uri="{FF2B5EF4-FFF2-40B4-BE49-F238E27FC236}">
                <a16:creationId xmlns:a16="http://schemas.microsoft.com/office/drawing/2014/main" id="{F714662D-6A44-DA46-A321-B7BCE19871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4E22144-8DF5-3743-B993-927FA81BDB0A}" type="slidenum">
              <a:rPr lang="en-US" altLang="en-US" sz="1400">
                <a:latin typeface="Arial" panose="020B0604020202020204" pitchFamily="34" charset="0"/>
              </a:rPr>
              <a:pPr eaLnBrk="1" hangingPunct="1"/>
              <a:t>8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grpSp>
        <p:nvGrpSpPr>
          <p:cNvPr id="20485" name="Group 7">
            <a:extLst>
              <a:ext uri="{FF2B5EF4-FFF2-40B4-BE49-F238E27FC236}">
                <a16:creationId xmlns:a16="http://schemas.microsoft.com/office/drawing/2014/main" id="{73087403-6ECF-3C42-884E-D6890B650E68}"/>
              </a:ext>
            </a:extLst>
          </p:cNvPr>
          <p:cNvGrpSpPr>
            <a:grpSpLocks/>
          </p:cNvGrpSpPr>
          <p:nvPr/>
        </p:nvGrpSpPr>
        <p:grpSpPr bwMode="auto">
          <a:xfrm>
            <a:off x="1460500" y="3125788"/>
            <a:ext cx="6223000" cy="3079750"/>
            <a:chOff x="1600200" y="3126400"/>
            <a:chExt cx="6222956" cy="3079757"/>
          </a:xfrm>
        </p:grpSpPr>
        <p:pic>
          <p:nvPicPr>
            <p:cNvPr id="20486" name="Picture 8" descr="plan.gif">
              <a:extLst>
                <a:ext uri="{FF2B5EF4-FFF2-40B4-BE49-F238E27FC236}">
                  <a16:creationId xmlns:a16="http://schemas.microsoft.com/office/drawing/2014/main" id="{8143E378-2664-6C4F-8132-421267A416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0200" y="3126400"/>
              <a:ext cx="5385787" cy="2098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87" name="Picture 9" descr="bansho.jpg">
              <a:extLst>
                <a:ext uri="{FF2B5EF4-FFF2-40B4-BE49-F238E27FC236}">
                  <a16:creationId xmlns:a16="http://schemas.microsoft.com/office/drawing/2014/main" id="{5D0DDAE9-8CDC-B540-B7C5-F005F47AB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7044" y="4238040"/>
              <a:ext cx="5416112" cy="1968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1E528B8-595F-5143-8158-A24BFC29D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 
© 2018 Mathematics Teaching and Learning to Teach • School of Education • University of Michigan • Ann Arbor, MI 48109-1259 • </a:t>
            </a:r>
            <a:r>
              <a:rPr lang="en-US" altLang="en-US" dirty="0" err="1"/>
              <a:t>mtlt@umich.edu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445AF51D-EF89-6A48-A1A2-D20682240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Planning for and learning from the use of public recording space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26F088-A78E-974A-B45F-CCBCD87B4342}"/>
              </a:ext>
            </a:extLst>
          </p:cNvPr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/>
              <a:t>The rest of the process:</a:t>
            </a:r>
          </a:p>
          <a:p>
            <a:pPr>
              <a:defRPr/>
            </a:pPr>
            <a:r>
              <a:rPr lang="en-US" dirty="0"/>
              <a:t>Enact the plan by encouraging students to represent and connect representations, and using what is recorded on the board or on chart paper in summarizing the lesson</a:t>
            </a:r>
          </a:p>
          <a:p>
            <a:pPr>
              <a:defRPr/>
            </a:pPr>
            <a:r>
              <a:rPr lang="en-US" dirty="0"/>
              <a:t>Reflect on the use of public space:  representation of content, alignment with purpose, engagement of students, organization, and clarity</a:t>
            </a:r>
          </a:p>
        </p:txBody>
      </p:sp>
      <p:sp>
        <p:nvSpPr>
          <p:cNvPr id="21507" name="Slide Number Placeholder 3">
            <a:extLst>
              <a:ext uri="{FF2B5EF4-FFF2-40B4-BE49-F238E27FC236}">
                <a16:creationId xmlns:a16="http://schemas.microsoft.com/office/drawing/2014/main" id="{1D400277-AC93-4A46-8A2C-131BB861EE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E94DF2D-1606-9646-B87D-6E2824B9802F}" type="slidenum">
              <a:rPr lang="en-US" altLang="en-US" sz="1400">
                <a:latin typeface="Arial" panose="020B0604020202020204" pitchFamily="34" charset="0"/>
              </a:rPr>
              <a:pPr eaLnBrk="1" hangingPunct="1"/>
              <a:t>9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947F327-6E48-CB4A-88FA-287AE676C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 
© 2018 Mathematics Teaching and Learning to Teach • School of Education • University of Michigan • Ann Arbor, MI 48109-1259 • </a:t>
            </a:r>
            <a:r>
              <a:rPr lang="en-US" altLang="en-US" dirty="0" err="1"/>
              <a:t>mtlt@umich.edu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</TotalTime>
  <Words>727</Words>
  <Application>Microsoft Macintosh PowerPoint</Application>
  <PresentationFormat>On-screen Show (4:3)</PresentationFormat>
  <Paragraphs>63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ＭＳ Ｐゴシック</vt:lpstr>
      <vt:lpstr>Arial</vt:lpstr>
      <vt:lpstr>Calibri</vt:lpstr>
      <vt:lpstr>Tahoma</vt:lpstr>
      <vt:lpstr>Default Design</vt:lpstr>
      <vt:lpstr>Overview of Session 6</vt:lpstr>
      <vt:lpstr>Using public recording space</vt:lpstr>
      <vt:lpstr>Why attend to public recording space in mathematics teaching?</vt:lpstr>
      <vt:lpstr>Image 1: I want to share 3 bottles of soda equally among 4 people.   How much will each person get?</vt:lpstr>
      <vt:lpstr>Image 2: Compare 3/5 and 5/8</vt:lpstr>
      <vt:lpstr>Analyzing images from teaching</vt:lpstr>
      <vt:lpstr>Analyzing images from teaching</vt:lpstr>
      <vt:lpstr>Planning for and learning from the use of public recording space</vt:lpstr>
      <vt:lpstr>Planning for and learning from the use of public recording space</vt:lpstr>
      <vt:lpstr>Summary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Kristine</dc:creator>
  <cp:lastModifiedBy>Microsoft Office User</cp:lastModifiedBy>
  <cp:revision>34</cp:revision>
  <cp:lastPrinted>2018-03-06T18:09:13Z</cp:lastPrinted>
  <dcterms:created xsi:type="dcterms:W3CDTF">2011-10-25T16:19:09Z</dcterms:created>
  <dcterms:modified xsi:type="dcterms:W3CDTF">2018-03-20T12:39:02Z</dcterms:modified>
</cp:coreProperties>
</file>