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1">
          <p15:clr>
            <a:srgbClr val="A4A3A4"/>
          </p15:clr>
        </p15:guide>
        <p15:guide id="2" orient="horz" pos="1153">
          <p15:clr>
            <a:srgbClr val="A4A3A4"/>
          </p15:clr>
        </p15:guide>
        <p15:guide id="3" orient="horz" pos="4178">
          <p15:clr>
            <a:srgbClr val="A4A3A4"/>
          </p15:clr>
        </p15:guide>
        <p15:guide id="4" orient="horz" pos="2155">
          <p15:clr>
            <a:srgbClr val="A4A3A4"/>
          </p15:clr>
        </p15:guide>
        <p15:guide id="5" orient="horz" pos="3862">
          <p15:clr>
            <a:srgbClr val="A4A3A4"/>
          </p15:clr>
        </p15:guide>
        <p15:guide id="6" orient="horz" pos="1151">
          <p15:clr>
            <a:srgbClr val="A4A3A4"/>
          </p15:clr>
        </p15:guide>
        <p15:guide id="7" orient="horz" pos="2160">
          <p15:clr>
            <a:srgbClr val="A4A3A4"/>
          </p15:clr>
        </p15:guide>
        <p15:guide id="8" orient="horz" pos="3874">
          <p15:clr>
            <a:srgbClr val="A4A3A4"/>
          </p15:clr>
        </p15:guide>
        <p15:guide id="9" pos="235">
          <p15:clr>
            <a:srgbClr val="A4A3A4"/>
          </p15:clr>
        </p15:guide>
        <p15:guide id="10" pos="5526">
          <p15:clr>
            <a:srgbClr val="A4A3A4"/>
          </p15:clr>
        </p15:guide>
        <p15:guide id="11" pos="28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5"/>
    <p:restoredTop sz="94674"/>
  </p:normalViewPr>
  <p:slideViewPr>
    <p:cSldViewPr snapToGrid="0">
      <p:cViewPr varScale="1">
        <p:scale>
          <a:sx n="100" d="100"/>
          <a:sy n="100" d="100"/>
        </p:scale>
        <p:origin x="168" y="584"/>
      </p:cViewPr>
      <p:guideLst>
        <p:guide orient="horz" pos="181"/>
        <p:guide orient="horz" pos="1153"/>
        <p:guide orient="horz" pos="4178"/>
        <p:guide orient="horz" pos="2155"/>
        <p:guide orient="horz" pos="3862"/>
        <p:guide orient="horz" pos="1151"/>
        <p:guide orient="horz" pos="2160"/>
        <p:guide orient="horz" pos="3874"/>
        <p:guide pos="235"/>
        <p:guide pos="5526"/>
        <p:guide pos="289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7772742-60A5-D84F-8511-328C58B2C05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F4CB67-6BA8-8A4E-95F2-8B52120C6F9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A56B7D3-4C79-3047-AA30-13D31980B894}" type="datetimeFigureOut">
              <a:rPr lang="en-US" altLang="en-US"/>
              <a:pPr>
                <a:defRPr/>
              </a:pPr>
              <a:t>3/20/18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969999-6CA9-6C4F-AA52-9EA9DCCAAB7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3878FC-B3B3-AB4D-B45D-F8EABFF73AB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827D04B1-0A62-F94A-9C67-C374842CB3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E39B9BC-9D73-9842-A54C-E43A0DD8733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A87714-CE7A-8444-AFB2-5D54F25BCBA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62E495FC-4F12-6643-B504-BE538C536989}" type="datetimeFigureOut">
              <a:rPr lang="en-US" altLang="en-US"/>
              <a:pPr>
                <a:defRPr/>
              </a:pPr>
              <a:t>3/20/18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C51FF300-439A-BB4A-A86D-D083027838C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5CAA66C7-6E33-274D-9765-B434DCD005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DB4A24-6F83-B749-8E74-9B7B753A0D8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7C2160-89E2-FE4C-8A26-48AC8E493A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DCFBAFE-C5FF-D045-93DE-764EBC8759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  <a:ext uri="{FAA26D3D-D897-4be2-8F04-BA451C77F1D7}"/>
          </a:extLst>
        </p:spPr>
        <p:txBody>
          <a:bodyPr/>
          <a:lstStyle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E2ADEAA-EBD7-9E4B-A7E0-8BF62F37398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84DCED-9F4A-904A-BC05-F3C7222D4A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0075A306-7C19-D943-BCA7-89B54985A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This work is licensed under a Creative Commons Attribution-Noncommercial-4.0 International License https://creativecommons.org/licenses/by-nc/4.0/  
© 2018 Mathematics Teaching and Learning to Teach • School of Education • University of Michigan • Ann Arbor, MI 48109-1259 • mtlt@umich.edu</a:t>
            </a:r>
          </a:p>
        </p:txBody>
      </p:sp>
    </p:spTree>
    <p:extLst>
      <p:ext uri="{BB962C8B-B14F-4D97-AF65-F5344CB8AC3E}">
        <p14:creationId xmlns:p14="http://schemas.microsoft.com/office/powerpoint/2010/main" val="248859256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  <a:ext uri="{FAA26D3D-D897-4be2-8F04-BA451C77F1D7}"/>
          </a:extLst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DECBCCB-9A85-D34E-BB6D-031011F86C9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230766-1535-7A4B-96B0-AEF7272958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EAF4E0F7-3048-B84A-B552-77E9E30AD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This work is licensed under a Creative Commons Attribution-Noncommercial-4.0 International License https://creativecommons.org/licenses/by-nc/4.0/  
© 2018 Mathematics Teaching and Learning to Teach • School of Education • University of Michigan • Ann Arbor, MI 48109-1259 • mtlt@umich.edu</a:t>
            </a:r>
          </a:p>
        </p:txBody>
      </p:sp>
    </p:spTree>
    <p:extLst>
      <p:ext uri="{BB962C8B-B14F-4D97-AF65-F5344CB8AC3E}">
        <p14:creationId xmlns:p14="http://schemas.microsoft.com/office/powerpoint/2010/main" val="415562687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  <a:ext uri="{FAA26D3D-D897-4be2-8F04-BA451C77F1D7}"/>
          </a:extLst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E8182906-4CA3-DF43-A327-AF0E06D2180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19244-99CD-0046-BBBF-52E13A894E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1036FD73-6655-7740-8878-DFE536A98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This work is licensed under a Creative Commons Attribution-Noncommercial-4.0 International License https://creativecommons.org/licenses/by-nc/4.0/  
© 2018 Mathematics Teaching and Learning to Teach • School of Education • University of Michigan • Ann Arbor, MI 48109-1259 • mtlt@umich.edu</a:t>
            </a:r>
          </a:p>
        </p:txBody>
      </p:sp>
    </p:spTree>
    <p:extLst>
      <p:ext uri="{BB962C8B-B14F-4D97-AF65-F5344CB8AC3E}">
        <p14:creationId xmlns:p14="http://schemas.microsoft.com/office/powerpoint/2010/main" val="180012476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  <a:ext uri="{FAA26D3D-D897-4be2-8F04-BA451C77F1D7}"/>
          </a:extLst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469753C9-D3D9-8F48-8546-311B27FE3674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F3252-760F-C743-808C-9E668F8DB8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72A2A7E9-078D-E447-B503-9F2528248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This work is licensed under a Creative Commons Attribution-Noncommercial-4.0 International License https://creativecommons.org/licenses/by-nc/4.0/  
© 2018 Mathematics Teaching and Learning to Teach • School of Education • University of Michigan • Ann Arbor, MI 48109-1259 • mtlt@umich.edu</a:t>
            </a:r>
          </a:p>
        </p:txBody>
      </p:sp>
    </p:spTree>
    <p:extLst>
      <p:ext uri="{BB962C8B-B14F-4D97-AF65-F5344CB8AC3E}">
        <p14:creationId xmlns:p14="http://schemas.microsoft.com/office/powerpoint/2010/main" val="312527979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  <a:ext uri="{FAA26D3D-D897-4be2-8F04-BA451C77F1D7}"/>
          </a:extLst>
        </p:spPr>
        <p:txBody>
          <a:bodyPr/>
          <a:lstStyle>
            <a:lvl1pPr marL="228600" indent="-22860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93B4C725-0E9B-1A40-BF57-C3CF828596ED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6BF60-04E5-CA44-B798-74A5A41452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8F11C09C-8AF0-A74E-83CF-55E836CD2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This work is licensed under a Creative Commons Attribution-Noncommercial-4.0 International License https://creativecommons.org/licenses/by-nc/4.0/  
© 2018 Mathematics Teaching and Learning to Teach • School of Education • University of Michigan • Ann Arbor, MI 48109-1259 • mtlt@umich.edu</a:t>
            </a:r>
          </a:p>
        </p:txBody>
      </p:sp>
    </p:spTree>
    <p:extLst>
      <p:ext uri="{BB962C8B-B14F-4D97-AF65-F5344CB8AC3E}">
        <p14:creationId xmlns:p14="http://schemas.microsoft.com/office/powerpoint/2010/main" val="22534163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3700" y="1834094"/>
            <a:ext cx="4102100" cy="42746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834093"/>
            <a:ext cx="4038600" cy="42746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7C72E30-5D0D-D944-BF6E-DE781A20F61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ED737-8347-C648-8F5A-0954EE14B9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9C877420-D736-4E41-8AEE-094453008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This work is licensed under a Creative Commons Attribution-Noncommercial-4.0 International License https://creativecommons.org/licenses/by-nc/4.0/  
© 2018 Mathematics Teaching and Learning to Teach • School of Education • University of Michigan • Ann Arbor, MI 48109-1259 • mtlt@umich.edu</a:t>
            </a:r>
          </a:p>
        </p:txBody>
      </p:sp>
    </p:spTree>
    <p:extLst>
      <p:ext uri="{BB962C8B-B14F-4D97-AF65-F5344CB8AC3E}">
        <p14:creationId xmlns:p14="http://schemas.microsoft.com/office/powerpoint/2010/main" val="175696909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B55CA5CC-76EE-A94F-9ABA-9E26849E8FA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5AA6A-B079-0743-A400-67A196F868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CE5F8C75-6253-0749-95FC-7BCFAC59E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This work is licensed under a Creative Commons Attribution-Noncommercial-4.0 International License https://creativecommons.org/licenses/by-nc/4.0/  
© 2018 Mathematics Teaching and Learning to Teach • School of Education • University of Michigan • Ann Arbor, MI 48109-1259 • mtlt@umich.edu</a:t>
            </a:r>
          </a:p>
        </p:txBody>
      </p:sp>
    </p:spTree>
    <p:extLst>
      <p:ext uri="{BB962C8B-B14F-4D97-AF65-F5344CB8AC3E}">
        <p14:creationId xmlns:p14="http://schemas.microsoft.com/office/powerpoint/2010/main" val="224297622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43833DA4-0047-CD43-B863-BBD3684513DF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F68D9-7ABA-E14A-936D-39297A73C7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137806BB-442C-6449-9C49-54547BC29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This work is licensed under a Creative Commons Attribution-Noncommercial-4.0 International License https://creativecommons.org/licenses/by-nc/4.0/  
© 2018 Mathematics Teaching and Learning to Teach • School of Education • University of Michigan • Ann Arbor, MI 48109-1259 • mtlt@umich.edu</a:t>
            </a:r>
          </a:p>
        </p:txBody>
      </p:sp>
    </p:spTree>
    <p:extLst>
      <p:ext uri="{BB962C8B-B14F-4D97-AF65-F5344CB8AC3E}">
        <p14:creationId xmlns:p14="http://schemas.microsoft.com/office/powerpoint/2010/main" val="416889791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0999" y="609600"/>
            <a:ext cx="8380413" cy="5486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48B263D9-86A7-6049-A44A-1BBDD37D25D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3BE164-51FB-6144-B4DB-5656E75F78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A58AA860-5E62-F342-B17A-011225187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This work is licensed under a Creative Commons Attribution-Noncommercial-4.0 International License https://creativecommons.org/licenses/by-nc/4.0/  
© 2018 Mathematics Teaching and Learning to Teach • School of Education • University of Michigan • Ann Arbor, MI 48109-1259 • mtlt@umich.edu</a:t>
            </a:r>
          </a:p>
        </p:txBody>
      </p:sp>
    </p:spTree>
    <p:extLst>
      <p:ext uri="{BB962C8B-B14F-4D97-AF65-F5344CB8AC3E}">
        <p14:creationId xmlns:p14="http://schemas.microsoft.com/office/powerpoint/2010/main" val="8801540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3DE93036-9FDF-2F40-9DC2-3AA43794C6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68300" y="304800"/>
            <a:ext cx="8394700" cy="1371600"/>
          </a:xfrm>
          <a:prstGeom prst="rect">
            <a:avLst/>
          </a:prstGeom>
          <a:solidFill>
            <a:srgbClr val="0A22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00C3799-958A-AA49-83CF-26E149E26F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C5405F22-BB1E-1A4F-ABC8-931672E6ABF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245225"/>
            <a:ext cx="60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7FB4AC8-1007-AD4B-81F4-C53D5F9C47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689DDC8-313A-C645-A7BC-C9887697A9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altLang="en-US"/>
              <a:t>This work is licensed under a Creative Commons Attribution-Noncommercial-4.0 International License https://creativecommons.org/licenses/by-nc/4.0/  
© 2018 Mathematics Teaching and Learning to Teach • School of Education • University of Michigan • Ann Arbor, MI 48109-1259 • mtlt@umich.edu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ＭＳ Ｐゴシック" pitchFamily="24" charset="-128"/>
          <a:cs typeface="ＭＳ Ｐゴシック" pitchFamily="24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24" charset="-128"/>
          <a:cs typeface="ＭＳ Ｐゴシック" pitchFamily="2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2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2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2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>
            <a:extLst>
              <a:ext uri="{FF2B5EF4-FFF2-40B4-BE49-F238E27FC236}">
                <a16:creationId xmlns:a16="http://schemas.microsoft.com/office/drawing/2014/main" id="{E6FC5580-3A7E-E74A-B07E-59771490F28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Overview of Session 9</a:t>
            </a:r>
          </a:p>
        </p:txBody>
      </p:sp>
      <p:sp>
        <p:nvSpPr>
          <p:cNvPr id="13314" name="Content Placeholder 2">
            <a:extLst>
              <a:ext uri="{FF2B5EF4-FFF2-40B4-BE49-F238E27FC236}">
                <a16:creationId xmlns:a16="http://schemas.microsoft.com/office/drawing/2014/main" id="{1C9D8930-7B99-404F-8CDC-C6FFB5553B5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Exploring strategies and representations for comparing fractions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Showing and explaining equivalence of fractions</a:t>
            </a:r>
          </a:p>
        </p:txBody>
      </p:sp>
      <p:sp>
        <p:nvSpPr>
          <p:cNvPr id="13315" name="Slide Number Placeholder 3">
            <a:extLst>
              <a:ext uri="{FF2B5EF4-FFF2-40B4-BE49-F238E27FC236}">
                <a16:creationId xmlns:a16="http://schemas.microsoft.com/office/drawing/2014/main" id="{5CBB5DAD-2DB5-5347-B0E3-C1C991575B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885A591-018C-E441-9A62-AAEDDC2D2B18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2615269-4FB1-0544-B3AE-8E0F4DDB250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81000" y="6156325"/>
            <a:ext cx="8382000" cy="473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898989"/>
                </a:solidFill>
              </a:rPr>
              <a:t>This work is licensed under a Creative Commons Attribution-Noncommercial-4.0 International License: https://</a:t>
            </a:r>
            <a:r>
              <a:rPr lang="en-US" altLang="en-US" sz="900" dirty="0" err="1">
                <a:solidFill>
                  <a:srgbClr val="898989"/>
                </a:solidFill>
              </a:rPr>
              <a:t>creativecommons.org</a:t>
            </a:r>
            <a:r>
              <a:rPr lang="en-US" altLang="en-US" sz="900" dirty="0">
                <a:solidFill>
                  <a:srgbClr val="898989"/>
                </a:solidFill>
              </a:rPr>
              <a:t>/licenses/by-</a:t>
            </a:r>
            <a:r>
              <a:rPr lang="en-US" altLang="en-US" sz="900" dirty="0" err="1">
                <a:solidFill>
                  <a:srgbClr val="898989"/>
                </a:solidFill>
              </a:rPr>
              <a:t>nc</a:t>
            </a:r>
            <a:r>
              <a:rPr lang="en-US" altLang="en-US" sz="900" dirty="0">
                <a:solidFill>
                  <a:srgbClr val="898989"/>
                </a:solidFill>
              </a:rPr>
              <a:t>/4.0/  
© 2018 Mathematics Teaching and Learning to Teach • School of Education • University of Michigan • Ann Arbor, MI 48109-1259 • </a:t>
            </a:r>
            <a:r>
              <a:rPr lang="en-US" altLang="en-US" sz="900" dirty="0" err="1">
                <a:solidFill>
                  <a:srgbClr val="898989"/>
                </a:solidFill>
              </a:rPr>
              <a:t>mtlt@umich.edu</a:t>
            </a:r>
            <a:endParaRPr lang="en-US" altLang="en-US" sz="9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>
            <a:extLst>
              <a:ext uri="{FF2B5EF4-FFF2-40B4-BE49-F238E27FC236}">
                <a16:creationId xmlns:a16="http://schemas.microsoft.com/office/drawing/2014/main" id="{EEE4440E-F56E-9A46-B4EA-4B361193A3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Fraction comparison problems</a:t>
            </a:r>
          </a:p>
        </p:txBody>
      </p:sp>
      <p:sp>
        <p:nvSpPr>
          <p:cNvPr id="14338" name="Content Placeholder 2">
            <a:extLst>
              <a:ext uri="{FF2B5EF4-FFF2-40B4-BE49-F238E27FC236}">
                <a16:creationId xmlns:a16="http://schemas.microsoft.com/office/drawing/2014/main" id="{CB67C512-628B-1249-A058-F18CB6DAB6C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Which fraction is larger?</a:t>
            </a:r>
          </a:p>
        </p:txBody>
      </p:sp>
      <p:sp>
        <p:nvSpPr>
          <p:cNvPr id="14339" name="Slide Number Placeholder 3">
            <a:extLst>
              <a:ext uri="{FF2B5EF4-FFF2-40B4-BE49-F238E27FC236}">
                <a16:creationId xmlns:a16="http://schemas.microsoft.com/office/drawing/2014/main" id="{B0C10817-BE21-2947-8DD6-6925F8F2CC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D271DBC-3B77-564A-9DB0-C2EBFFB4F2C0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14340" name="Footer Placeholder 4">
            <a:extLst>
              <a:ext uri="{FF2B5EF4-FFF2-40B4-BE49-F238E27FC236}">
                <a16:creationId xmlns:a16="http://schemas.microsoft.com/office/drawing/2014/main" id="{12152437-93A4-4C42-948A-E5B070F0E55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898989"/>
                </a:solidFill>
              </a:rPr>
              <a:t>This work is licensed under a Creative Commons Attribution-Noncommercial-4.0 International License: https://</a:t>
            </a:r>
            <a:r>
              <a:rPr lang="en-US" altLang="en-US" sz="900" dirty="0" err="1">
                <a:solidFill>
                  <a:srgbClr val="898989"/>
                </a:solidFill>
              </a:rPr>
              <a:t>creativecommons.org</a:t>
            </a:r>
            <a:r>
              <a:rPr lang="en-US" altLang="en-US" sz="900" dirty="0">
                <a:solidFill>
                  <a:srgbClr val="898989"/>
                </a:solidFill>
              </a:rPr>
              <a:t>/licenses/by-</a:t>
            </a:r>
            <a:r>
              <a:rPr lang="en-US" altLang="en-US" sz="900" dirty="0" err="1">
                <a:solidFill>
                  <a:srgbClr val="898989"/>
                </a:solidFill>
              </a:rPr>
              <a:t>nc</a:t>
            </a:r>
            <a:r>
              <a:rPr lang="en-US" altLang="en-US" sz="900" dirty="0">
                <a:solidFill>
                  <a:srgbClr val="898989"/>
                </a:solidFill>
              </a:rPr>
              <a:t>/4.0/  
© 2018 Mathematics Teaching and Learning to Teach • School of Education • University of Michigan • Ann Arbor, MI 48109-1259 • </a:t>
            </a:r>
            <a:r>
              <a:rPr lang="en-US" altLang="en-US" sz="900" dirty="0" err="1">
                <a:solidFill>
                  <a:srgbClr val="898989"/>
                </a:solidFill>
              </a:rPr>
              <a:t>mtlt@umich.edu</a:t>
            </a:r>
            <a:endParaRPr lang="en-US" altLang="en-US" sz="900" dirty="0">
              <a:solidFill>
                <a:srgbClr val="898989"/>
              </a:solidFill>
            </a:endParaRPr>
          </a:p>
        </p:txBody>
      </p:sp>
      <p:pic>
        <p:nvPicPr>
          <p:cNvPr id="14341" name="Picture 8" descr="1.gif">
            <a:extLst>
              <a:ext uri="{FF2B5EF4-FFF2-40B4-BE49-F238E27FC236}">
                <a16:creationId xmlns:a16="http://schemas.microsoft.com/office/drawing/2014/main" id="{DBD1D219-A17E-0443-A2C2-B5F009BB8D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63" y="2573338"/>
            <a:ext cx="7305675" cy="289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>
            <a:extLst>
              <a:ext uri="{FF2B5EF4-FFF2-40B4-BE49-F238E27FC236}">
                <a16:creationId xmlns:a16="http://schemas.microsoft.com/office/drawing/2014/main" id="{9189C8BE-873B-0B4C-A583-8EFE686A3F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Comparison strategies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AF9C37-9EDE-DA43-AE5D-3D2E8F788DD1}"/>
              </a:ext>
            </a:extLst>
          </p:cNvPr>
          <p:cNvSpPr>
            <a:spLocks noGrp="1"/>
          </p:cNvSpPr>
          <p:nvPr>
            <p:ph idx="1"/>
          </p:nvPr>
        </p:nvSpPr>
        <p:spPr>
          <a:extLst/>
        </p:spPr>
        <p:txBody>
          <a:bodyPr/>
          <a:lstStyle/>
          <a:p>
            <a:pPr marL="514350" indent="-514350">
              <a:buFont typeface="+mj-lt"/>
              <a:buAutoNum type="arabicPeriod"/>
              <a:defRPr/>
            </a:pPr>
            <a:r>
              <a:rPr lang="en-US" dirty="0"/>
              <a:t>More of the same-size parts (common denominator)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/>
              <a:t>Same number of parts but parts of different sizes (common numerator)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/>
              <a:t>More and less than one-half or one whole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/>
              <a:t>Distance from one-half or one whole (could be distance more than or distance less than)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en-US" dirty="0"/>
          </a:p>
          <a:p>
            <a:pPr marL="0" indent="0" algn="r">
              <a:buFontTx/>
              <a:buNone/>
              <a:defRPr/>
            </a:pPr>
            <a:r>
              <a:rPr lang="nl-NL" sz="2000" dirty="0"/>
              <a:t>(Van de </a:t>
            </a:r>
            <a:r>
              <a:rPr lang="nl-NL" sz="2000" dirty="0" err="1"/>
              <a:t>Walle</a:t>
            </a:r>
            <a:r>
              <a:rPr lang="nl-NL" sz="2000" dirty="0"/>
              <a:t>, 2007)</a:t>
            </a:r>
          </a:p>
          <a:p>
            <a:pPr marL="0" indent="0" algn="r">
              <a:buFontTx/>
              <a:buNone/>
              <a:defRPr/>
            </a:pPr>
            <a:endParaRPr lang="nl-NL" dirty="0"/>
          </a:p>
          <a:p>
            <a:pPr marL="0" indent="0" algn="r">
              <a:buFontTx/>
              <a:buNone/>
              <a:defRPr/>
            </a:pPr>
            <a:endParaRPr lang="en-US" dirty="0"/>
          </a:p>
        </p:txBody>
      </p:sp>
      <p:sp>
        <p:nvSpPr>
          <p:cNvPr id="15363" name="Slide Number Placeholder 3">
            <a:extLst>
              <a:ext uri="{FF2B5EF4-FFF2-40B4-BE49-F238E27FC236}">
                <a16:creationId xmlns:a16="http://schemas.microsoft.com/office/drawing/2014/main" id="{15D4AA21-19CB-5044-9E18-CCDD384277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BBD4684-451D-5F44-83FC-0F25B423ECC6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15364" name="Footer Placeholder 4">
            <a:extLst>
              <a:ext uri="{FF2B5EF4-FFF2-40B4-BE49-F238E27FC236}">
                <a16:creationId xmlns:a16="http://schemas.microsoft.com/office/drawing/2014/main" id="{244A10C3-C770-7D48-97D4-5B0BC238050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898989"/>
                </a:solidFill>
              </a:rPr>
              <a:t>This work is licensed under a Creative Commons Attribution-Noncommercial-4.0 International License: https://</a:t>
            </a:r>
            <a:r>
              <a:rPr lang="en-US" altLang="en-US" sz="900" dirty="0" err="1">
                <a:solidFill>
                  <a:srgbClr val="898989"/>
                </a:solidFill>
              </a:rPr>
              <a:t>creativecommons.org</a:t>
            </a:r>
            <a:r>
              <a:rPr lang="en-US" altLang="en-US" sz="900" dirty="0">
                <a:solidFill>
                  <a:srgbClr val="898989"/>
                </a:solidFill>
              </a:rPr>
              <a:t>/licenses/by-</a:t>
            </a:r>
            <a:r>
              <a:rPr lang="en-US" altLang="en-US" sz="900" dirty="0" err="1">
                <a:solidFill>
                  <a:srgbClr val="898989"/>
                </a:solidFill>
              </a:rPr>
              <a:t>nc</a:t>
            </a:r>
            <a:r>
              <a:rPr lang="en-US" altLang="en-US" sz="900" dirty="0">
                <a:solidFill>
                  <a:srgbClr val="898989"/>
                </a:solidFill>
              </a:rPr>
              <a:t>/4.0/  
© 2018 Mathematics Teaching and Learning to Teach • School of Education • University of Michigan • Ann Arbor, MI 48109-1259 • </a:t>
            </a:r>
            <a:r>
              <a:rPr lang="en-US" altLang="en-US" sz="900" dirty="0" err="1">
                <a:solidFill>
                  <a:srgbClr val="898989"/>
                </a:solidFill>
              </a:rPr>
              <a:t>mtlt@umich.edu</a:t>
            </a:r>
            <a:endParaRPr lang="en-US" altLang="en-US" sz="9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>
            <a:extLst>
              <a:ext uri="{FF2B5EF4-FFF2-40B4-BE49-F238E27FC236}">
                <a16:creationId xmlns:a16="http://schemas.microsoft.com/office/drawing/2014/main" id="{E750BFDD-900E-7C43-9C72-8DE9AFB4D4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Representations of fraction equivalence </a:t>
            </a:r>
          </a:p>
        </p:txBody>
      </p:sp>
      <p:sp>
        <p:nvSpPr>
          <p:cNvPr id="16386" name="Slide Number Placeholder 2">
            <a:extLst>
              <a:ext uri="{FF2B5EF4-FFF2-40B4-BE49-F238E27FC236}">
                <a16:creationId xmlns:a16="http://schemas.microsoft.com/office/drawing/2014/main" id="{7584515C-9FAD-DB46-BA3E-D0DE952297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E68D717-F3B8-814F-9708-1AEBCD2FB18E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16387" name="Footer Placeholder 3">
            <a:extLst>
              <a:ext uri="{FF2B5EF4-FFF2-40B4-BE49-F238E27FC236}">
                <a16:creationId xmlns:a16="http://schemas.microsoft.com/office/drawing/2014/main" id="{181BF1B4-D133-C349-8434-6CC041C5254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898989"/>
                </a:solidFill>
              </a:rPr>
              <a:t>This work is licensed under a Creative Commons Attribution-Noncommercial-4.0 International License: https://</a:t>
            </a:r>
            <a:r>
              <a:rPr lang="en-US" altLang="en-US" sz="900" dirty="0" err="1">
                <a:solidFill>
                  <a:srgbClr val="898989"/>
                </a:solidFill>
              </a:rPr>
              <a:t>creativecommons.org</a:t>
            </a:r>
            <a:r>
              <a:rPr lang="en-US" altLang="en-US" sz="900" dirty="0">
                <a:solidFill>
                  <a:srgbClr val="898989"/>
                </a:solidFill>
              </a:rPr>
              <a:t>/licenses/by-</a:t>
            </a:r>
            <a:r>
              <a:rPr lang="en-US" altLang="en-US" sz="900" dirty="0" err="1">
                <a:solidFill>
                  <a:srgbClr val="898989"/>
                </a:solidFill>
              </a:rPr>
              <a:t>nc</a:t>
            </a:r>
            <a:r>
              <a:rPr lang="en-US" altLang="en-US" sz="900" dirty="0">
                <a:solidFill>
                  <a:srgbClr val="898989"/>
                </a:solidFill>
              </a:rPr>
              <a:t>/4.0/  
© 2018 Mathematics Teaching and Learning to Teach • School of Education • University of Michigan • Ann Arbor, MI 48109-1259 • </a:t>
            </a:r>
            <a:r>
              <a:rPr lang="en-US" altLang="en-US" sz="900" dirty="0" err="1">
                <a:solidFill>
                  <a:srgbClr val="898989"/>
                </a:solidFill>
              </a:rPr>
              <a:t>mtlt@umich.edu</a:t>
            </a:r>
            <a:endParaRPr lang="en-US" altLang="en-US" sz="900" dirty="0">
              <a:solidFill>
                <a:srgbClr val="898989"/>
              </a:solidFill>
            </a:endParaRPr>
          </a:p>
        </p:txBody>
      </p:sp>
      <p:sp>
        <p:nvSpPr>
          <p:cNvPr id="16388" name="Content Placeholder 2">
            <a:extLst>
              <a:ext uri="{FF2B5EF4-FFF2-40B4-BE49-F238E27FC236}">
                <a16:creationId xmlns:a16="http://schemas.microsoft.com/office/drawing/2014/main" id="{BB21DDAA-2152-B44C-A6DF-A7879D225EB6}"/>
              </a:ext>
            </a:extLst>
          </p:cNvPr>
          <p:cNvSpPr txBox="1">
            <a:spLocks/>
          </p:cNvSpPr>
          <p:nvPr/>
        </p:nvSpPr>
        <p:spPr bwMode="auto">
          <a:xfrm>
            <a:off x="447675" y="15621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Tx/>
              <a:buNone/>
            </a:pPr>
            <a:endParaRPr lang="en-US" altLang="en-US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buFontTx/>
              <a:buNone/>
            </a:pPr>
            <a:endParaRPr lang="en-US" altLang="en-US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altLang="en-US"/>
              <a:t> </a:t>
            </a:r>
            <a:endParaRPr lang="en-US" altLang="en-US" sz="2800"/>
          </a:p>
          <a:p>
            <a:pPr lvl="1">
              <a:buFontTx/>
              <a:buNone/>
            </a:pPr>
            <a:r>
              <a:rPr lang="en-US" altLang="en-US" sz="2000"/>
              <a:t> </a:t>
            </a:r>
          </a:p>
        </p:txBody>
      </p:sp>
      <p:grpSp>
        <p:nvGrpSpPr>
          <p:cNvPr id="16389" name="Group 14">
            <a:extLst>
              <a:ext uri="{FF2B5EF4-FFF2-40B4-BE49-F238E27FC236}">
                <a16:creationId xmlns:a16="http://schemas.microsoft.com/office/drawing/2014/main" id="{8DAFC55B-4B3C-1D4C-A5A7-0AEA12B08ABF}"/>
              </a:ext>
            </a:extLst>
          </p:cNvPr>
          <p:cNvGrpSpPr>
            <a:grpSpLocks/>
          </p:cNvGrpSpPr>
          <p:nvPr/>
        </p:nvGrpSpPr>
        <p:grpSpPr bwMode="auto">
          <a:xfrm>
            <a:off x="2946400" y="4587875"/>
            <a:ext cx="2141538" cy="1544638"/>
            <a:chOff x="609611" y="1663700"/>
            <a:chExt cx="2141179" cy="1545054"/>
          </a:xfrm>
        </p:grpSpPr>
        <p:pic>
          <p:nvPicPr>
            <p:cNvPr id="16407" name="Picture 12">
              <a:extLst>
                <a:ext uri="{FF2B5EF4-FFF2-40B4-BE49-F238E27FC236}">
                  <a16:creationId xmlns:a16="http://schemas.microsoft.com/office/drawing/2014/main" id="{618BF7BF-0BD7-384C-B662-F305FF1942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369" r="46761" b="13693"/>
            <a:stretch>
              <a:fillRect/>
            </a:stretch>
          </p:blipFill>
          <p:spPr bwMode="auto">
            <a:xfrm>
              <a:off x="838200" y="1663700"/>
              <a:ext cx="1912590" cy="127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E2E9A50-DCE3-EC4C-8B9A-7CF68BD75ECC}"/>
                </a:ext>
              </a:extLst>
            </p:cNvPr>
            <p:cNvSpPr txBox="1"/>
            <p:nvPr/>
          </p:nvSpPr>
          <p:spPr>
            <a:xfrm>
              <a:off x="609611" y="1968500"/>
              <a:ext cx="307777" cy="1240254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>
                  <a:latin typeface="+mj-lt"/>
                  <a:ea typeface="+mn-ea"/>
                </a:rPr>
                <a:t>Heath grade 5</a:t>
              </a:r>
            </a:p>
          </p:txBody>
        </p:sp>
      </p:grpSp>
      <p:grpSp>
        <p:nvGrpSpPr>
          <p:cNvPr id="16390" name="Group 24">
            <a:extLst>
              <a:ext uri="{FF2B5EF4-FFF2-40B4-BE49-F238E27FC236}">
                <a16:creationId xmlns:a16="http://schemas.microsoft.com/office/drawing/2014/main" id="{022D532E-D402-9644-B007-13B0DABEB59A}"/>
              </a:ext>
            </a:extLst>
          </p:cNvPr>
          <p:cNvGrpSpPr>
            <a:grpSpLocks/>
          </p:cNvGrpSpPr>
          <p:nvPr/>
        </p:nvGrpSpPr>
        <p:grpSpPr bwMode="auto">
          <a:xfrm>
            <a:off x="246063" y="1990725"/>
            <a:ext cx="2846387" cy="1500188"/>
            <a:chOff x="1358900" y="1809750"/>
            <a:chExt cx="2846388" cy="1500188"/>
          </a:xfrm>
        </p:grpSpPr>
        <p:pic>
          <p:nvPicPr>
            <p:cNvPr id="16405" name="Picture 9">
              <a:extLst>
                <a:ext uri="{FF2B5EF4-FFF2-40B4-BE49-F238E27FC236}">
                  <a16:creationId xmlns:a16="http://schemas.microsoft.com/office/drawing/2014/main" id="{1D0F4989-E948-0645-AFF1-FE329F38B0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6830" b="22473"/>
            <a:stretch>
              <a:fillRect/>
            </a:stretch>
          </p:blipFill>
          <p:spPr bwMode="auto">
            <a:xfrm>
              <a:off x="1555754" y="1809750"/>
              <a:ext cx="2649534" cy="1415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1489DFF-43A9-754F-98CC-5A3F8E433403}"/>
                </a:ext>
              </a:extLst>
            </p:cNvPr>
            <p:cNvSpPr txBox="1"/>
            <p:nvPr/>
          </p:nvSpPr>
          <p:spPr bwMode="auto">
            <a:xfrm>
              <a:off x="1358900" y="2070028"/>
              <a:ext cx="307787" cy="1239910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>
                  <a:latin typeface="+mj-lt"/>
                  <a:ea typeface="+mn-ea"/>
                </a:rPr>
                <a:t>Everyday Math grade 1</a:t>
              </a:r>
            </a:p>
          </p:txBody>
        </p:sp>
      </p:grpSp>
      <p:grpSp>
        <p:nvGrpSpPr>
          <p:cNvPr id="16391" name="Group 16">
            <a:extLst>
              <a:ext uri="{FF2B5EF4-FFF2-40B4-BE49-F238E27FC236}">
                <a16:creationId xmlns:a16="http://schemas.microsoft.com/office/drawing/2014/main" id="{A56EE98A-94AE-B648-816A-0F26DD843A7F}"/>
              </a:ext>
            </a:extLst>
          </p:cNvPr>
          <p:cNvGrpSpPr>
            <a:grpSpLocks/>
          </p:cNvGrpSpPr>
          <p:nvPr/>
        </p:nvGrpSpPr>
        <p:grpSpPr bwMode="auto">
          <a:xfrm>
            <a:off x="5676900" y="2189163"/>
            <a:ext cx="3076575" cy="1493837"/>
            <a:chOff x="3086101" y="1600200"/>
            <a:chExt cx="3076413" cy="1494254"/>
          </a:xfrm>
        </p:grpSpPr>
        <p:sp>
          <p:nvSpPr>
            <p:cNvPr id="16403" name="TextBox 21">
              <a:extLst>
                <a:ext uri="{FF2B5EF4-FFF2-40B4-BE49-F238E27FC236}">
                  <a16:creationId xmlns:a16="http://schemas.microsoft.com/office/drawing/2014/main" id="{18400D80-5647-A24C-ACC4-E8D25ABA9E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4555" y="1854271"/>
              <a:ext cx="307959" cy="1240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800"/>
                <a:t>Math Trailblazers grade 5</a:t>
              </a:r>
            </a:p>
          </p:txBody>
        </p:sp>
        <p:pic>
          <p:nvPicPr>
            <p:cNvPr id="16404" name="Picture 18">
              <a:extLst>
                <a:ext uri="{FF2B5EF4-FFF2-40B4-BE49-F238E27FC236}">
                  <a16:creationId xmlns:a16="http://schemas.microsoft.com/office/drawing/2014/main" id="{A9015321-AB63-D742-B6C2-A16E3062CE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628" b="12720"/>
            <a:stretch>
              <a:fillRect/>
            </a:stretch>
          </p:blipFill>
          <p:spPr bwMode="auto">
            <a:xfrm>
              <a:off x="3086101" y="1600200"/>
              <a:ext cx="2862173" cy="144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392" name="Group 31">
            <a:extLst>
              <a:ext uri="{FF2B5EF4-FFF2-40B4-BE49-F238E27FC236}">
                <a16:creationId xmlns:a16="http://schemas.microsoft.com/office/drawing/2014/main" id="{F1E1D191-CD5A-6640-B625-8EBE4B8D6801}"/>
              </a:ext>
            </a:extLst>
          </p:cNvPr>
          <p:cNvGrpSpPr>
            <a:grpSpLocks/>
          </p:cNvGrpSpPr>
          <p:nvPr/>
        </p:nvGrpSpPr>
        <p:grpSpPr bwMode="auto">
          <a:xfrm>
            <a:off x="3181350" y="1754188"/>
            <a:ext cx="2684463" cy="1987550"/>
            <a:chOff x="2322286" y="2540000"/>
            <a:chExt cx="2685143" cy="1987529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27E7AA9-6152-BC48-A6EC-3A110181378A}"/>
                </a:ext>
              </a:extLst>
            </p:cNvPr>
            <p:cNvSpPr txBox="1"/>
            <p:nvPr/>
          </p:nvSpPr>
          <p:spPr bwMode="auto">
            <a:xfrm rot="5400000">
              <a:off x="2909510" y="3753686"/>
              <a:ext cx="307777" cy="1239910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>
                  <a:latin typeface="+mj-lt"/>
                  <a:ea typeface="+mn-ea"/>
                </a:rPr>
                <a:t>Scott </a:t>
              </a:r>
              <a:r>
                <a:rPr lang="en-US" sz="800" dirty="0" err="1">
                  <a:latin typeface="+mj-lt"/>
                  <a:ea typeface="+mn-ea"/>
                </a:rPr>
                <a:t>Foresman</a:t>
              </a:r>
              <a:r>
                <a:rPr lang="en-US" sz="800" dirty="0">
                  <a:latin typeface="+mj-lt"/>
                  <a:ea typeface="+mn-ea"/>
                </a:rPr>
                <a:t> grade 5</a:t>
              </a:r>
            </a:p>
          </p:txBody>
        </p:sp>
        <p:grpSp>
          <p:nvGrpSpPr>
            <p:cNvPr id="16400" name="Group 30">
              <a:extLst>
                <a:ext uri="{FF2B5EF4-FFF2-40B4-BE49-F238E27FC236}">
                  <a16:creationId xmlns:a16="http://schemas.microsoft.com/office/drawing/2014/main" id="{58269E21-0A3E-D94C-97D9-6043466D84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22286" y="2540000"/>
              <a:ext cx="2685143" cy="1765905"/>
              <a:chOff x="1862667" y="979714"/>
              <a:chExt cx="2685143" cy="1765905"/>
            </a:xfrm>
          </p:grpSpPr>
          <p:pic>
            <p:nvPicPr>
              <p:cNvPr id="16401" name="Picture 28" descr="Scott Foresman grade 5.jpg">
                <a:extLst>
                  <a:ext uri="{FF2B5EF4-FFF2-40B4-BE49-F238E27FC236}">
                    <a16:creationId xmlns:a16="http://schemas.microsoft.com/office/drawing/2014/main" id="{EB090BF1-28C8-5948-93E2-F069308C4D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278" t="42503" r="29294" b="52205"/>
              <a:stretch>
                <a:fillRect/>
              </a:stretch>
            </p:blipFill>
            <p:spPr bwMode="auto">
              <a:xfrm>
                <a:off x="1862667" y="979714"/>
                <a:ext cx="2685143" cy="3628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402" name="Picture 29" descr="Scott Foresman grade 5.jpg">
                <a:extLst>
                  <a:ext uri="{FF2B5EF4-FFF2-40B4-BE49-F238E27FC236}">
                    <a16:creationId xmlns:a16="http://schemas.microsoft.com/office/drawing/2014/main" id="{B21A068C-F9BB-2840-B7AA-B665DC8648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672" t="47443" r="15491" b="31921"/>
              <a:stretch>
                <a:fillRect/>
              </a:stretch>
            </p:blipFill>
            <p:spPr bwMode="auto">
              <a:xfrm>
                <a:off x="2261809" y="1330476"/>
                <a:ext cx="1729619" cy="14151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16393" name="Group 33">
            <a:extLst>
              <a:ext uri="{FF2B5EF4-FFF2-40B4-BE49-F238E27FC236}">
                <a16:creationId xmlns:a16="http://schemas.microsoft.com/office/drawing/2014/main" id="{BA654584-C38B-2141-8794-071E21906688}"/>
              </a:ext>
            </a:extLst>
          </p:cNvPr>
          <p:cNvGrpSpPr>
            <a:grpSpLocks/>
          </p:cNvGrpSpPr>
          <p:nvPr/>
        </p:nvGrpSpPr>
        <p:grpSpPr bwMode="auto">
          <a:xfrm>
            <a:off x="5734050" y="3976688"/>
            <a:ext cx="3109913" cy="2192337"/>
            <a:chOff x="5708952" y="3988342"/>
            <a:chExt cx="3110869" cy="2192324"/>
          </a:xfrm>
        </p:grpSpPr>
        <p:pic>
          <p:nvPicPr>
            <p:cNvPr id="21" name="Picture 20" descr="Harcourt 2.jpg">
              <a:extLst>
                <a:ext uri="{FF2B5EF4-FFF2-40B4-BE49-F238E27FC236}">
                  <a16:creationId xmlns:a16="http://schemas.microsoft.com/office/drawing/2014/main" id="{1C9B73AE-FA9D-D541-B6D8-043F3A74921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14154" r="16826" b="67901"/>
            <a:stretch>
              <a:fillRect/>
            </a:stretch>
          </p:blipFill>
          <p:spPr>
            <a:xfrm>
              <a:off x="5708952" y="4354285"/>
              <a:ext cx="3110869" cy="1826381"/>
            </a:xfrm>
            <a:prstGeom prst="rect">
              <a:avLst/>
            </a:prstGeom>
            <a:scene3d>
              <a:camera prst="orthographicFront">
                <a:rot lat="0" lon="0" rev="60000"/>
              </a:camera>
              <a:lightRig rig="threePt" dir="t"/>
            </a:scene3d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A3FF1A0-391F-F94D-902B-EF9CB8F88AA9}"/>
                </a:ext>
              </a:extLst>
            </p:cNvPr>
            <p:cNvSpPr txBox="1"/>
            <p:nvPr/>
          </p:nvSpPr>
          <p:spPr bwMode="auto">
            <a:xfrm rot="10800000">
              <a:off x="8466063" y="3988342"/>
              <a:ext cx="307777" cy="1239910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>
                  <a:latin typeface="+mj-lt"/>
                  <a:ea typeface="+mn-ea"/>
                </a:rPr>
                <a:t>Harcourt grade 4</a:t>
              </a:r>
            </a:p>
          </p:txBody>
        </p:sp>
      </p:grpSp>
      <p:grpSp>
        <p:nvGrpSpPr>
          <p:cNvPr id="16394" name="Group 20">
            <a:extLst>
              <a:ext uri="{FF2B5EF4-FFF2-40B4-BE49-F238E27FC236}">
                <a16:creationId xmlns:a16="http://schemas.microsoft.com/office/drawing/2014/main" id="{2A763A04-E583-D248-8920-00113EE1D2B2}"/>
              </a:ext>
            </a:extLst>
          </p:cNvPr>
          <p:cNvGrpSpPr>
            <a:grpSpLocks/>
          </p:cNvGrpSpPr>
          <p:nvPr/>
        </p:nvGrpSpPr>
        <p:grpSpPr bwMode="auto">
          <a:xfrm>
            <a:off x="739775" y="3917950"/>
            <a:ext cx="1692275" cy="2106613"/>
            <a:chOff x="393700" y="1473200"/>
            <a:chExt cx="1692077" cy="2107132"/>
          </a:xfrm>
        </p:grpSpPr>
        <p:pic>
          <p:nvPicPr>
            <p:cNvPr id="16395" name="Picture 21">
              <a:extLst>
                <a:ext uri="{FF2B5EF4-FFF2-40B4-BE49-F238E27FC236}">
                  <a16:creationId xmlns:a16="http://schemas.microsoft.com/office/drawing/2014/main" id="{FAC4B45E-77D3-0144-846E-38252B03039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6038" b="20985"/>
            <a:stretch>
              <a:fillRect/>
            </a:stretch>
          </p:blipFill>
          <p:spPr bwMode="auto">
            <a:xfrm>
              <a:off x="393700" y="1473200"/>
              <a:ext cx="1562100" cy="2107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E3C2B9D-EF7C-7247-873E-9871619AF3C8}"/>
                </a:ext>
              </a:extLst>
            </p:cNvPr>
            <p:cNvSpPr txBox="1"/>
            <p:nvPr/>
          </p:nvSpPr>
          <p:spPr>
            <a:xfrm>
              <a:off x="1778000" y="2184400"/>
              <a:ext cx="307777" cy="1240254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>
                  <a:latin typeface="+mj-lt"/>
                  <a:ea typeface="+mn-ea"/>
                </a:rPr>
                <a:t>Everyday Math grade 3</a:t>
              </a:r>
            </a:p>
          </p:txBody>
        </p:sp>
      </p:grp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01FBEA32-43A1-6C41-B212-2808B89FC79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6822AB-A9E4-CD45-9DE2-714588D5BF26}"/>
              </a:ext>
            </a:extLst>
          </p:cNvPr>
          <p:cNvSpPr>
            <a:spLocks noGrp="1"/>
          </p:cNvSpPr>
          <p:nvPr>
            <p:ph idx="1"/>
          </p:nvPr>
        </p:nvSpPr>
        <p:spPr>
          <a:extLst/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/>
              <a:t>In this session, you:</a:t>
            </a:r>
          </a:p>
          <a:p>
            <a:pPr>
              <a:defRPr/>
            </a:pPr>
            <a:r>
              <a:rPr lang="en-US" dirty="0"/>
              <a:t>Examined strategies for comparing fractions through analysis of math tasks and student work</a:t>
            </a:r>
          </a:p>
          <a:p>
            <a:pPr>
              <a:defRPr/>
            </a:pPr>
            <a:r>
              <a:rPr lang="en-US" dirty="0"/>
              <a:t>Developed understandings related to representations of equivalence and the use of equivalence in a common method of comparing fractions</a:t>
            </a:r>
          </a:p>
        </p:txBody>
      </p:sp>
      <p:sp>
        <p:nvSpPr>
          <p:cNvPr id="17411" name="Slide Number Placeholder 3">
            <a:extLst>
              <a:ext uri="{FF2B5EF4-FFF2-40B4-BE49-F238E27FC236}">
                <a16:creationId xmlns:a16="http://schemas.microsoft.com/office/drawing/2014/main" id="{DDA72676-2DD0-EB4B-B71A-C81FA9D6AD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9611283-3050-DD46-9A04-F155E4B3C501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17412" name="Footer Placeholder 4">
            <a:extLst>
              <a:ext uri="{FF2B5EF4-FFF2-40B4-BE49-F238E27FC236}">
                <a16:creationId xmlns:a16="http://schemas.microsoft.com/office/drawing/2014/main" id="{8A778680-FD59-2943-B405-8867911CF5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898989"/>
                </a:solidFill>
              </a:rPr>
              <a:t>This work is licensed under a Creative Commons Attribution-Noncommercial-4.0 International License: https://</a:t>
            </a:r>
            <a:r>
              <a:rPr lang="en-US" altLang="en-US" sz="900" dirty="0" err="1">
                <a:solidFill>
                  <a:srgbClr val="898989"/>
                </a:solidFill>
              </a:rPr>
              <a:t>creativecommons.org</a:t>
            </a:r>
            <a:r>
              <a:rPr lang="en-US" altLang="en-US" sz="900" dirty="0">
                <a:solidFill>
                  <a:srgbClr val="898989"/>
                </a:solidFill>
              </a:rPr>
              <a:t>/licenses/by-</a:t>
            </a:r>
            <a:r>
              <a:rPr lang="en-US" altLang="en-US" sz="900" dirty="0" err="1">
                <a:solidFill>
                  <a:srgbClr val="898989"/>
                </a:solidFill>
              </a:rPr>
              <a:t>nc</a:t>
            </a:r>
            <a:r>
              <a:rPr lang="en-US" altLang="en-US" sz="900" dirty="0">
                <a:solidFill>
                  <a:srgbClr val="898989"/>
                </a:solidFill>
              </a:rPr>
              <a:t>/4.0/  
© 2018 Mathematics Teaching and Learning to Teach • School of Education • University of Michigan • Ann Arbor, MI 48109-1259 • </a:t>
            </a:r>
            <a:r>
              <a:rPr lang="en-US" altLang="en-US" sz="900" dirty="0" err="1">
                <a:solidFill>
                  <a:srgbClr val="898989"/>
                </a:solidFill>
              </a:rPr>
              <a:t>mtlt@umich.edu</a:t>
            </a:r>
            <a:endParaRPr lang="en-US" altLang="en-US" sz="9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</TotalTime>
  <Words>273</Words>
  <Application>Microsoft Macintosh PowerPoint</Application>
  <PresentationFormat>On-screen Show (4:3)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Tahoma</vt:lpstr>
      <vt:lpstr>ＭＳ Ｐゴシック</vt:lpstr>
      <vt:lpstr>Arial</vt:lpstr>
      <vt:lpstr>Calibri</vt:lpstr>
      <vt:lpstr>Times New Roman</vt:lpstr>
      <vt:lpstr>Times</vt:lpstr>
      <vt:lpstr>Default Design</vt:lpstr>
      <vt:lpstr>Overview of Session 9</vt:lpstr>
      <vt:lpstr>Fraction comparison problems</vt:lpstr>
      <vt:lpstr>Comparison strategies</vt:lpstr>
      <vt:lpstr>Representations of fraction equivalence </vt:lpstr>
      <vt:lpstr>Summary</vt:lpstr>
    </vt:vector>
  </TitlesOfParts>
  <Company/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Kristine</dc:creator>
  <cp:lastModifiedBy>Microsoft Office User</cp:lastModifiedBy>
  <cp:revision>26</cp:revision>
  <dcterms:created xsi:type="dcterms:W3CDTF">2011-10-25T16:19:09Z</dcterms:created>
  <dcterms:modified xsi:type="dcterms:W3CDTF">2018-03-20T14:25:05Z</dcterms:modified>
</cp:coreProperties>
</file>