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 ContentType="image/t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71" r:id="rId1"/>
  </p:sldMasterIdLst>
  <p:notesMasterIdLst>
    <p:notesMasterId r:id="rId41"/>
  </p:notesMasterIdLst>
  <p:handoutMasterIdLst>
    <p:handoutMasterId r:id="rId42"/>
  </p:handoutMasterIdLst>
  <p:sldIdLst>
    <p:sldId id="309" r:id="rId2"/>
    <p:sldId id="259" r:id="rId3"/>
    <p:sldId id="261" r:id="rId4"/>
    <p:sldId id="262" r:id="rId5"/>
    <p:sldId id="295" r:id="rId6"/>
    <p:sldId id="319" r:id="rId7"/>
    <p:sldId id="317" r:id="rId8"/>
    <p:sldId id="322" r:id="rId9"/>
    <p:sldId id="265" r:id="rId10"/>
    <p:sldId id="266" r:id="rId11"/>
    <p:sldId id="310" r:id="rId12"/>
    <p:sldId id="269" r:id="rId13"/>
    <p:sldId id="270" r:id="rId14"/>
    <p:sldId id="321" r:id="rId15"/>
    <p:sldId id="271" r:id="rId16"/>
    <p:sldId id="272" r:id="rId17"/>
    <p:sldId id="273" r:id="rId18"/>
    <p:sldId id="274" r:id="rId19"/>
    <p:sldId id="312" r:id="rId20"/>
    <p:sldId id="313" r:id="rId21"/>
    <p:sldId id="315" r:id="rId22"/>
    <p:sldId id="316" r:id="rId23"/>
    <p:sldId id="278" r:id="rId24"/>
    <p:sldId id="279" r:id="rId25"/>
    <p:sldId id="280" r:id="rId26"/>
    <p:sldId id="281" r:id="rId27"/>
    <p:sldId id="282" r:id="rId28"/>
    <p:sldId id="284" r:id="rId29"/>
    <p:sldId id="285" r:id="rId30"/>
    <p:sldId id="320" r:id="rId31"/>
    <p:sldId id="304" r:id="rId32"/>
    <p:sldId id="287" r:id="rId33"/>
    <p:sldId id="288" r:id="rId34"/>
    <p:sldId id="293" r:id="rId35"/>
    <p:sldId id="294" r:id="rId36"/>
    <p:sldId id="323" r:id="rId37"/>
    <p:sldId id="318" r:id="rId38"/>
    <p:sldId id="324" r:id="rId39"/>
    <p:sldId id="296" r:id="rId40"/>
  </p:sldIdLst>
  <p:sldSz cx="13003213" cy="9756775"/>
  <p:notesSz cx="6858000" cy="9144000"/>
  <p:defaultTextStyle>
    <a:lvl1pPr defTabSz="457176">
      <a:defRPr sz="1100">
        <a:latin typeface="Helvetica"/>
        <a:ea typeface="Helvetica"/>
        <a:cs typeface="Helvetica"/>
        <a:sym typeface="Helvetica"/>
      </a:defRPr>
    </a:lvl1pPr>
    <a:lvl2pPr indent="228589" defTabSz="457176">
      <a:defRPr sz="1100">
        <a:latin typeface="Helvetica"/>
        <a:ea typeface="Helvetica"/>
        <a:cs typeface="Helvetica"/>
        <a:sym typeface="Helvetica"/>
      </a:defRPr>
    </a:lvl2pPr>
    <a:lvl3pPr indent="457176" defTabSz="457176">
      <a:defRPr sz="1100">
        <a:latin typeface="Helvetica"/>
        <a:ea typeface="Helvetica"/>
        <a:cs typeface="Helvetica"/>
        <a:sym typeface="Helvetica"/>
      </a:defRPr>
    </a:lvl3pPr>
    <a:lvl4pPr indent="685765" defTabSz="457176">
      <a:defRPr sz="1100">
        <a:latin typeface="Helvetica"/>
        <a:ea typeface="Helvetica"/>
        <a:cs typeface="Helvetica"/>
        <a:sym typeface="Helvetica"/>
      </a:defRPr>
    </a:lvl4pPr>
    <a:lvl5pPr indent="914354" defTabSz="457176">
      <a:defRPr sz="1100">
        <a:latin typeface="Helvetica"/>
        <a:ea typeface="Helvetica"/>
        <a:cs typeface="Helvetica"/>
        <a:sym typeface="Helvetica"/>
      </a:defRPr>
    </a:lvl5pPr>
    <a:lvl6pPr indent="1142941" defTabSz="457176">
      <a:defRPr sz="1100">
        <a:latin typeface="Helvetica"/>
        <a:ea typeface="Helvetica"/>
        <a:cs typeface="Helvetica"/>
        <a:sym typeface="Helvetica"/>
      </a:defRPr>
    </a:lvl6pPr>
    <a:lvl7pPr indent="1371530" defTabSz="457176">
      <a:defRPr sz="1100">
        <a:latin typeface="Helvetica"/>
        <a:ea typeface="Helvetica"/>
        <a:cs typeface="Helvetica"/>
        <a:sym typeface="Helvetica"/>
      </a:defRPr>
    </a:lvl7pPr>
    <a:lvl8pPr indent="1600119" defTabSz="457176">
      <a:defRPr sz="1100">
        <a:latin typeface="Helvetica"/>
        <a:ea typeface="Helvetica"/>
        <a:cs typeface="Helvetica"/>
        <a:sym typeface="Helvetica"/>
      </a:defRPr>
    </a:lvl8pPr>
    <a:lvl9pPr indent="1828706" defTabSz="457176">
      <a:defRPr sz="1100">
        <a:latin typeface="Helvetica"/>
        <a:ea typeface="Helvetica"/>
        <a:cs typeface="Helvetica"/>
        <a:sym typeface="Helvetica"/>
      </a:defRPr>
    </a:lvl9pPr>
  </p:defaultTextStyle>
  <p:extLst>
    <p:ext uri="{EFAFB233-063F-42B5-8137-9DF3F51BA10A}">
      <p15:sldGuideLst xmlns:p15="http://schemas.microsoft.com/office/powerpoint/2012/main">
        <p15:guide id="1" orient="horz" pos="3073" userDrawn="1">
          <p15:clr>
            <a:srgbClr val="A4A3A4"/>
          </p15:clr>
        </p15:guide>
        <p15:guide id="2" pos="4096"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8F44A2F1-9E1F-4B54-A3A2-5F16C0AD49E2}" styleName="">
    <a:tblBg/>
    <a:wholeTbl>
      <a:tcTxStyle b="off" i="off">
        <a:fontRef idx="minor">
          <a:srgbClr val="FFFFFF"/>
        </a:fontRef>
        <a:srgbClr val="FFFFFF"/>
      </a:tcTxStyle>
      <a:tcStyle>
        <a:tcBdr>
          <a:left>
            <a:ln w="25400" cap="flat">
              <a:solidFill>
                <a:srgbClr val="FFFFFF"/>
              </a:solidFill>
              <a:prstDash val="solid"/>
              <a:miter lim="400000"/>
            </a:ln>
          </a:left>
          <a:right>
            <a:ln w="25400" cap="flat">
              <a:solidFill>
                <a:srgbClr val="FFFFFF"/>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25400" cap="flat">
              <a:solidFill>
                <a:srgbClr val="FFFFFF"/>
              </a:solidFill>
              <a:prstDash val="solid"/>
              <a:miter lim="400000"/>
            </a:ln>
          </a:insideH>
          <a:insideV>
            <a:ln w="25400" cap="flat">
              <a:solidFill>
                <a:srgbClr val="FFFFFF"/>
              </a:solidFill>
              <a:prstDash val="solid"/>
              <a:miter lim="400000"/>
            </a:ln>
          </a:insideV>
        </a:tcBdr>
        <a:fill>
          <a:noFill/>
        </a:fill>
      </a:tcStyle>
    </a:wholeTbl>
    <a:band2H>
      <a:tcTxStyle/>
      <a:tcStyle>
        <a:tcBdr/>
        <a:fill>
          <a:solidFill>
            <a:srgbClr val="EFF1F3"/>
          </a:solidFill>
        </a:fill>
      </a:tcStyle>
    </a:band2H>
    <a:firstCol>
      <a:tcTxStyle b="off" i="off">
        <a:fontRef idx="minor">
          <a:srgbClr val="FFFFFF"/>
        </a:fontRef>
        <a:srgbClr val="FFFFFF"/>
      </a:tcTxStyle>
      <a:tcStyle>
        <a:tcBdr>
          <a:left>
            <a:ln w="25400" cap="flat">
              <a:solidFill>
                <a:srgbClr val="FFFFFF"/>
              </a:solidFill>
              <a:prstDash val="solid"/>
              <a:miter lim="400000"/>
            </a:ln>
          </a:left>
          <a:right>
            <a:ln w="25400" cap="flat">
              <a:solidFill>
                <a:srgbClr val="FFFFFF"/>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25400" cap="flat">
              <a:solidFill>
                <a:srgbClr val="FFFFFF"/>
              </a:solidFill>
              <a:prstDash val="solid"/>
              <a:miter lim="400000"/>
            </a:ln>
          </a:insideH>
          <a:insideV>
            <a:ln w="25400" cap="flat">
              <a:solidFill>
                <a:srgbClr val="FFFFFF"/>
              </a:solidFill>
              <a:prstDash val="solid"/>
              <a:miter lim="400000"/>
            </a:ln>
          </a:insideV>
        </a:tcBdr>
        <a:fill>
          <a:solidFill>
            <a:srgbClr val="929292">
              <a:alpha val="50000"/>
            </a:srgbClr>
          </a:solidFill>
        </a:fill>
      </a:tcStyle>
    </a:firstCol>
    <a:lastRow>
      <a:tcTxStyle b="off" i="off">
        <a:fontRef idx="minor">
          <a:srgbClr val="FFFFFF"/>
        </a:fontRef>
        <a:srgbClr val="FFFFFF"/>
      </a:tcTxStyle>
      <a:tcStyle>
        <a:tcBdr>
          <a:left>
            <a:ln w="25400" cap="flat">
              <a:solidFill>
                <a:srgbClr val="FFFFFF"/>
              </a:solidFill>
              <a:prstDash val="solid"/>
              <a:miter lim="400000"/>
            </a:ln>
          </a:left>
          <a:right>
            <a:ln w="25400" cap="flat">
              <a:solidFill>
                <a:srgbClr val="FFFFFF"/>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25400" cap="flat">
              <a:solidFill>
                <a:srgbClr val="FFFFFF"/>
              </a:solidFill>
              <a:prstDash val="solid"/>
              <a:miter lim="400000"/>
            </a:ln>
          </a:insideH>
          <a:insideV>
            <a:ln w="25400" cap="flat">
              <a:solidFill>
                <a:srgbClr val="FFFFFF"/>
              </a:solidFill>
              <a:prstDash val="solid"/>
              <a:miter lim="400000"/>
            </a:ln>
          </a:insideV>
        </a:tcBdr>
        <a:fill>
          <a:solidFill>
            <a:srgbClr val="929292">
              <a:alpha val="50000"/>
            </a:srgbClr>
          </a:solidFill>
        </a:fill>
      </a:tcStyle>
    </a:lastRow>
    <a:firstRow>
      <a:tcTxStyle b="off" i="off">
        <a:fontRef idx="minor">
          <a:srgbClr val="FFFFFF"/>
        </a:fontRef>
        <a:srgbClr val="FFFFFF"/>
      </a:tcTxStyle>
      <a:tcStyle>
        <a:tcBdr>
          <a:left>
            <a:ln w="25400" cap="flat">
              <a:solidFill>
                <a:srgbClr val="FFFFFF"/>
              </a:solidFill>
              <a:prstDash val="solid"/>
              <a:miter lim="400000"/>
            </a:ln>
          </a:left>
          <a:right>
            <a:ln w="25400" cap="flat">
              <a:solidFill>
                <a:srgbClr val="FFFFFF"/>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25400" cap="flat">
              <a:solidFill>
                <a:srgbClr val="FFFFFF"/>
              </a:solidFill>
              <a:prstDash val="solid"/>
              <a:miter lim="400000"/>
            </a:ln>
          </a:insideH>
          <a:insideV>
            <a:ln w="25400" cap="flat">
              <a:solidFill>
                <a:srgbClr val="FFFFFF"/>
              </a:solidFill>
              <a:prstDash val="solid"/>
              <a:miter lim="400000"/>
            </a:ln>
          </a:insideV>
        </a:tcBdr>
        <a:fill>
          <a:solidFill>
            <a:srgbClr val="929292">
              <a:alpha val="50000"/>
            </a:srgbClr>
          </a:solidFill>
        </a:fill>
      </a:tcStyle>
    </a:firstRow>
  </a:tblStyle>
  <a:tblStyle styleId="{D51ADE6A-740E-44AE-83CC-AE7238B6C88D}" styleName="">
    <a:tblBg/>
    <a:wholeTbl>
      <a:tcTxStyle b="off" i="off">
        <a:fontRef idx="minor">
          <a:srgbClr val="FFFFFF"/>
        </a:fontRef>
        <a:srgbClr val="FFFFFF"/>
      </a:tcTxStyle>
      <a:tcStyle>
        <a:tcBdr>
          <a:left>
            <a:ln w="25400" cap="flat">
              <a:solidFill>
                <a:srgbClr val="FFFFFF"/>
              </a:solidFill>
              <a:prstDash val="solid"/>
              <a:miter lim="400000"/>
            </a:ln>
          </a:left>
          <a:right>
            <a:ln w="25400" cap="flat">
              <a:solidFill>
                <a:srgbClr val="FFFFFF"/>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25400" cap="flat">
              <a:solidFill>
                <a:srgbClr val="FFFFFF"/>
              </a:solidFill>
              <a:prstDash val="solid"/>
              <a:miter lim="400000"/>
            </a:ln>
          </a:insideH>
          <a:insideV>
            <a:ln w="25400" cap="flat">
              <a:solidFill>
                <a:srgbClr val="FFFFFF"/>
              </a:solidFill>
              <a:prstDash val="solid"/>
              <a:miter lim="400000"/>
            </a:ln>
          </a:insideV>
        </a:tcBdr>
        <a:fill>
          <a:noFill/>
        </a:fill>
      </a:tcStyle>
    </a:wholeTbl>
    <a:band2H>
      <a:tcTxStyle/>
      <a:tcStyle>
        <a:tcBdr/>
        <a:fill>
          <a:solidFill>
            <a:srgbClr val="EFF1F3"/>
          </a:solidFill>
        </a:fill>
      </a:tcStyle>
    </a:band2H>
    <a:firstCol>
      <a:tcTxStyle b="off" i="off">
        <a:fontRef idx="minor">
          <a:srgbClr val="FFFFFF"/>
        </a:fontRef>
        <a:srgbClr val="FFFFFF"/>
      </a:tcTxStyle>
      <a:tcStyle>
        <a:tcBdr>
          <a:left>
            <a:ln w="25400" cap="flat">
              <a:solidFill>
                <a:srgbClr val="FFFFFF"/>
              </a:solidFill>
              <a:prstDash val="solid"/>
              <a:miter lim="400000"/>
            </a:ln>
          </a:left>
          <a:right>
            <a:ln w="25400" cap="flat">
              <a:solidFill>
                <a:srgbClr val="FFFFFF"/>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25400" cap="flat">
              <a:solidFill>
                <a:srgbClr val="FFFFFF"/>
              </a:solidFill>
              <a:prstDash val="solid"/>
              <a:miter lim="400000"/>
            </a:ln>
          </a:insideH>
          <a:insideV>
            <a:ln w="25400" cap="flat">
              <a:solidFill>
                <a:srgbClr val="FFFFFF"/>
              </a:solidFill>
              <a:prstDash val="solid"/>
              <a:miter lim="400000"/>
            </a:ln>
          </a:insideV>
        </a:tcBdr>
        <a:fill>
          <a:solidFill>
            <a:srgbClr val="929292">
              <a:alpha val="50000"/>
            </a:srgbClr>
          </a:solidFill>
        </a:fill>
      </a:tcStyle>
    </a:firstCol>
    <a:lastRow>
      <a:tcTxStyle b="off" i="off">
        <a:fontRef idx="minor">
          <a:srgbClr val="FFFFFF"/>
        </a:fontRef>
        <a:srgbClr val="FFFFFF"/>
      </a:tcTxStyle>
      <a:tcStyle>
        <a:tcBdr>
          <a:left>
            <a:ln w="25400" cap="flat">
              <a:solidFill>
                <a:srgbClr val="FFFFFF"/>
              </a:solidFill>
              <a:prstDash val="solid"/>
              <a:miter lim="400000"/>
            </a:ln>
          </a:left>
          <a:right>
            <a:ln w="25400" cap="flat">
              <a:solidFill>
                <a:srgbClr val="FFFFFF"/>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25400" cap="flat">
              <a:solidFill>
                <a:srgbClr val="FFFFFF"/>
              </a:solidFill>
              <a:prstDash val="solid"/>
              <a:miter lim="400000"/>
            </a:ln>
          </a:insideH>
          <a:insideV>
            <a:ln w="25400" cap="flat">
              <a:solidFill>
                <a:srgbClr val="FFFFFF"/>
              </a:solidFill>
              <a:prstDash val="solid"/>
              <a:miter lim="400000"/>
            </a:ln>
          </a:insideV>
        </a:tcBdr>
        <a:fill>
          <a:solidFill>
            <a:srgbClr val="929292">
              <a:alpha val="50000"/>
            </a:srgbClr>
          </a:solidFill>
        </a:fill>
      </a:tcStyle>
    </a:lastRow>
    <a:firstRow>
      <a:tcTxStyle b="off" i="off">
        <a:fontRef idx="minor">
          <a:srgbClr val="FFFFFF"/>
        </a:fontRef>
        <a:srgbClr val="FFFFFF"/>
      </a:tcTxStyle>
      <a:tcStyle>
        <a:tcBdr>
          <a:left>
            <a:ln w="25400" cap="flat">
              <a:solidFill>
                <a:srgbClr val="FFFFFF"/>
              </a:solidFill>
              <a:prstDash val="solid"/>
              <a:miter lim="400000"/>
            </a:ln>
          </a:left>
          <a:right>
            <a:ln w="25400" cap="flat">
              <a:solidFill>
                <a:srgbClr val="FFFFFF"/>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25400" cap="flat">
              <a:solidFill>
                <a:srgbClr val="FFFFFF"/>
              </a:solidFill>
              <a:prstDash val="solid"/>
              <a:miter lim="400000"/>
            </a:ln>
          </a:insideH>
          <a:insideV>
            <a:ln w="25400" cap="flat">
              <a:solidFill>
                <a:srgbClr val="FFFFFF"/>
              </a:solidFill>
              <a:prstDash val="solid"/>
              <a:miter lim="400000"/>
            </a:ln>
          </a:insideV>
        </a:tcBdr>
        <a:fill>
          <a:solidFill>
            <a:srgbClr val="929292">
              <a:alpha val="50000"/>
            </a:srgbClr>
          </a:solidFill>
        </a:fill>
      </a:tcStyle>
    </a:firstRow>
  </a:tblStyle>
  <a:tblStyle styleId="{4A9BC294-FFE2-49D5-8D69-9E1BD2C41BD5}" styleName="">
    <a:tblBg/>
    <a:wholeTbl>
      <a:tcTxStyle b="off" i="off">
        <a:fontRef idx="minor">
          <a:srgbClr val="FFFFFF"/>
        </a:fontRef>
        <a:srgbClr val="FFFFFF"/>
      </a:tcTxStyle>
      <a:tcStyle>
        <a:tcBdr>
          <a:left>
            <a:ln w="25400" cap="flat">
              <a:solidFill>
                <a:srgbClr val="FFFFFF"/>
              </a:solidFill>
              <a:prstDash val="solid"/>
              <a:miter lim="400000"/>
            </a:ln>
          </a:left>
          <a:right>
            <a:ln w="25400" cap="flat">
              <a:solidFill>
                <a:srgbClr val="FFFFFF"/>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25400" cap="flat">
              <a:solidFill>
                <a:srgbClr val="FFFFFF"/>
              </a:solidFill>
              <a:prstDash val="solid"/>
              <a:miter lim="400000"/>
            </a:ln>
          </a:insideH>
          <a:insideV>
            <a:ln w="25400" cap="flat">
              <a:solidFill>
                <a:srgbClr val="FFFFFF"/>
              </a:solidFill>
              <a:prstDash val="solid"/>
              <a:miter lim="400000"/>
            </a:ln>
          </a:insideV>
        </a:tcBdr>
        <a:fill>
          <a:noFill/>
        </a:fill>
      </a:tcStyle>
    </a:wholeTbl>
    <a:band2H>
      <a:tcTxStyle/>
      <a:tcStyle>
        <a:tcBdr/>
        <a:fill>
          <a:solidFill>
            <a:srgbClr val="EFF1F3"/>
          </a:solidFill>
        </a:fill>
      </a:tcStyle>
    </a:band2H>
    <a:firstCol>
      <a:tcTxStyle b="off" i="off">
        <a:fontRef idx="minor">
          <a:srgbClr val="FFFFFF"/>
        </a:fontRef>
        <a:srgbClr val="FFFFFF"/>
      </a:tcTxStyle>
      <a:tcStyle>
        <a:tcBdr>
          <a:left>
            <a:ln w="25400" cap="flat">
              <a:solidFill>
                <a:srgbClr val="FFFFFF"/>
              </a:solidFill>
              <a:prstDash val="solid"/>
              <a:miter lim="400000"/>
            </a:ln>
          </a:left>
          <a:right>
            <a:ln w="25400" cap="flat">
              <a:solidFill>
                <a:srgbClr val="FFFFFF"/>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25400" cap="flat">
              <a:solidFill>
                <a:srgbClr val="FFFFFF"/>
              </a:solidFill>
              <a:prstDash val="solid"/>
              <a:miter lim="400000"/>
            </a:ln>
          </a:insideH>
          <a:insideV>
            <a:ln w="25400" cap="flat">
              <a:solidFill>
                <a:srgbClr val="FFFFFF"/>
              </a:solidFill>
              <a:prstDash val="solid"/>
              <a:miter lim="400000"/>
            </a:ln>
          </a:insideV>
        </a:tcBdr>
        <a:fill>
          <a:solidFill>
            <a:srgbClr val="929292">
              <a:alpha val="50000"/>
            </a:srgbClr>
          </a:solidFill>
        </a:fill>
      </a:tcStyle>
    </a:firstCol>
    <a:lastRow>
      <a:tcTxStyle b="off" i="off">
        <a:fontRef idx="minor">
          <a:srgbClr val="FFFFFF"/>
        </a:fontRef>
        <a:srgbClr val="FFFFFF"/>
      </a:tcTxStyle>
      <a:tcStyle>
        <a:tcBdr>
          <a:left>
            <a:ln w="25400" cap="flat">
              <a:solidFill>
                <a:srgbClr val="FFFFFF"/>
              </a:solidFill>
              <a:prstDash val="solid"/>
              <a:miter lim="400000"/>
            </a:ln>
          </a:left>
          <a:right>
            <a:ln w="25400" cap="flat">
              <a:solidFill>
                <a:srgbClr val="FFFFFF"/>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25400" cap="flat">
              <a:solidFill>
                <a:srgbClr val="FFFFFF"/>
              </a:solidFill>
              <a:prstDash val="solid"/>
              <a:miter lim="400000"/>
            </a:ln>
          </a:insideH>
          <a:insideV>
            <a:ln w="25400" cap="flat">
              <a:solidFill>
                <a:srgbClr val="FFFFFF"/>
              </a:solidFill>
              <a:prstDash val="solid"/>
              <a:miter lim="400000"/>
            </a:ln>
          </a:insideV>
        </a:tcBdr>
        <a:fill>
          <a:solidFill>
            <a:srgbClr val="929292">
              <a:alpha val="50000"/>
            </a:srgbClr>
          </a:solidFill>
        </a:fill>
      </a:tcStyle>
    </a:lastRow>
    <a:firstRow>
      <a:tcTxStyle b="off" i="off">
        <a:fontRef idx="minor">
          <a:srgbClr val="FFFFFF"/>
        </a:fontRef>
        <a:srgbClr val="FFFFFF"/>
      </a:tcTxStyle>
      <a:tcStyle>
        <a:tcBdr>
          <a:left>
            <a:ln w="25400" cap="flat">
              <a:solidFill>
                <a:srgbClr val="FFFFFF"/>
              </a:solidFill>
              <a:prstDash val="solid"/>
              <a:miter lim="400000"/>
            </a:ln>
          </a:left>
          <a:right>
            <a:ln w="25400" cap="flat">
              <a:solidFill>
                <a:srgbClr val="FFFFFF"/>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25400" cap="flat">
              <a:solidFill>
                <a:srgbClr val="FFFFFF"/>
              </a:solidFill>
              <a:prstDash val="solid"/>
              <a:miter lim="400000"/>
            </a:ln>
          </a:insideH>
          <a:insideV>
            <a:ln w="25400" cap="flat">
              <a:solidFill>
                <a:srgbClr val="FFFFFF"/>
              </a:solidFill>
              <a:prstDash val="solid"/>
              <a:miter lim="400000"/>
            </a:ln>
          </a:insideV>
        </a:tcBdr>
        <a:fill>
          <a:solidFill>
            <a:srgbClr val="929292">
              <a:alpha val="50000"/>
            </a:srgbClr>
          </a:solidFill>
        </a:fill>
      </a:tcStyle>
    </a:firstRow>
  </a:tblStyle>
  <a:tblStyle styleId="{BBFC77FB-9ED0-4EC9-95AA-A1379042E648}" styleName="">
    <a:tblBg/>
    <a:wholeTbl>
      <a:tcTxStyle b="off" i="off">
        <a:fontRef idx="minor">
          <a:srgbClr val="FFFFFF"/>
        </a:fontRef>
        <a:srgbClr val="FFFFFF"/>
      </a:tcTxStyle>
      <a:tcStyle>
        <a:tcBdr>
          <a:left>
            <a:ln w="25400" cap="flat">
              <a:solidFill>
                <a:srgbClr val="FFFFFF"/>
              </a:solidFill>
              <a:prstDash val="solid"/>
              <a:miter lim="400000"/>
            </a:ln>
          </a:left>
          <a:right>
            <a:ln w="25400" cap="flat">
              <a:solidFill>
                <a:srgbClr val="FFFFFF"/>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25400" cap="flat">
              <a:solidFill>
                <a:srgbClr val="FFFFFF"/>
              </a:solidFill>
              <a:prstDash val="solid"/>
              <a:miter lim="400000"/>
            </a:ln>
          </a:insideH>
          <a:insideV>
            <a:ln w="25400" cap="flat">
              <a:solidFill>
                <a:srgbClr val="FFFFFF"/>
              </a:solidFill>
              <a:prstDash val="solid"/>
              <a:miter lim="400000"/>
            </a:ln>
          </a:insideV>
        </a:tcBdr>
        <a:fill>
          <a:noFill/>
        </a:fill>
      </a:tcStyle>
    </a:wholeTbl>
    <a:band2H>
      <a:tcTxStyle/>
      <a:tcStyle>
        <a:tcBdr/>
        <a:fill>
          <a:solidFill>
            <a:srgbClr val="EFF1F3"/>
          </a:solidFill>
        </a:fill>
      </a:tcStyle>
    </a:band2H>
    <a:firstCol>
      <a:tcTxStyle b="off" i="off">
        <a:fontRef idx="minor">
          <a:srgbClr val="FFFFFF"/>
        </a:fontRef>
        <a:srgbClr val="FFFFFF"/>
      </a:tcTxStyle>
      <a:tcStyle>
        <a:tcBdr>
          <a:left>
            <a:ln w="25400" cap="flat">
              <a:solidFill>
                <a:srgbClr val="FFFFFF"/>
              </a:solidFill>
              <a:prstDash val="solid"/>
              <a:miter lim="400000"/>
            </a:ln>
          </a:left>
          <a:right>
            <a:ln w="25400" cap="flat">
              <a:solidFill>
                <a:srgbClr val="FFFFFF"/>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25400" cap="flat">
              <a:solidFill>
                <a:srgbClr val="FFFFFF"/>
              </a:solidFill>
              <a:prstDash val="solid"/>
              <a:miter lim="400000"/>
            </a:ln>
          </a:insideH>
          <a:insideV>
            <a:ln w="25400" cap="flat">
              <a:solidFill>
                <a:srgbClr val="FFFFFF"/>
              </a:solidFill>
              <a:prstDash val="solid"/>
              <a:miter lim="400000"/>
            </a:ln>
          </a:insideV>
        </a:tcBdr>
        <a:fill>
          <a:solidFill>
            <a:srgbClr val="929292">
              <a:alpha val="50000"/>
            </a:srgbClr>
          </a:solidFill>
        </a:fill>
      </a:tcStyle>
    </a:firstCol>
    <a:lastRow>
      <a:tcTxStyle b="off" i="off">
        <a:fontRef idx="minor">
          <a:srgbClr val="FFFFFF"/>
        </a:fontRef>
        <a:srgbClr val="FFFFFF"/>
      </a:tcTxStyle>
      <a:tcStyle>
        <a:tcBdr>
          <a:left>
            <a:ln w="25400" cap="flat">
              <a:solidFill>
                <a:srgbClr val="FFFFFF"/>
              </a:solidFill>
              <a:prstDash val="solid"/>
              <a:miter lim="400000"/>
            </a:ln>
          </a:left>
          <a:right>
            <a:ln w="25400" cap="flat">
              <a:solidFill>
                <a:srgbClr val="FFFFFF"/>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25400" cap="flat">
              <a:solidFill>
                <a:srgbClr val="FFFFFF"/>
              </a:solidFill>
              <a:prstDash val="solid"/>
              <a:miter lim="400000"/>
            </a:ln>
          </a:insideH>
          <a:insideV>
            <a:ln w="25400" cap="flat">
              <a:solidFill>
                <a:srgbClr val="FFFFFF"/>
              </a:solidFill>
              <a:prstDash val="solid"/>
              <a:miter lim="400000"/>
            </a:ln>
          </a:insideV>
        </a:tcBdr>
        <a:fill>
          <a:solidFill>
            <a:srgbClr val="929292">
              <a:alpha val="50000"/>
            </a:srgbClr>
          </a:solidFill>
        </a:fill>
      </a:tcStyle>
    </a:lastRow>
    <a:firstRow>
      <a:tcTxStyle b="off" i="off">
        <a:fontRef idx="minor">
          <a:srgbClr val="FFFFFF"/>
        </a:fontRef>
        <a:srgbClr val="FFFFFF"/>
      </a:tcTxStyle>
      <a:tcStyle>
        <a:tcBdr>
          <a:left>
            <a:ln w="25400" cap="flat">
              <a:solidFill>
                <a:srgbClr val="FFFFFF"/>
              </a:solidFill>
              <a:prstDash val="solid"/>
              <a:miter lim="400000"/>
            </a:ln>
          </a:left>
          <a:right>
            <a:ln w="25400" cap="flat">
              <a:solidFill>
                <a:srgbClr val="FFFFFF"/>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25400" cap="flat">
              <a:solidFill>
                <a:srgbClr val="FFFFFF"/>
              </a:solidFill>
              <a:prstDash val="solid"/>
              <a:miter lim="400000"/>
            </a:ln>
          </a:insideH>
          <a:insideV>
            <a:ln w="25400" cap="flat">
              <a:solidFill>
                <a:srgbClr val="FFFFFF"/>
              </a:solidFill>
              <a:prstDash val="solid"/>
              <a:miter lim="400000"/>
            </a:ln>
          </a:insideV>
        </a:tcBdr>
        <a:fill>
          <a:solidFill>
            <a:srgbClr val="929292">
              <a:alpha val="50000"/>
            </a:srgbClr>
          </a:solidFill>
        </a:fill>
      </a:tcStyle>
    </a:firstRow>
  </a:tblStyle>
  <a:tblStyle styleId="{3DC5C2F9-1CAC-4260-A1DD-9FCDBB877499}" styleName="">
    <a:tblBg/>
    <a:wholeTbl>
      <a:tcTxStyle b="off" i="off">
        <a:fontRef idx="minor">
          <a:srgbClr val="FFFFFF"/>
        </a:fontRef>
        <a:srgbClr val="FFFFFF"/>
      </a:tcTxStyle>
      <a:tcStyle>
        <a:tcBdr>
          <a:left>
            <a:ln w="25400" cap="flat">
              <a:solidFill>
                <a:srgbClr val="FFFFFF"/>
              </a:solidFill>
              <a:prstDash val="solid"/>
              <a:miter lim="400000"/>
            </a:ln>
          </a:left>
          <a:right>
            <a:ln w="25400" cap="flat">
              <a:solidFill>
                <a:srgbClr val="FFFFFF"/>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25400" cap="flat">
              <a:solidFill>
                <a:srgbClr val="FFFFFF"/>
              </a:solidFill>
              <a:prstDash val="solid"/>
              <a:miter lim="400000"/>
            </a:ln>
          </a:insideH>
          <a:insideV>
            <a:ln w="25400" cap="flat">
              <a:solidFill>
                <a:srgbClr val="FFFFFF"/>
              </a:solidFill>
              <a:prstDash val="solid"/>
              <a:miter lim="400000"/>
            </a:ln>
          </a:insideV>
        </a:tcBdr>
        <a:fill>
          <a:noFill/>
        </a:fill>
      </a:tcStyle>
    </a:wholeTbl>
    <a:band2H>
      <a:tcTxStyle/>
      <a:tcStyle>
        <a:tcBdr/>
        <a:fill>
          <a:solidFill>
            <a:srgbClr val="EFF1F3"/>
          </a:solidFill>
        </a:fill>
      </a:tcStyle>
    </a:band2H>
    <a:firstCol>
      <a:tcTxStyle b="off" i="off">
        <a:fontRef idx="minor">
          <a:srgbClr val="FFFFFF"/>
        </a:fontRef>
        <a:srgbClr val="FFFFFF"/>
      </a:tcTxStyle>
      <a:tcStyle>
        <a:tcBdr>
          <a:left>
            <a:ln w="25400" cap="flat">
              <a:solidFill>
                <a:srgbClr val="FFFFFF"/>
              </a:solidFill>
              <a:prstDash val="solid"/>
              <a:miter lim="400000"/>
            </a:ln>
          </a:left>
          <a:right>
            <a:ln w="25400" cap="flat">
              <a:solidFill>
                <a:srgbClr val="FFFFFF"/>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25400" cap="flat">
              <a:solidFill>
                <a:srgbClr val="FFFFFF"/>
              </a:solidFill>
              <a:prstDash val="solid"/>
              <a:miter lim="400000"/>
            </a:ln>
          </a:insideH>
          <a:insideV>
            <a:ln w="25400" cap="flat">
              <a:solidFill>
                <a:srgbClr val="FFFFFF"/>
              </a:solidFill>
              <a:prstDash val="solid"/>
              <a:miter lim="400000"/>
            </a:ln>
          </a:insideV>
        </a:tcBdr>
        <a:fill>
          <a:solidFill>
            <a:srgbClr val="929292">
              <a:alpha val="50000"/>
            </a:srgbClr>
          </a:solidFill>
        </a:fill>
      </a:tcStyle>
    </a:firstCol>
    <a:lastRow>
      <a:tcTxStyle b="off" i="off">
        <a:fontRef idx="minor">
          <a:srgbClr val="FFFFFF"/>
        </a:fontRef>
        <a:srgbClr val="FFFFFF"/>
      </a:tcTxStyle>
      <a:tcStyle>
        <a:tcBdr>
          <a:left>
            <a:ln w="25400" cap="flat">
              <a:solidFill>
                <a:srgbClr val="FFFFFF"/>
              </a:solidFill>
              <a:prstDash val="solid"/>
              <a:miter lim="400000"/>
            </a:ln>
          </a:left>
          <a:right>
            <a:ln w="25400" cap="flat">
              <a:solidFill>
                <a:srgbClr val="FFFFFF"/>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25400" cap="flat">
              <a:solidFill>
                <a:srgbClr val="FFFFFF"/>
              </a:solidFill>
              <a:prstDash val="solid"/>
              <a:miter lim="400000"/>
            </a:ln>
          </a:insideH>
          <a:insideV>
            <a:ln w="25400" cap="flat">
              <a:solidFill>
                <a:srgbClr val="FFFFFF"/>
              </a:solidFill>
              <a:prstDash val="solid"/>
              <a:miter lim="400000"/>
            </a:ln>
          </a:insideV>
        </a:tcBdr>
        <a:fill>
          <a:solidFill>
            <a:srgbClr val="929292">
              <a:alpha val="50000"/>
            </a:srgbClr>
          </a:solidFill>
        </a:fill>
      </a:tcStyle>
    </a:lastRow>
    <a:firstRow>
      <a:tcTxStyle b="off" i="off">
        <a:fontRef idx="minor">
          <a:srgbClr val="FFFFFF"/>
        </a:fontRef>
        <a:srgbClr val="FFFFFF"/>
      </a:tcTxStyle>
      <a:tcStyle>
        <a:tcBdr>
          <a:left>
            <a:ln w="25400" cap="flat">
              <a:solidFill>
                <a:srgbClr val="FFFFFF"/>
              </a:solidFill>
              <a:prstDash val="solid"/>
              <a:miter lim="400000"/>
            </a:ln>
          </a:left>
          <a:right>
            <a:ln w="25400" cap="flat">
              <a:solidFill>
                <a:srgbClr val="FFFFFF"/>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25400" cap="flat">
              <a:solidFill>
                <a:srgbClr val="FFFFFF"/>
              </a:solidFill>
              <a:prstDash val="solid"/>
              <a:miter lim="400000"/>
            </a:ln>
          </a:insideH>
          <a:insideV>
            <a:ln w="25400" cap="flat">
              <a:solidFill>
                <a:srgbClr val="FFFFFF"/>
              </a:solidFill>
              <a:prstDash val="solid"/>
              <a:miter lim="400000"/>
            </a:ln>
          </a:insideV>
        </a:tcBdr>
        <a:fill>
          <a:solidFill>
            <a:srgbClr val="929292">
              <a:alpha val="50000"/>
            </a:srgbClr>
          </a:solidFill>
        </a:fill>
      </a:tcStyle>
    </a:firstRow>
  </a:tblStyle>
  <a:tblStyle styleId="{6CBB8FF1-D9AA-43F3-AF6F-95CC898621D3}" styleName="">
    <a:tblBg/>
    <a:wholeTbl>
      <a:tcTxStyle b="off" i="off">
        <a:fontRef idx="minor">
          <a:srgbClr val="FFFFFF"/>
        </a:fontRef>
        <a:srgbClr val="FFFFFF"/>
      </a:tcTxStyle>
      <a:tcStyle>
        <a:tcBdr>
          <a:left>
            <a:ln w="25400" cap="flat">
              <a:solidFill>
                <a:srgbClr val="FFFFFF"/>
              </a:solidFill>
              <a:prstDash val="solid"/>
              <a:miter lim="400000"/>
            </a:ln>
          </a:left>
          <a:right>
            <a:ln w="25400" cap="flat">
              <a:solidFill>
                <a:srgbClr val="FFFFFF"/>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25400" cap="flat">
              <a:solidFill>
                <a:srgbClr val="FFFFFF"/>
              </a:solidFill>
              <a:prstDash val="solid"/>
              <a:miter lim="400000"/>
            </a:ln>
          </a:insideH>
          <a:insideV>
            <a:ln w="25400" cap="flat">
              <a:solidFill>
                <a:srgbClr val="FFFFFF"/>
              </a:solidFill>
              <a:prstDash val="solid"/>
              <a:miter lim="400000"/>
            </a:ln>
          </a:insideV>
        </a:tcBdr>
        <a:fill>
          <a:noFill/>
        </a:fill>
      </a:tcStyle>
    </a:wholeTbl>
    <a:band2H>
      <a:tcTxStyle/>
      <a:tcStyle>
        <a:tcBdr/>
        <a:fill>
          <a:solidFill>
            <a:srgbClr val="EFF1F3"/>
          </a:solidFill>
        </a:fill>
      </a:tcStyle>
    </a:band2H>
    <a:firstCol>
      <a:tcTxStyle b="off" i="off">
        <a:fontRef idx="minor">
          <a:srgbClr val="FFFFFF"/>
        </a:fontRef>
        <a:srgbClr val="FFFFFF"/>
      </a:tcTxStyle>
      <a:tcStyle>
        <a:tcBdr>
          <a:left>
            <a:ln w="25400" cap="flat">
              <a:solidFill>
                <a:srgbClr val="FFFFFF"/>
              </a:solidFill>
              <a:prstDash val="solid"/>
              <a:miter lim="400000"/>
            </a:ln>
          </a:left>
          <a:right>
            <a:ln w="25400" cap="flat">
              <a:solidFill>
                <a:srgbClr val="FFFFFF"/>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25400" cap="flat">
              <a:solidFill>
                <a:srgbClr val="FFFFFF"/>
              </a:solidFill>
              <a:prstDash val="solid"/>
              <a:miter lim="400000"/>
            </a:ln>
          </a:insideH>
          <a:insideV>
            <a:ln w="25400" cap="flat">
              <a:solidFill>
                <a:srgbClr val="FFFFFF"/>
              </a:solidFill>
              <a:prstDash val="solid"/>
              <a:miter lim="400000"/>
            </a:ln>
          </a:insideV>
        </a:tcBdr>
        <a:fill>
          <a:solidFill>
            <a:srgbClr val="929292">
              <a:alpha val="50000"/>
            </a:srgbClr>
          </a:solidFill>
        </a:fill>
      </a:tcStyle>
    </a:firstCol>
    <a:lastRow>
      <a:tcTxStyle b="off" i="off">
        <a:fontRef idx="minor">
          <a:srgbClr val="FFFFFF"/>
        </a:fontRef>
        <a:srgbClr val="FFFFFF"/>
      </a:tcTxStyle>
      <a:tcStyle>
        <a:tcBdr>
          <a:left>
            <a:ln w="25400" cap="flat">
              <a:solidFill>
                <a:srgbClr val="FFFFFF"/>
              </a:solidFill>
              <a:prstDash val="solid"/>
              <a:miter lim="400000"/>
            </a:ln>
          </a:left>
          <a:right>
            <a:ln w="25400" cap="flat">
              <a:solidFill>
                <a:srgbClr val="FFFFFF"/>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25400" cap="flat">
              <a:solidFill>
                <a:srgbClr val="FFFFFF"/>
              </a:solidFill>
              <a:prstDash val="solid"/>
              <a:miter lim="400000"/>
            </a:ln>
          </a:insideH>
          <a:insideV>
            <a:ln w="25400" cap="flat">
              <a:solidFill>
                <a:srgbClr val="FFFFFF"/>
              </a:solidFill>
              <a:prstDash val="solid"/>
              <a:miter lim="400000"/>
            </a:ln>
          </a:insideV>
        </a:tcBdr>
        <a:fill>
          <a:solidFill>
            <a:srgbClr val="929292">
              <a:alpha val="50000"/>
            </a:srgbClr>
          </a:solidFill>
        </a:fill>
      </a:tcStyle>
    </a:lastRow>
    <a:firstRow>
      <a:tcTxStyle b="off" i="off">
        <a:fontRef idx="minor">
          <a:srgbClr val="FFFFFF"/>
        </a:fontRef>
        <a:srgbClr val="FFFFFF"/>
      </a:tcTxStyle>
      <a:tcStyle>
        <a:tcBdr>
          <a:left>
            <a:ln w="25400" cap="flat">
              <a:solidFill>
                <a:srgbClr val="FFFFFF"/>
              </a:solidFill>
              <a:prstDash val="solid"/>
              <a:miter lim="400000"/>
            </a:ln>
          </a:left>
          <a:right>
            <a:ln w="25400" cap="flat">
              <a:solidFill>
                <a:srgbClr val="FFFFFF"/>
              </a:solidFill>
              <a:prstDash val="solid"/>
              <a:miter lim="400000"/>
            </a:ln>
          </a:right>
          <a:top>
            <a:ln w="25400" cap="flat">
              <a:solidFill>
                <a:srgbClr val="FFFFFF"/>
              </a:solidFill>
              <a:prstDash val="solid"/>
              <a:miter lim="400000"/>
            </a:ln>
          </a:top>
          <a:bottom>
            <a:ln w="25400" cap="flat">
              <a:solidFill>
                <a:srgbClr val="FFFFFF"/>
              </a:solidFill>
              <a:prstDash val="solid"/>
              <a:miter lim="400000"/>
            </a:ln>
          </a:bottom>
          <a:insideH>
            <a:ln w="25400" cap="flat">
              <a:solidFill>
                <a:srgbClr val="FFFFFF"/>
              </a:solidFill>
              <a:prstDash val="solid"/>
              <a:miter lim="400000"/>
            </a:ln>
          </a:insideH>
          <a:insideV>
            <a:ln w="25400" cap="flat">
              <a:solidFill>
                <a:srgbClr val="FFFFFF"/>
              </a:solidFill>
              <a:prstDash val="solid"/>
              <a:miter lim="400000"/>
            </a:ln>
          </a:insideV>
        </a:tcBdr>
        <a:fill>
          <a:solidFill>
            <a:srgbClr val="929292">
              <a:alpha val="50000"/>
            </a:srgbClr>
          </a:solidFill>
        </a:fill>
      </a:tcStyle>
    </a:firstRow>
  </a:tblStyle>
  <a:tblStyle styleId="{4C3C2611-4C71-4FC5-86AE-919BDF0F9419}" styleName="">
    <a:tblBg/>
    <a:wholeTbl>
      <a:tcTxStyle>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a:font>
          <a:latin typeface="Helvetica Light"/>
          <a:ea typeface="Helvetica Light"/>
          <a:cs typeface="Helvetica Light"/>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365C0"/>
          </a:solidFill>
        </a:fill>
      </a:tcStyle>
    </a:firstRow>
  </a:tblStyle>
  <a:tblStyle styleId="{C7B018BB-80A7-4F77-B60F-C8B233D01FF8}" styleName="">
    <a:tblBg/>
    <a:wholeTbl>
      <a:tcTxStyle>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a:font>
          <a:latin typeface="Helvetica Light"/>
          <a:ea typeface="Helvetica Light"/>
          <a:cs typeface="Helvetica Light"/>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a:font>
          <a:latin typeface="Helvetica Light"/>
          <a:ea typeface="Helvetica Light"/>
          <a:cs typeface="Helvetica Light"/>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00882B"/>
          </a:solidFill>
        </a:fill>
      </a:tcStyle>
    </a:firstRow>
  </a:tblStyle>
  <a:tblStyle styleId="{EEE7283C-3CF3-47DC-8721-378D4A62B228}" styleName="">
    <a:tblBg/>
    <a:wholeTbl>
      <a:tcTxStyle>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a:font>
          <a:latin typeface="Helvetica Light"/>
          <a:ea typeface="Helvetica Light"/>
          <a:cs typeface="Helvetica Light"/>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a:font>
          <a:latin typeface="Helvetica Light"/>
          <a:ea typeface="Helvetica Light"/>
          <a:cs typeface="Helvetica Light"/>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a:font>
          <a:latin typeface="Helvetica Light"/>
          <a:ea typeface="Helvetica Light"/>
          <a:cs typeface="Helvetica Light"/>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a:font>
          <a:latin typeface="Helvetica Light"/>
          <a:ea typeface="Helvetica Light"/>
          <a:cs typeface="Helvetica Light"/>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a:font>
          <a:latin typeface="Helvetica Light"/>
          <a:ea typeface="Helvetica Light"/>
          <a:cs typeface="Helvetica Light"/>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a:font>
          <a:latin typeface="Helvetica Light"/>
          <a:ea typeface="Helvetica Light"/>
          <a:cs typeface="Helvetica Light"/>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a:font>
          <a:latin typeface="Helvetica Light"/>
          <a:ea typeface="Helvetica Light"/>
          <a:cs typeface="Helvetica Light"/>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a:font>
          <a:latin typeface="Helvetica Light"/>
          <a:ea typeface="Helvetica Light"/>
          <a:cs typeface="Helvetica Light"/>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a:font>
          <a:latin typeface="Helvetica Light"/>
          <a:ea typeface="Helvetica Light"/>
          <a:cs typeface="Helvetica Light"/>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85" autoAdjust="0"/>
    <p:restoredTop sz="94105" autoAdjust="0"/>
  </p:normalViewPr>
  <p:slideViewPr>
    <p:cSldViewPr snapToGrid="0" snapToObjects="1">
      <p:cViewPr varScale="1">
        <p:scale>
          <a:sx n="47" d="100"/>
          <a:sy n="47" d="100"/>
        </p:scale>
        <p:origin x="2440" y="216"/>
      </p:cViewPr>
      <p:guideLst>
        <p:guide orient="horz" pos="3073"/>
        <p:guide pos="4096"/>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99" d="100"/>
          <a:sy n="99" d="100"/>
        </p:scale>
        <p:origin x="4272"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5883245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5" name="Shape 85"/>
          <p:cNvSpPr>
            <a:spLocks noGrp="1" noRot="1" noChangeAspect="1"/>
          </p:cNvSpPr>
          <p:nvPr>
            <p:ph type="sldImg"/>
          </p:nvPr>
        </p:nvSpPr>
        <p:spPr>
          <a:xfrm>
            <a:off x="1144588" y="685800"/>
            <a:ext cx="4568825" cy="3429000"/>
          </a:xfrm>
          <a:prstGeom prst="rect">
            <a:avLst/>
          </a:prstGeom>
        </p:spPr>
        <p:txBody>
          <a:bodyPr/>
          <a:lstStyle/>
          <a:p>
            <a:pPr lvl="0"/>
            <a:endParaRPr/>
          </a:p>
        </p:txBody>
      </p:sp>
      <p:sp>
        <p:nvSpPr>
          <p:cNvPr id="86" name="Shape 86"/>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2975212066"/>
      </p:ext>
    </p:extLst>
  </p:cSld>
  <p:clrMap bg1="lt1" tx1="dk1" bg2="lt2" tx2="dk2" accent1="accent1" accent2="accent2" accent3="accent3" accent4="accent4" accent5="accent5" accent6="accent6" hlink="hlink" folHlink="folHlink"/>
  <p:hf sldNum="0" hdr="0" ftr="0" dt="0"/>
  <p:notesStyle>
    <a:lvl1pPr defTabSz="584170">
      <a:defRPr sz="1400">
        <a:latin typeface="Lucida Grande"/>
        <a:ea typeface="Lucida Grande"/>
        <a:cs typeface="Lucida Grande"/>
        <a:sym typeface="Lucida Grande"/>
      </a:defRPr>
    </a:lvl1pPr>
    <a:lvl2pPr indent="228589" defTabSz="584170">
      <a:defRPr sz="1400">
        <a:latin typeface="Lucida Grande"/>
        <a:ea typeface="Lucida Grande"/>
        <a:cs typeface="Lucida Grande"/>
        <a:sym typeface="Lucida Grande"/>
      </a:defRPr>
    </a:lvl2pPr>
    <a:lvl3pPr indent="457176" defTabSz="584170">
      <a:defRPr sz="1400">
        <a:latin typeface="Lucida Grande"/>
        <a:ea typeface="Lucida Grande"/>
        <a:cs typeface="Lucida Grande"/>
        <a:sym typeface="Lucida Grande"/>
      </a:defRPr>
    </a:lvl3pPr>
    <a:lvl4pPr indent="685765" defTabSz="584170">
      <a:defRPr sz="1400">
        <a:latin typeface="Lucida Grande"/>
        <a:ea typeface="Lucida Grande"/>
        <a:cs typeface="Lucida Grande"/>
        <a:sym typeface="Lucida Grande"/>
      </a:defRPr>
    </a:lvl4pPr>
    <a:lvl5pPr indent="914354" defTabSz="584170">
      <a:defRPr sz="1400">
        <a:latin typeface="Lucida Grande"/>
        <a:ea typeface="Lucida Grande"/>
        <a:cs typeface="Lucida Grande"/>
        <a:sym typeface="Lucida Grande"/>
      </a:defRPr>
    </a:lvl5pPr>
    <a:lvl6pPr indent="1142941" defTabSz="584170">
      <a:defRPr sz="1400">
        <a:latin typeface="Lucida Grande"/>
        <a:ea typeface="Lucida Grande"/>
        <a:cs typeface="Lucida Grande"/>
        <a:sym typeface="Lucida Grande"/>
      </a:defRPr>
    </a:lvl6pPr>
    <a:lvl7pPr indent="1371530" defTabSz="584170">
      <a:defRPr sz="1400">
        <a:latin typeface="Lucida Grande"/>
        <a:ea typeface="Lucida Grande"/>
        <a:cs typeface="Lucida Grande"/>
        <a:sym typeface="Lucida Grande"/>
      </a:defRPr>
    </a:lvl7pPr>
    <a:lvl8pPr indent="1600119" defTabSz="584170">
      <a:defRPr sz="1400">
        <a:latin typeface="Lucida Grande"/>
        <a:ea typeface="Lucida Grande"/>
        <a:cs typeface="Lucida Grande"/>
        <a:sym typeface="Lucida Grande"/>
      </a:defRPr>
    </a:lvl8pPr>
    <a:lvl9pPr indent="1828706" defTabSz="584170">
      <a:defRPr sz="14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68825"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125347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68825" cy="3429000"/>
          </a:xfrm>
        </p:spPr>
      </p:sp>
      <p:sp>
        <p:nvSpPr>
          <p:cNvPr id="3" name="Notes Placeholder 2"/>
          <p:cNvSpPr>
            <a:spLocks noGrp="1"/>
          </p:cNvSpPr>
          <p:nvPr>
            <p:ph type="body" idx="1"/>
          </p:nvPr>
        </p:nvSpPr>
        <p:spPr/>
        <p:txBody>
          <a:bodyPr/>
          <a:lstStyle/>
          <a:p>
            <a:r>
              <a:rPr lang="en-US" dirty="0"/>
              <a:t>Work in small groups first.</a:t>
            </a:r>
          </a:p>
        </p:txBody>
      </p:sp>
    </p:spTree>
    <p:extLst>
      <p:ext uri="{BB962C8B-B14F-4D97-AF65-F5344CB8AC3E}">
        <p14:creationId xmlns:p14="http://schemas.microsoft.com/office/powerpoint/2010/main" val="37581626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68825"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36653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Shape 114"/>
          <p:cNvSpPr>
            <a:spLocks noGrp="1" noRot="1" noChangeAspect="1"/>
          </p:cNvSpPr>
          <p:nvPr>
            <p:ph type="sldImg"/>
          </p:nvPr>
        </p:nvSpPr>
        <p:spPr>
          <a:xfrm>
            <a:off x="1144588" y="685800"/>
            <a:ext cx="4568825" cy="3429000"/>
          </a:xfrm>
          <a:prstGeom prst="rect">
            <a:avLst/>
          </a:prstGeom>
        </p:spPr>
        <p:txBody>
          <a:bodyPr/>
          <a:lstStyle/>
          <a:p>
            <a:pPr lvl="0"/>
            <a:endParaRPr/>
          </a:p>
        </p:txBody>
      </p:sp>
      <p:sp>
        <p:nvSpPr>
          <p:cNvPr id="115" name="Shape 115"/>
          <p:cNvSpPr>
            <a:spLocks noGrp="1"/>
          </p:cNvSpPr>
          <p:nvPr>
            <p:ph type="body" sz="quarter" idx="1"/>
          </p:nvPr>
        </p:nvSpPr>
        <p:spPr>
          <a:prstGeom prst="rect">
            <a:avLst/>
          </a:prstGeom>
        </p:spPr>
        <p:txBody>
          <a:bodyPr/>
          <a:lstStyle/>
          <a:p>
            <a:pPr lvl="0">
              <a:defRPr sz="1800"/>
            </a:pPr>
            <a:endParaRPr sz="14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68825" cy="3429000"/>
          </a:xfrm>
        </p:spPr>
      </p:sp>
      <p:sp>
        <p:nvSpPr>
          <p:cNvPr id="3" name="Notes Placeholder 2"/>
          <p:cNvSpPr>
            <a:spLocks noGrp="1"/>
          </p:cNvSpPr>
          <p:nvPr>
            <p:ph type="body" idx="1"/>
          </p:nvPr>
        </p:nvSpPr>
        <p:spPr/>
        <p:txBody>
          <a:bodyPr/>
          <a:lstStyle/>
          <a:p>
            <a:endParaRPr lang="en-US"/>
          </a:p>
          <a:p>
            <a:r>
              <a:rPr lang="en-US"/>
              <a:t>----- Meeting Notes (9/8/14 13:28) -----</a:t>
            </a:r>
          </a:p>
          <a:p>
            <a:r>
              <a:rPr lang="en-US"/>
              <a:t>Trainers move around and record examples that will be particularly helpful LATER in illustrating different levels of the learning trajectory.Trainers move around and record examples that will be particularly helpful LATER in illustrating different levels of the learning trajectory.</a:t>
            </a:r>
          </a:p>
          <a:p>
            <a:endParaRPr lang="en-US"/>
          </a:p>
          <a:p>
            <a:endParaRPr lang="en-US"/>
          </a:p>
        </p:txBody>
      </p:sp>
    </p:spTree>
    <p:extLst>
      <p:ext uri="{BB962C8B-B14F-4D97-AF65-F5344CB8AC3E}">
        <p14:creationId xmlns:p14="http://schemas.microsoft.com/office/powerpoint/2010/main" val="1964599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 name="Shape 289"/>
          <p:cNvSpPr>
            <a:spLocks noGrp="1" noRot="1" noChangeAspect="1"/>
          </p:cNvSpPr>
          <p:nvPr>
            <p:ph type="sldImg"/>
          </p:nvPr>
        </p:nvSpPr>
        <p:spPr>
          <a:xfrm>
            <a:off x="1144588" y="685800"/>
            <a:ext cx="4568825" cy="3429000"/>
          </a:xfrm>
          <a:prstGeom prst="rect">
            <a:avLst/>
          </a:prstGeom>
        </p:spPr>
        <p:txBody>
          <a:bodyPr/>
          <a:lstStyle/>
          <a:p>
            <a:pPr lvl="0"/>
            <a:endParaRPr/>
          </a:p>
        </p:txBody>
      </p:sp>
      <p:sp>
        <p:nvSpPr>
          <p:cNvPr id="290" name="Shape 290"/>
          <p:cNvSpPr>
            <a:spLocks noGrp="1"/>
          </p:cNvSpPr>
          <p:nvPr>
            <p:ph type="body" sz="quarter" idx="1"/>
          </p:nvPr>
        </p:nvSpPr>
        <p:spPr>
          <a:prstGeom prst="rect">
            <a:avLst/>
          </a:prstGeom>
        </p:spPr>
        <p:txBody>
          <a:bodyPr/>
          <a:lstStyle/>
          <a:p>
            <a:pPr lvl="0">
              <a:defRPr sz="1800"/>
            </a:pPr>
            <a:r>
              <a:rPr sz="1400"/>
              <a:t>The hash marks and numerals on a ruler, therefore, represent the result of iterating 12 inch-sized units.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 name="Shape 289"/>
          <p:cNvSpPr>
            <a:spLocks noGrp="1" noRot="1" noChangeAspect="1"/>
          </p:cNvSpPr>
          <p:nvPr>
            <p:ph type="sldImg"/>
          </p:nvPr>
        </p:nvSpPr>
        <p:spPr>
          <a:xfrm>
            <a:off x="1144588" y="685800"/>
            <a:ext cx="4568825" cy="3429000"/>
          </a:xfrm>
          <a:prstGeom prst="rect">
            <a:avLst/>
          </a:prstGeom>
        </p:spPr>
        <p:txBody>
          <a:bodyPr/>
          <a:lstStyle/>
          <a:p>
            <a:pPr lvl="0"/>
            <a:endParaRPr/>
          </a:p>
        </p:txBody>
      </p:sp>
      <p:sp>
        <p:nvSpPr>
          <p:cNvPr id="290" name="Shape 290"/>
          <p:cNvSpPr>
            <a:spLocks noGrp="1"/>
          </p:cNvSpPr>
          <p:nvPr>
            <p:ph type="body" sz="quarter" idx="1"/>
          </p:nvPr>
        </p:nvSpPr>
        <p:spPr>
          <a:prstGeom prst="rect">
            <a:avLst/>
          </a:prstGeom>
        </p:spPr>
        <p:txBody>
          <a:bodyPr/>
          <a:lstStyle/>
          <a:p>
            <a:pPr lvl="0">
              <a:defRPr sz="1800"/>
            </a:pPr>
            <a:r>
              <a:rPr sz="1400"/>
              <a:t>The hash marks and numerals on a ruler, therefore, represent the result of iterating 12 inch-sized units. </a:t>
            </a:r>
          </a:p>
        </p:txBody>
      </p:sp>
    </p:spTree>
    <p:extLst>
      <p:ext uri="{BB962C8B-B14F-4D97-AF65-F5344CB8AC3E}">
        <p14:creationId xmlns:p14="http://schemas.microsoft.com/office/powerpoint/2010/main" val="8027674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68825"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441976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68825"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125347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68825"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0528767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 name="Shape 151"/>
          <p:cNvSpPr>
            <a:spLocks noGrp="1" noRot="1" noChangeAspect="1"/>
          </p:cNvSpPr>
          <p:nvPr>
            <p:ph type="sldImg"/>
          </p:nvPr>
        </p:nvSpPr>
        <p:spPr>
          <a:xfrm>
            <a:off x="1144588" y="685800"/>
            <a:ext cx="4568825" cy="3429000"/>
          </a:xfrm>
          <a:prstGeom prst="rect">
            <a:avLst/>
          </a:prstGeom>
        </p:spPr>
        <p:txBody>
          <a:bodyPr/>
          <a:lstStyle/>
          <a:p>
            <a:pPr lvl="0"/>
            <a:endParaRPr/>
          </a:p>
        </p:txBody>
      </p:sp>
      <p:sp>
        <p:nvSpPr>
          <p:cNvPr id="152" name="Shape 152"/>
          <p:cNvSpPr>
            <a:spLocks noGrp="1"/>
          </p:cNvSpPr>
          <p:nvPr>
            <p:ph type="body" sz="quarter" idx="1"/>
          </p:nvPr>
        </p:nvSpPr>
        <p:spPr>
          <a:prstGeom prst="rect">
            <a:avLst/>
          </a:prstGeom>
        </p:spPr>
        <p:txBody>
          <a:bodyPr/>
          <a:lstStyle/>
          <a:p>
            <a:pPr lvl="0">
              <a:defRPr sz="1800"/>
            </a:pPr>
            <a:r>
              <a:rPr sz="1400"/>
              <a:t>Share some pairs’ results and discussions.</a:t>
            </a:r>
          </a:p>
          <a:p>
            <a:pPr lvl="0">
              <a:defRPr sz="1800"/>
            </a:pPr>
            <a:r>
              <a:rPr sz="1400"/>
              <a:t>Discuss all the results. Why similar or different?</a:t>
            </a:r>
          </a:p>
          <a:p>
            <a:pPr lvl="0">
              <a:defRPr sz="1800"/>
            </a:pPr>
            <a:r>
              <a:rPr sz="1400"/>
              <a:t>What is the best measure of the room?</a:t>
            </a:r>
          </a:p>
          <a:p>
            <a:pPr lvl="0">
              <a:defRPr sz="1800"/>
            </a:pPr>
            <a:endParaRPr sz="1400"/>
          </a:p>
          <a:p>
            <a:pPr lvl="0">
              <a:defRPr sz="1800"/>
            </a:pPr>
            <a:r>
              <a:rPr sz="1400"/>
              <a:t>Discuss:     Measurement remainders [remainder as significant quantity--clocks and race tracks]  (and errors—how they propagate multiplicatively)</a:t>
            </a:r>
          </a:p>
          <a:p>
            <a:pPr lvl="0">
              <a:defRPr sz="1800"/>
            </a:pPr>
            <a:endParaRPr sz="1400"/>
          </a:p>
          <a:p>
            <a:pPr lvl="0">
              <a:defRPr sz="1800"/>
            </a:pPr>
            <a:endParaRPr sz="1400"/>
          </a:p>
          <a:p>
            <a:pPr lvl="0">
              <a:defRPr sz="1800"/>
            </a:pPr>
            <a:r>
              <a:rPr sz="1400"/>
              <a:t>Using foot ruler to measure. They measure 32 inches wrong. They describe in terms of feet and how much is left over.][</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Shape 157"/>
          <p:cNvSpPr>
            <a:spLocks noGrp="1" noRot="1" noChangeAspect="1"/>
          </p:cNvSpPr>
          <p:nvPr>
            <p:ph type="sldImg"/>
          </p:nvPr>
        </p:nvSpPr>
        <p:spPr>
          <a:xfrm>
            <a:off x="1144588" y="685800"/>
            <a:ext cx="4568825" cy="3429000"/>
          </a:xfrm>
          <a:prstGeom prst="rect">
            <a:avLst/>
          </a:prstGeom>
        </p:spPr>
        <p:txBody>
          <a:bodyPr/>
          <a:lstStyle/>
          <a:p>
            <a:pPr lvl="0"/>
            <a:endParaRPr/>
          </a:p>
        </p:txBody>
      </p:sp>
      <p:sp>
        <p:nvSpPr>
          <p:cNvPr id="158" name="Shape 158"/>
          <p:cNvSpPr>
            <a:spLocks noGrp="1"/>
          </p:cNvSpPr>
          <p:nvPr>
            <p:ph type="body" sz="quarter" idx="1"/>
          </p:nvPr>
        </p:nvSpPr>
        <p:spPr>
          <a:prstGeom prst="rect">
            <a:avLst/>
          </a:prstGeom>
        </p:spPr>
        <p:txBody>
          <a:bodyPr/>
          <a:lstStyle/>
          <a:p>
            <a:pPr lvl="0">
              <a:defRPr sz="1800"/>
            </a:pPr>
            <a:r>
              <a:rPr sz="1400"/>
              <a:t>NOTEBOOKS:  Allow 2 minutes for participants to reflect on the work in their notebooks.  Might suggest that participants note different approaches, observations on what supported collective work on the problem etc.</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68825" cy="3429000"/>
          </a:xfrm>
        </p:spPr>
      </p:sp>
      <p:sp>
        <p:nvSpPr>
          <p:cNvPr id="3" name="Notes Placeholder 2"/>
          <p:cNvSpPr>
            <a:spLocks noGrp="1"/>
          </p:cNvSpPr>
          <p:nvPr>
            <p:ph type="body" idx="1"/>
          </p:nvPr>
        </p:nvSpPr>
        <p:spPr/>
        <p:txBody>
          <a:bodyPr/>
          <a:lstStyle/>
          <a:p>
            <a:pPr marL="0" marR="0" indent="0" algn="l" defTabSz="457154" rtl="0" eaLnBrk="1" fontAlgn="auto" latinLnBrk="0" hangingPunct="1">
              <a:lnSpc>
                <a:spcPct val="100000"/>
              </a:lnSpc>
              <a:spcBef>
                <a:spcPts val="0"/>
              </a:spcBef>
              <a:spcAft>
                <a:spcPts val="0"/>
              </a:spcAft>
              <a:buClrTx/>
              <a:buSzTx/>
              <a:buFontTx/>
              <a:buNone/>
              <a:tabLst/>
              <a:defRPr/>
            </a:pPr>
            <a:r>
              <a:rPr lang="en-US" dirty="0"/>
              <a:t>Session 1</a:t>
            </a:r>
          </a:p>
        </p:txBody>
      </p:sp>
    </p:spTree>
    <p:extLst>
      <p:ext uri="{BB962C8B-B14F-4D97-AF65-F5344CB8AC3E}">
        <p14:creationId xmlns:p14="http://schemas.microsoft.com/office/powerpoint/2010/main" val="7660572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Shape 169"/>
          <p:cNvSpPr>
            <a:spLocks noGrp="1" noRot="1" noChangeAspect="1"/>
          </p:cNvSpPr>
          <p:nvPr>
            <p:ph type="sldImg"/>
          </p:nvPr>
        </p:nvSpPr>
        <p:spPr>
          <a:xfrm>
            <a:off x="1144588" y="685800"/>
            <a:ext cx="4568825" cy="3429000"/>
          </a:xfrm>
          <a:prstGeom prst="rect">
            <a:avLst/>
          </a:prstGeom>
        </p:spPr>
        <p:txBody>
          <a:bodyPr/>
          <a:lstStyle/>
          <a:p>
            <a:pPr lvl="0"/>
            <a:endParaRPr/>
          </a:p>
        </p:txBody>
      </p:sp>
      <p:sp>
        <p:nvSpPr>
          <p:cNvPr id="170" name="Shape 170"/>
          <p:cNvSpPr>
            <a:spLocks noGrp="1"/>
          </p:cNvSpPr>
          <p:nvPr>
            <p:ph type="body" sz="quarter" idx="1"/>
          </p:nvPr>
        </p:nvSpPr>
        <p:spPr>
          <a:prstGeom prst="rect">
            <a:avLst/>
          </a:prstGeom>
        </p:spPr>
        <p:txBody>
          <a:bodyPr/>
          <a:lstStyle>
            <a:lvl1pPr>
              <a:defRPr sz="2200"/>
            </a:lvl1pPr>
          </a:lstStyle>
          <a:p>
            <a:pPr marL="457200" lvl="0" indent="-457200">
              <a:buAutoNum type="arabicPeriod"/>
              <a:defRPr sz="1800"/>
            </a:pPr>
            <a:r>
              <a:rPr lang="en-US" sz="2200" dirty="0"/>
              <a:t>Share out</a:t>
            </a:r>
            <a:r>
              <a:rPr lang="en-US" sz="2200" baseline="0" dirty="0"/>
              <a:t> WILL BE LATER!!!</a:t>
            </a:r>
            <a:endParaRPr lang="en-US" sz="2200" dirty="0"/>
          </a:p>
          <a:p>
            <a:pPr marL="457200" lvl="0" indent="-457200">
              <a:buAutoNum type="arabicPeriod"/>
              <a:defRPr sz="1800"/>
            </a:pPr>
            <a:endParaRPr lang="en-US" sz="2200" dirty="0"/>
          </a:p>
          <a:p>
            <a:pPr marL="457200" lvl="0" indent="-457200">
              <a:buAutoNum type="arabicPeriod"/>
              <a:defRPr sz="1800"/>
            </a:pPr>
            <a:r>
              <a:rPr sz="2200" dirty="0"/>
              <a:t>Discuss the mathematical progression and any “connective tissue” that may be appropriate in grades in between the explicit standards. </a:t>
            </a:r>
            <a:endParaRPr lang="en-US" sz="2200" dirty="0"/>
          </a:p>
          <a:p>
            <a:pPr lvl="0">
              <a:defRPr sz="1800"/>
            </a:pPr>
            <a:endParaRPr lang="en-US" sz="2200" dirty="0"/>
          </a:p>
          <a:p>
            <a:pPr lvl="0">
              <a:defRPr sz="1800"/>
            </a:pPr>
            <a:endParaRPr sz="2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4588" y="685800"/>
            <a:ext cx="4568825" cy="3429000"/>
          </a:xfrm>
        </p:spPr>
      </p:sp>
      <p:sp>
        <p:nvSpPr>
          <p:cNvPr id="3" name="Notes Placeholder 2"/>
          <p:cNvSpPr>
            <a:spLocks noGrp="1"/>
          </p:cNvSpPr>
          <p:nvPr>
            <p:ph type="body" idx="1"/>
          </p:nvPr>
        </p:nvSpPr>
        <p:spPr/>
        <p:txBody>
          <a:bodyPr/>
          <a:lstStyle/>
          <a:p>
            <a:pPr marL="0" marR="0" indent="0" defTabSz="584200" eaLnBrk="1" fontAlgn="auto" latinLnBrk="0" hangingPunct="1">
              <a:lnSpc>
                <a:spcPct val="100000"/>
              </a:lnSpc>
              <a:spcBef>
                <a:spcPts val="0"/>
              </a:spcBef>
              <a:spcAft>
                <a:spcPts val="0"/>
              </a:spcAft>
              <a:buClrTx/>
              <a:buSzTx/>
              <a:buFontTx/>
              <a:buNone/>
              <a:tabLst/>
              <a:defRPr/>
            </a:pPr>
            <a:r>
              <a:rPr lang="en-US" sz="1400" dirty="0">
                <a:latin typeface="Lucida Grande"/>
                <a:ea typeface="Lucida Grande"/>
                <a:cs typeface="Lucida Grande"/>
                <a:sym typeface="Lucida Grande"/>
              </a:rPr>
              <a:t>Paley, V. G. (1981). </a:t>
            </a:r>
            <a:r>
              <a:rPr lang="en-US" sz="1400" i="1" dirty="0">
                <a:latin typeface="Lucida Grande"/>
                <a:ea typeface="Lucida Grande"/>
                <a:cs typeface="Lucida Grande"/>
                <a:sym typeface="Lucida Grande"/>
              </a:rPr>
              <a:t>Wally’s Stories</a:t>
            </a:r>
            <a:r>
              <a:rPr lang="en-US" sz="1400" i="0" dirty="0">
                <a:latin typeface="Lucida Grande"/>
                <a:ea typeface="Lucida Grande"/>
                <a:cs typeface="Lucida Grande"/>
                <a:sym typeface="Lucida Grande"/>
              </a:rPr>
              <a:t>. Cambridge, MA: Harvard University Press.</a:t>
            </a:r>
          </a:p>
          <a:p>
            <a:endParaRPr lang="en-US" dirty="0"/>
          </a:p>
        </p:txBody>
      </p:sp>
    </p:spTree>
    <p:extLst>
      <p:ext uri="{BB962C8B-B14F-4D97-AF65-F5344CB8AC3E}">
        <p14:creationId xmlns:p14="http://schemas.microsoft.com/office/powerpoint/2010/main" val="26894500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and Content (no animatio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3" name="Rectangle 3"/>
          <p:cNvSpPr>
            <a:spLocks noGrp="1" noChangeArrowheads="1"/>
          </p:cNvSpPr>
          <p:nvPr>
            <p:ph idx="1"/>
          </p:nvPr>
        </p:nvSpPr>
        <p:spPr bwMode="auto">
          <a:xfrm>
            <a:off x="541802" y="2601809"/>
            <a:ext cx="11919612" cy="61137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5pPr>
              <a:defRPr sz="200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p:txBody>
          <a:bodyPr/>
          <a:lstStyle>
            <a:lvl1pPr>
              <a:defRPr/>
            </a:lvl1pPr>
          </a:lstStyle>
          <a:p>
            <a:pPr lvl="0"/>
            <a:fld id="{86CB4B4D-7CA3-9044-876B-883B54F8677D}" type="slidenum">
              <a:rPr lang="en-US" smtClean="0"/>
              <a:t>‹#›</a:t>
            </a:fld>
            <a:endParaRPr lang="en-US"/>
          </a:p>
        </p:txBody>
      </p:sp>
      <p:sp>
        <p:nvSpPr>
          <p:cNvPr id="5" name="Footer Placeholder 1"/>
          <p:cNvSpPr>
            <a:spLocks noGrp="1"/>
          </p:cNvSpPr>
          <p:nvPr>
            <p:ph type="ftr" sz="quarter" idx="11"/>
          </p:nvPr>
        </p:nvSpPr>
        <p:spPr/>
        <p:txBody>
          <a:bodyPr/>
          <a:lstStyle>
            <a:lvl1pPr>
              <a:defRPr sz="1200" dirty="0" err="1" smtClean="0"/>
            </a:lvl1p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269471863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tmplLst>
          <p:tmpl lvl="1">
            <p:tnLst>
              <p:par>
                <p:cTn presetID="1"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childTnLst>
                </p:cTn>
              </p:par>
            </p:tnLst>
          </p:tmpl>
          <p:tmpl lvl="2">
            <p:tnLst>
              <p:par>
                <p:cTn presetID="1"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childTnLst>
                </p:cTn>
              </p:par>
            </p:tnLst>
          </p:tmpl>
          <p:tmpl lvl="3">
            <p:tnLst>
              <p:par>
                <p:cTn presetID="1"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childTnLst>
                </p:cTn>
              </p:par>
            </p:tnLst>
          </p:tmpl>
          <p:tmpl lvl="4">
            <p:tnLst>
              <p:par>
                <p:cTn presetID="1"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childTnLst>
                </p:cTn>
              </p:par>
            </p:tnLst>
          </p:tmpl>
          <p:tmpl lvl="5">
            <p:tnLst>
              <p:par>
                <p:cTn presetID="1" presetClass="entr" presetSubtype="0" fill="hold" nodeType="withEffect">
                  <p:stCondLst>
                    <p:cond delay="0"/>
                  </p:stCondLst>
                  <p:childTnLst>
                    <p:set>
                      <p:cBhvr>
                        <p:cTn dur="1" fill="hold">
                          <p:stCondLst>
                            <p:cond delay="0"/>
                          </p:stCondLst>
                        </p:cTn>
                        <p:tgtEl>
                          <p:spTgt spid="13"/>
                        </p:tgtEl>
                        <p:attrNameLst>
                          <p:attrName>style.visibility</p:attrName>
                        </p:attrNameLst>
                      </p:cBhvr>
                      <p:to>
                        <p:strVal val="visible"/>
                      </p:to>
                    </p:se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2_Title and Content (anima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13" name="Rectangle 3"/>
          <p:cNvSpPr>
            <a:spLocks noGrp="1" noChangeArrowheads="1"/>
          </p:cNvSpPr>
          <p:nvPr>
            <p:ph idx="1"/>
          </p:nvPr>
        </p:nvSpPr>
        <p:spPr bwMode="auto">
          <a:xfrm>
            <a:off x="541802" y="2601809"/>
            <a:ext cx="11919612" cy="61137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lvl5pPr>
              <a:defRPr sz="200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6"/>
          <p:cNvSpPr>
            <a:spLocks noGrp="1" noChangeArrowheads="1"/>
          </p:cNvSpPr>
          <p:nvPr>
            <p:ph type="sldNum" sz="quarter" idx="10"/>
          </p:nvPr>
        </p:nvSpPr>
        <p:spPr/>
        <p:txBody>
          <a:bodyPr/>
          <a:lstStyle>
            <a:lvl1pPr>
              <a:defRPr/>
            </a:lvl1pPr>
          </a:lstStyle>
          <a:p>
            <a:pPr lvl="0"/>
            <a:fld id="{86CB4B4D-7CA3-9044-876B-883B54F8677D}" type="slidenum">
              <a:rPr lang="en-US" smtClean="0"/>
              <a:t>‹#›</a:t>
            </a:fld>
            <a:endParaRPr lang="en-US"/>
          </a:p>
        </p:txBody>
      </p:sp>
      <p:sp>
        <p:nvSpPr>
          <p:cNvPr id="5" name="Footer Placeholder 1"/>
          <p:cNvSpPr>
            <a:spLocks noGrp="1"/>
          </p:cNvSpPr>
          <p:nvPr>
            <p:ph type="ftr" sz="quarter" idx="11"/>
          </p:nvPr>
        </p:nvSpPr>
        <p:spPr/>
        <p:txBody>
          <a:bodyPr/>
          <a:lstStyle>
            <a:lvl1pPr>
              <a:defRPr dirty="0" err="1" smtClean="0"/>
            </a:lvl1p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65355664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59861" y="2609338"/>
            <a:ext cx="5833386" cy="6081419"/>
          </a:xfrm>
        </p:spPr>
        <p:txBody>
          <a:bodyPr/>
          <a:lstStyle>
            <a:lvl1pPr>
              <a:defRPr sz="3601"/>
            </a:lvl1pPr>
            <a:lvl2pPr>
              <a:defRPr sz="3201"/>
            </a:lvl2pPr>
            <a:lvl3pPr>
              <a:defRPr sz="2801"/>
            </a:lvl3pPr>
            <a:lvl4pPr>
              <a:defRPr sz="2401"/>
            </a:lvl4pPr>
            <a:lvl5pPr>
              <a:defRPr sz="2001"/>
            </a:lvl5pPr>
            <a:lvl6pPr>
              <a:defRPr sz="2601"/>
            </a:lvl6pPr>
            <a:lvl7pPr>
              <a:defRPr sz="2601"/>
            </a:lvl7pPr>
            <a:lvl8pPr>
              <a:defRPr sz="2601"/>
            </a:lvl8pPr>
            <a:lvl9pPr>
              <a:defRPr sz="26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718329" y="2609340"/>
            <a:ext cx="5743086" cy="6081420"/>
          </a:xfrm>
        </p:spPr>
        <p:txBody>
          <a:bodyPr/>
          <a:lstStyle>
            <a:lvl1pPr>
              <a:defRPr sz="3601"/>
            </a:lvl1pPr>
            <a:lvl2pPr>
              <a:defRPr sz="3201"/>
            </a:lvl2pPr>
            <a:lvl3pPr>
              <a:defRPr sz="2801"/>
            </a:lvl3pPr>
            <a:lvl4pPr>
              <a:defRPr sz="2401"/>
            </a:lvl4pPr>
            <a:lvl5pPr>
              <a:defRPr sz="2001"/>
            </a:lvl5pPr>
            <a:lvl6pPr>
              <a:defRPr sz="2601"/>
            </a:lvl6pPr>
            <a:lvl7pPr>
              <a:defRPr sz="2601"/>
            </a:lvl7pPr>
            <a:lvl8pPr>
              <a:defRPr sz="2601"/>
            </a:lvl8pPr>
            <a:lvl9pPr>
              <a:defRPr sz="26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6"/>
          <p:cNvSpPr>
            <a:spLocks noGrp="1" noChangeArrowheads="1"/>
          </p:cNvSpPr>
          <p:nvPr>
            <p:ph type="sldNum" sz="quarter" idx="10"/>
          </p:nvPr>
        </p:nvSpPr>
        <p:spPr/>
        <p:txBody>
          <a:bodyPr/>
          <a:lstStyle>
            <a:lvl1pPr>
              <a:defRPr/>
            </a:lvl1pPr>
          </a:lstStyle>
          <a:p>
            <a:pPr lvl="0"/>
            <a:fld id="{86CB4B4D-7CA3-9044-876B-883B54F8677D}" type="slidenum">
              <a:rPr lang="en-US" smtClean="0"/>
              <a:t>‹#›</a:t>
            </a:fld>
            <a:endParaRPr lang="en-US"/>
          </a:p>
        </p:txBody>
      </p:sp>
      <p:sp>
        <p:nvSpPr>
          <p:cNvPr id="6" name="Footer Placeholder 1"/>
          <p:cNvSpPr>
            <a:spLocks noGrp="1"/>
          </p:cNvSpPr>
          <p:nvPr>
            <p:ph type="ftr" sz="quarter" idx="11"/>
          </p:nvPr>
        </p:nvSpPr>
        <p:spPr/>
        <p:txBody>
          <a:bodyPr/>
          <a:lstStyle>
            <a:lvl1pPr>
              <a:defRPr dirty="0" err="1" smtClean="0"/>
            </a:lvl1p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105907286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23741" y="3833794"/>
            <a:ext cx="11937672" cy="1951355"/>
          </a:xfrm>
        </p:spPr>
        <p:txBody>
          <a:bodyPr/>
          <a:lstStyle/>
          <a:p>
            <a:r>
              <a:rPr lang="en-US" dirty="0"/>
              <a:t>Click to edit Master title style</a:t>
            </a:r>
          </a:p>
        </p:txBody>
      </p:sp>
      <p:sp>
        <p:nvSpPr>
          <p:cNvPr id="3" name="Rectangle 6"/>
          <p:cNvSpPr>
            <a:spLocks noGrp="1" noChangeArrowheads="1"/>
          </p:cNvSpPr>
          <p:nvPr>
            <p:ph type="sldNum" sz="quarter" idx="10"/>
          </p:nvPr>
        </p:nvSpPr>
        <p:spPr/>
        <p:txBody>
          <a:bodyPr/>
          <a:lstStyle>
            <a:lvl1pPr>
              <a:defRPr/>
            </a:lvl1pPr>
          </a:lstStyle>
          <a:p>
            <a:pPr lvl="0"/>
            <a:fld id="{86CB4B4D-7CA3-9044-876B-883B54F8677D}" type="slidenum">
              <a:rPr lang="en-US" smtClean="0"/>
              <a:t>‹#›</a:t>
            </a:fld>
            <a:endParaRPr lang="en-US"/>
          </a:p>
        </p:txBody>
      </p:sp>
      <p:sp>
        <p:nvSpPr>
          <p:cNvPr id="4" name="Footer Placeholder 1"/>
          <p:cNvSpPr>
            <a:spLocks noGrp="1"/>
          </p:cNvSpPr>
          <p:nvPr>
            <p:ph type="ftr" sz="quarter" idx="11"/>
          </p:nvPr>
        </p:nvSpPr>
        <p:spPr/>
        <p:txBody>
          <a:bodyPr/>
          <a:lstStyle>
            <a:lvl1pPr>
              <a:defRPr dirty="0" err="1" smtClean="0"/>
            </a:lvl1p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2462590548"/>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p:txBody>
          <a:bodyPr/>
          <a:lstStyle>
            <a:lvl1pPr>
              <a:defRPr/>
            </a:lvl1pPr>
          </a:lstStyle>
          <a:p>
            <a:pPr>
              <a:defRPr/>
            </a:pPr>
            <a:fld id="{A4CCEE3B-5A22-9B44-A74C-69D005E6A8AE}" type="slidenum">
              <a:rPr lang="en-US"/>
              <a:pPr>
                <a:defRPr/>
              </a:pPr>
              <a:t>‹#›</a:t>
            </a:fld>
            <a:endParaRPr lang="en-US" dirty="0"/>
          </a:p>
        </p:txBody>
      </p:sp>
      <p:sp>
        <p:nvSpPr>
          <p:cNvPr id="3" name="Footer Placeholder 1"/>
          <p:cNvSpPr>
            <a:spLocks noGrp="1"/>
          </p:cNvSpPr>
          <p:nvPr>
            <p:ph type="ftr" sz="quarter" idx="11"/>
          </p:nvPr>
        </p:nvSpPr>
        <p:spPr/>
        <p:txBody>
          <a:bodyPr/>
          <a:lstStyle>
            <a:lvl1pPr>
              <a:defRPr dirty="0" err="1" smtClean="0"/>
            </a:lvl1p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2316971261"/>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541801" y="867269"/>
            <a:ext cx="11917356" cy="780542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Rectangle 6"/>
          <p:cNvSpPr>
            <a:spLocks noGrp="1" noChangeArrowheads="1"/>
          </p:cNvSpPr>
          <p:nvPr>
            <p:ph type="sldNum" sz="quarter" idx="10"/>
          </p:nvPr>
        </p:nvSpPr>
        <p:spPr/>
        <p:txBody>
          <a:bodyPr/>
          <a:lstStyle>
            <a:lvl1pPr>
              <a:defRPr/>
            </a:lvl1pPr>
          </a:lstStyle>
          <a:p>
            <a:pPr lvl="0"/>
            <a:fld id="{86CB4B4D-7CA3-9044-876B-883B54F8677D}" type="slidenum">
              <a:rPr lang="en-US" smtClean="0"/>
              <a:t>‹#›</a:t>
            </a:fld>
            <a:endParaRPr lang="en-US"/>
          </a:p>
        </p:txBody>
      </p:sp>
      <p:sp>
        <p:nvSpPr>
          <p:cNvPr id="4" name="Footer Placeholder 1"/>
          <p:cNvSpPr>
            <a:spLocks noGrp="1"/>
          </p:cNvSpPr>
          <p:nvPr>
            <p:ph type="ftr" sz="quarter" idx="11"/>
          </p:nvPr>
        </p:nvSpPr>
        <p:spPr/>
        <p:txBody>
          <a:bodyPr/>
          <a:lstStyle>
            <a:lvl1pPr>
              <a:defRPr dirty="0" err="1" smtClean="0"/>
            </a:lvl1pPr>
          </a:lstStyle>
          <a:p>
            <a:r>
              <a:rPr lang="en-US"/>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dirty="0"/>
          </a:p>
        </p:txBody>
      </p:sp>
    </p:spTree>
    <p:extLst>
      <p:ext uri="{BB962C8B-B14F-4D97-AF65-F5344CB8AC3E}">
        <p14:creationId xmlns:p14="http://schemas.microsoft.com/office/powerpoint/2010/main" val="390306370"/>
      </p:ext>
    </p:extLst>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23741" y="433634"/>
            <a:ext cx="11937672" cy="1951355"/>
          </a:xfrm>
          <a:prstGeom prst="rect">
            <a:avLst/>
          </a:prstGeom>
          <a:solidFill>
            <a:srgbClr val="0A2241"/>
          </a:solidFill>
          <a:ln>
            <a:noFill/>
          </a:ln>
          <a:extLs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30039" tIns="65020" rIns="130039" bIns="65020" numCol="1" anchor="ctr"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541802" y="2601809"/>
            <a:ext cx="11919612" cy="611379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30039" tIns="65020" rIns="130039" bIns="650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30" name="Rectangle 6"/>
          <p:cNvSpPr>
            <a:spLocks noGrp="1" noChangeArrowheads="1"/>
          </p:cNvSpPr>
          <p:nvPr>
            <p:ph type="sldNum" sz="quarter" idx="4"/>
          </p:nvPr>
        </p:nvSpPr>
        <p:spPr bwMode="auto">
          <a:xfrm>
            <a:off x="11594534" y="8884991"/>
            <a:ext cx="866881" cy="546560"/>
          </a:xfrm>
          <a:prstGeom prst="rect">
            <a:avLst/>
          </a:prstGeom>
          <a:noFill/>
          <a:ln w="9525">
            <a:noFill/>
            <a:miter lim="800000"/>
            <a:headEnd/>
            <a:tailEnd/>
          </a:ln>
          <a:effectLst/>
        </p:spPr>
        <p:txBody>
          <a:bodyPr vert="horz" wrap="square" lIns="130039" tIns="65020" rIns="130039" bIns="65020" numCol="1" anchor="t" anchorCtr="0" compatLnSpc="1">
            <a:prstTxWarp prst="textNoShape">
              <a:avLst/>
            </a:prstTxWarp>
          </a:bodyPr>
          <a:lstStyle>
            <a:lvl1pPr algn="r" fontAlgn="auto">
              <a:spcBef>
                <a:spcPts val="0"/>
              </a:spcBef>
              <a:spcAft>
                <a:spcPts val="0"/>
              </a:spcAft>
              <a:defRPr sz="2001" smtClean="0">
                <a:latin typeface="Arial"/>
                <a:ea typeface="+mn-ea"/>
                <a:cs typeface="Arial"/>
              </a:defRPr>
            </a:lvl1pPr>
          </a:lstStyle>
          <a:p>
            <a:pPr lvl="0"/>
            <a:fld id="{86CB4B4D-7CA3-9044-876B-883B54F8677D}" type="slidenum">
              <a:rPr lang="en-US" smtClean="0"/>
              <a:t>‹#›</a:t>
            </a:fld>
            <a:endParaRPr lang="en-US"/>
          </a:p>
        </p:txBody>
      </p:sp>
      <p:sp>
        <p:nvSpPr>
          <p:cNvPr id="2" name="Footer Placeholder 1"/>
          <p:cNvSpPr>
            <a:spLocks noGrp="1"/>
          </p:cNvSpPr>
          <p:nvPr>
            <p:ph type="ftr" sz="quarter" idx="3"/>
          </p:nvPr>
        </p:nvSpPr>
        <p:spPr>
          <a:xfrm>
            <a:off x="541802" y="8758514"/>
            <a:ext cx="11919612" cy="673037"/>
          </a:xfrm>
          <a:prstGeom prst="rect">
            <a:avLst/>
          </a:prstGeom>
        </p:spPr>
        <p:txBody>
          <a:bodyPr vert="horz" lIns="130039" tIns="65020" rIns="130039" bIns="65020" rtlCol="0" anchor="ctr"/>
          <a:lstStyle>
            <a:lvl1pPr algn="ctr" fontAlgn="auto">
              <a:spcBef>
                <a:spcPts val="0"/>
              </a:spcBef>
              <a:spcAft>
                <a:spcPts val="0"/>
              </a:spcAft>
              <a:defRPr sz="1200" dirty="0" err="1" smtClean="0">
                <a:solidFill>
                  <a:schemeClr val="tx1">
                    <a:tint val="75000"/>
                  </a:schemeClr>
                </a:solidFill>
                <a:latin typeface="Tahoma" pitchFamily="-112" charset="0"/>
                <a:ea typeface="+mn-ea"/>
                <a:cs typeface="Tahoma"/>
              </a:defRPr>
            </a:lvl1pPr>
          </a:lstStyle>
          <a:p>
            <a:r>
              <a:rPr lang="en-US" dirty="0"/>
              <a:t>This work is licensed under a Creative Commons Attribution-Noncommercial-4.0 International License: https://</a:t>
            </a:r>
            <a:r>
              <a:rPr lang="en-US" dirty="0" err="1"/>
              <a:t>creativecommons.org</a:t>
            </a:r>
            <a:r>
              <a:rPr lang="en-US" dirty="0"/>
              <a:t>/licenses/by-</a:t>
            </a:r>
            <a:r>
              <a:rPr lang="en-US" dirty="0" err="1"/>
              <a:t>nc</a:t>
            </a:r>
            <a:r>
              <a:rPr lang="en-US" dirty="0"/>
              <a:t>/4.0/
© 2018 Mathematics Teaching and Learning to Teach • School of Education • University of Michigan • Ann Arbor, MI 48109-1259 • </a:t>
            </a:r>
            <a:r>
              <a:rPr lang="en-US" dirty="0" err="1"/>
              <a:t>mtlt@umich.edu</a:t>
            </a:r>
            <a:endParaRPr lang="en-US" dirty="0"/>
          </a:p>
        </p:txBody>
      </p:sp>
    </p:spTree>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Lst>
  <p:transition/>
  <p:hf sldNum="0" hdr="0" dt="0"/>
  <p:txStyles>
    <p:titleStyle>
      <a:lvl1pPr algn="ctr" rtl="0" eaLnBrk="1" fontAlgn="base" hangingPunct="1">
        <a:spcBef>
          <a:spcPct val="0"/>
        </a:spcBef>
        <a:spcAft>
          <a:spcPct val="0"/>
        </a:spcAft>
        <a:defRPr sz="4001">
          <a:solidFill>
            <a:schemeClr val="bg1"/>
          </a:solidFill>
          <a:latin typeface="+mj-lt"/>
          <a:ea typeface="ＭＳ Ｐゴシック" pitchFamily="24" charset="-128"/>
          <a:cs typeface="ＭＳ Ｐゴシック" pitchFamily="24" charset="-128"/>
        </a:defRPr>
      </a:lvl1pPr>
      <a:lvl2pPr algn="ctr" rtl="0" eaLnBrk="1" fontAlgn="base" hangingPunct="1">
        <a:spcBef>
          <a:spcPct val="0"/>
        </a:spcBef>
        <a:spcAft>
          <a:spcPct val="0"/>
        </a:spcAft>
        <a:defRPr sz="5102">
          <a:solidFill>
            <a:schemeClr val="bg1"/>
          </a:solidFill>
          <a:latin typeface="Tahoma" pitchFamily="24" charset="0"/>
          <a:ea typeface="ＭＳ Ｐゴシック" pitchFamily="24" charset="-128"/>
          <a:cs typeface="ＭＳ Ｐゴシック" pitchFamily="24" charset="-128"/>
        </a:defRPr>
      </a:lvl2pPr>
      <a:lvl3pPr algn="ctr" rtl="0" eaLnBrk="1" fontAlgn="base" hangingPunct="1">
        <a:spcBef>
          <a:spcPct val="0"/>
        </a:spcBef>
        <a:spcAft>
          <a:spcPct val="0"/>
        </a:spcAft>
        <a:defRPr sz="5102">
          <a:solidFill>
            <a:schemeClr val="bg1"/>
          </a:solidFill>
          <a:latin typeface="Tahoma" pitchFamily="24" charset="0"/>
          <a:ea typeface="ＭＳ Ｐゴシック" pitchFamily="24" charset="-128"/>
          <a:cs typeface="ＭＳ Ｐゴシック" pitchFamily="24" charset="-128"/>
        </a:defRPr>
      </a:lvl3pPr>
      <a:lvl4pPr algn="ctr" rtl="0" eaLnBrk="1" fontAlgn="base" hangingPunct="1">
        <a:spcBef>
          <a:spcPct val="0"/>
        </a:spcBef>
        <a:spcAft>
          <a:spcPct val="0"/>
        </a:spcAft>
        <a:defRPr sz="5102">
          <a:solidFill>
            <a:schemeClr val="bg1"/>
          </a:solidFill>
          <a:latin typeface="Tahoma" pitchFamily="24" charset="0"/>
          <a:ea typeface="ＭＳ Ｐゴシック" pitchFamily="24" charset="-128"/>
          <a:cs typeface="ＭＳ Ｐゴシック" pitchFamily="24" charset="-128"/>
        </a:defRPr>
      </a:lvl4pPr>
      <a:lvl5pPr algn="ctr" rtl="0" eaLnBrk="1" fontAlgn="base" hangingPunct="1">
        <a:spcBef>
          <a:spcPct val="0"/>
        </a:spcBef>
        <a:spcAft>
          <a:spcPct val="0"/>
        </a:spcAft>
        <a:defRPr sz="5102">
          <a:solidFill>
            <a:schemeClr val="bg1"/>
          </a:solidFill>
          <a:latin typeface="Tahoma" pitchFamily="24" charset="0"/>
          <a:ea typeface="ＭＳ Ｐゴシック" pitchFamily="24" charset="-128"/>
          <a:cs typeface="ＭＳ Ｐゴシック" pitchFamily="24" charset="-128"/>
        </a:defRPr>
      </a:lvl5pPr>
      <a:lvl6pPr marL="650392" algn="ctr" rtl="0" eaLnBrk="1" fontAlgn="base" hangingPunct="1">
        <a:spcBef>
          <a:spcPct val="0"/>
        </a:spcBef>
        <a:spcAft>
          <a:spcPct val="0"/>
        </a:spcAft>
        <a:defRPr sz="6302" b="1">
          <a:solidFill>
            <a:schemeClr val="tx2"/>
          </a:solidFill>
          <a:latin typeface="Tahoma" pitchFamily="24" charset="0"/>
        </a:defRPr>
      </a:lvl6pPr>
      <a:lvl7pPr marL="1300783" algn="ctr" rtl="0" eaLnBrk="1" fontAlgn="base" hangingPunct="1">
        <a:spcBef>
          <a:spcPct val="0"/>
        </a:spcBef>
        <a:spcAft>
          <a:spcPct val="0"/>
        </a:spcAft>
        <a:defRPr sz="6302" b="1">
          <a:solidFill>
            <a:schemeClr val="tx2"/>
          </a:solidFill>
          <a:latin typeface="Tahoma" pitchFamily="24" charset="0"/>
        </a:defRPr>
      </a:lvl7pPr>
      <a:lvl8pPr marL="1951175" algn="ctr" rtl="0" eaLnBrk="1" fontAlgn="base" hangingPunct="1">
        <a:spcBef>
          <a:spcPct val="0"/>
        </a:spcBef>
        <a:spcAft>
          <a:spcPct val="0"/>
        </a:spcAft>
        <a:defRPr sz="6302" b="1">
          <a:solidFill>
            <a:schemeClr val="tx2"/>
          </a:solidFill>
          <a:latin typeface="Tahoma" pitchFamily="24" charset="0"/>
        </a:defRPr>
      </a:lvl8pPr>
      <a:lvl9pPr marL="2601566" algn="ctr" rtl="0" eaLnBrk="1" fontAlgn="base" hangingPunct="1">
        <a:spcBef>
          <a:spcPct val="0"/>
        </a:spcBef>
        <a:spcAft>
          <a:spcPct val="0"/>
        </a:spcAft>
        <a:defRPr sz="6302" b="1">
          <a:solidFill>
            <a:schemeClr val="tx2"/>
          </a:solidFill>
          <a:latin typeface="Tahoma" pitchFamily="24" charset="0"/>
        </a:defRPr>
      </a:lvl9pPr>
    </p:titleStyle>
    <p:bodyStyle>
      <a:lvl1pPr marL="487793" indent="-487793" algn="l" rtl="0" eaLnBrk="1" fontAlgn="base" hangingPunct="1">
        <a:spcBef>
          <a:spcPts val="1200"/>
        </a:spcBef>
        <a:spcAft>
          <a:spcPts val="1200"/>
        </a:spcAft>
        <a:buChar char="•"/>
        <a:defRPr sz="3601">
          <a:solidFill>
            <a:schemeClr val="tx1"/>
          </a:solidFill>
          <a:latin typeface="+mn-lt"/>
          <a:ea typeface="ＭＳ Ｐゴシック" pitchFamily="24" charset="-128"/>
          <a:cs typeface="ＭＳ Ｐゴシック" pitchFamily="24" charset="-128"/>
        </a:defRPr>
      </a:lvl1pPr>
      <a:lvl2pPr marL="1056886" indent="-406496" algn="l" rtl="0" eaLnBrk="1" fontAlgn="base" hangingPunct="1">
        <a:spcBef>
          <a:spcPts val="900"/>
        </a:spcBef>
        <a:spcAft>
          <a:spcPts val="900"/>
        </a:spcAft>
        <a:buChar char="–"/>
        <a:defRPr sz="3201">
          <a:solidFill>
            <a:schemeClr val="tx1"/>
          </a:solidFill>
          <a:latin typeface="+mn-lt"/>
          <a:ea typeface="ＭＳ Ｐゴシック" pitchFamily="24" charset="-128"/>
        </a:defRPr>
      </a:lvl2pPr>
      <a:lvl3pPr marL="1625980" indent="-325196" algn="l" rtl="0" eaLnBrk="1" fontAlgn="base" hangingPunct="1">
        <a:spcBef>
          <a:spcPts val="600"/>
        </a:spcBef>
        <a:spcAft>
          <a:spcPts val="600"/>
        </a:spcAft>
        <a:buChar char="•"/>
        <a:defRPr sz="2801">
          <a:solidFill>
            <a:schemeClr val="tx1"/>
          </a:solidFill>
          <a:latin typeface="+mn-lt"/>
          <a:ea typeface="ＭＳ Ｐゴシック" pitchFamily="24" charset="-128"/>
        </a:defRPr>
      </a:lvl3pPr>
      <a:lvl4pPr marL="2276371" indent="-325196" algn="l" rtl="0" eaLnBrk="1" fontAlgn="base" hangingPunct="1">
        <a:spcBef>
          <a:spcPts val="300"/>
        </a:spcBef>
        <a:spcAft>
          <a:spcPts val="300"/>
        </a:spcAft>
        <a:buChar char="–"/>
        <a:defRPr sz="2401">
          <a:solidFill>
            <a:schemeClr val="tx1"/>
          </a:solidFill>
          <a:latin typeface="+mn-lt"/>
          <a:ea typeface="ＭＳ Ｐゴシック" pitchFamily="24" charset="-128"/>
        </a:defRPr>
      </a:lvl4pPr>
      <a:lvl5pPr marL="2926763" indent="-325196" algn="l" rtl="0" eaLnBrk="1" fontAlgn="base" hangingPunct="1">
        <a:spcBef>
          <a:spcPts val="0"/>
        </a:spcBef>
        <a:spcAft>
          <a:spcPts val="0"/>
        </a:spcAft>
        <a:buChar char="»"/>
        <a:defRPr sz="2001">
          <a:solidFill>
            <a:schemeClr val="tx1"/>
          </a:solidFill>
          <a:latin typeface="+mn-lt"/>
          <a:ea typeface="ＭＳ Ｐゴシック" pitchFamily="24" charset="-128"/>
        </a:defRPr>
      </a:lvl5pPr>
      <a:lvl6pPr marL="3577154" indent="-325196" algn="l" rtl="0" eaLnBrk="1" fontAlgn="base" hangingPunct="1">
        <a:spcBef>
          <a:spcPct val="20000"/>
        </a:spcBef>
        <a:spcAft>
          <a:spcPct val="0"/>
        </a:spcAft>
        <a:buChar char="»"/>
        <a:defRPr sz="2801">
          <a:solidFill>
            <a:schemeClr val="tx1"/>
          </a:solidFill>
          <a:latin typeface="+mn-lt"/>
          <a:ea typeface="ＭＳ Ｐゴシック" pitchFamily="24" charset="-128"/>
        </a:defRPr>
      </a:lvl6pPr>
      <a:lvl7pPr marL="4227546" indent="-325196" algn="l" rtl="0" eaLnBrk="1" fontAlgn="base" hangingPunct="1">
        <a:spcBef>
          <a:spcPct val="20000"/>
        </a:spcBef>
        <a:spcAft>
          <a:spcPct val="0"/>
        </a:spcAft>
        <a:buChar char="»"/>
        <a:defRPr sz="2801">
          <a:solidFill>
            <a:schemeClr val="tx1"/>
          </a:solidFill>
          <a:latin typeface="+mn-lt"/>
          <a:ea typeface="ＭＳ Ｐゴシック" pitchFamily="24" charset="-128"/>
        </a:defRPr>
      </a:lvl7pPr>
      <a:lvl8pPr marL="4877938" indent="-325196" algn="l" rtl="0" eaLnBrk="1" fontAlgn="base" hangingPunct="1">
        <a:spcBef>
          <a:spcPct val="20000"/>
        </a:spcBef>
        <a:spcAft>
          <a:spcPct val="0"/>
        </a:spcAft>
        <a:buChar char="»"/>
        <a:defRPr sz="2801">
          <a:solidFill>
            <a:schemeClr val="tx1"/>
          </a:solidFill>
          <a:latin typeface="+mn-lt"/>
          <a:ea typeface="ＭＳ Ｐゴシック" pitchFamily="24" charset="-128"/>
        </a:defRPr>
      </a:lvl8pPr>
      <a:lvl9pPr marL="5528329" indent="-325196" algn="l" rtl="0" eaLnBrk="1" fontAlgn="base" hangingPunct="1">
        <a:spcBef>
          <a:spcPct val="20000"/>
        </a:spcBef>
        <a:spcAft>
          <a:spcPct val="0"/>
        </a:spcAft>
        <a:buChar char="»"/>
        <a:defRPr sz="2801">
          <a:solidFill>
            <a:schemeClr val="tx1"/>
          </a:solidFill>
          <a:latin typeface="+mn-lt"/>
          <a:ea typeface="ＭＳ Ｐゴシック" pitchFamily="24" charset="-128"/>
        </a:defRPr>
      </a:lvl9pPr>
    </p:bodyStyle>
    <p:otherStyle>
      <a:defPPr>
        <a:defRPr lang="en-US"/>
      </a:defPPr>
      <a:lvl1pPr marL="0" algn="l" defTabSz="650392" rtl="0" eaLnBrk="1" latinLnBrk="0" hangingPunct="1">
        <a:defRPr sz="2601" kern="1200">
          <a:solidFill>
            <a:schemeClr val="tx1"/>
          </a:solidFill>
          <a:latin typeface="+mn-lt"/>
          <a:ea typeface="+mn-ea"/>
          <a:cs typeface="+mn-cs"/>
        </a:defRPr>
      </a:lvl1pPr>
      <a:lvl2pPr marL="650392" algn="l" defTabSz="650392" rtl="0" eaLnBrk="1" latinLnBrk="0" hangingPunct="1">
        <a:defRPr sz="2601" kern="1200">
          <a:solidFill>
            <a:schemeClr val="tx1"/>
          </a:solidFill>
          <a:latin typeface="+mn-lt"/>
          <a:ea typeface="+mn-ea"/>
          <a:cs typeface="+mn-cs"/>
        </a:defRPr>
      </a:lvl2pPr>
      <a:lvl3pPr marL="1300783" algn="l" defTabSz="650392" rtl="0" eaLnBrk="1" latinLnBrk="0" hangingPunct="1">
        <a:defRPr sz="2601" kern="1200">
          <a:solidFill>
            <a:schemeClr val="tx1"/>
          </a:solidFill>
          <a:latin typeface="+mn-lt"/>
          <a:ea typeface="+mn-ea"/>
          <a:cs typeface="+mn-cs"/>
        </a:defRPr>
      </a:lvl3pPr>
      <a:lvl4pPr marL="1951175" algn="l" defTabSz="650392" rtl="0" eaLnBrk="1" latinLnBrk="0" hangingPunct="1">
        <a:defRPr sz="2601" kern="1200">
          <a:solidFill>
            <a:schemeClr val="tx1"/>
          </a:solidFill>
          <a:latin typeface="+mn-lt"/>
          <a:ea typeface="+mn-ea"/>
          <a:cs typeface="+mn-cs"/>
        </a:defRPr>
      </a:lvl4pPr>
      <a:lvl5pPr marL="2601566" algn="l" defTabSz="650392" rtl="0" eaLnBrk="1" latinLnBrk="0" hangingPunct="1">
        <a:defRPr sz="2601" kern="1200">
          <a:solidFill>
            <a:schemeClr val="tx1"/>
          </a:solidFill>
          <a:latin typeface="+mn-lt"/>
          <a:ea typeface="+mn-ea"/>
          <a:cs typeface="+mn-cs"/>
        </a:defRPr>
      </a:lvl5pPr>
      <a:lvl6pPr marL="3251958" algn="l" defTabSz="650392" rtl="0" eaLnBrk="1" latinLnBrk="0" hangingPunct="1">
        <a:defRPr sz="2601" kern="1200">
          <a:solidFill>
            <a:schemeClr val="tx1"/>
          </a:solidFill>
          <a:latin typeface="+mn-lt"/>
          <a:ea typeface="+mn-ea"/>
          <a:cs typeface="+mn-cs"/>
        </a:defRPr>
      </a:lvl6pPr>
      <a:lvl7pPr marL="3902350" algn="l" defTabSz="650392" rtl="0" eaLnBrk="1" latinLnBrk="0" hangingPunct="1">
        <a:defRPr sz="2601" kern="1200">
          <a:solidFill>
            <a:schemeClr val="tx1"/>
          </a:solidFill>
          <a:latin typeface="+mn-lt"/>
          <a:ea typeface="+mn-ea"/>
          <a:cs typeface="+mn-cs"/>
        </a:defRPr>
      </a:lvl7pPr>
      <a:lvl8pPr marL="4552741" algn="l" defTabSz="650392" rtl="0" eaLnBrk="1" latinLnBrk="0" hangingPunct="1">
        <a:defRPr sz="2601" kern="1200">
          <a:solidFill>
            <a:schemeClr val="tx1"/>
          </a:solidFill>
          <a:latin typeface="+mn-lt"/>
          <a:ea typeface="+mn-ea"/>
          <a:cs typeface="+mn-cs"/>
        </a:defRPr>
      </a:lvl8pPr>
      <a:lvl9pPr marL="5203133" algn="l" defTabSz="650392" rtl="0" eaLnBrk="1" latinLnBrk="0" hangingPunct="1">
        <a:defRPr sz="26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3.emf"/><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3.emf"/><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image" Target="../media/image6.tif"/><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Shape 101"/>
          <p:cNvSpPr>
            <a:spLocks noGrp="1" noChangeAspect="1"/>
          </p:cNvSpPr>
          <p:nvPr>
            <p:ph type="title"/>
          </p:nvPr>
        </p:nvSpPr>
        <p:spPr/>
        <p:txBody>
          <a:bodyPr/>
          <a:lstStyle/>
          <a:p>
            <a:r>
              <a:rPr lang="en-US" dirty="0"/>
              <a:t>Geometric Measurement and Spatial Reasoning in Elementary Mathematics Teaching</a:t>
            </a:r>
            <a:endParaRPr lang="en-US" sz="4801" dirty="0"/>
          </a:p>
        </p:txBody>
      </p:sp>
      <p:pic>
        <p:nvPicPr>
          <p:cNvPr id="7" name="Content Placeholder 6">
            <a:extLst>
              <a:ext uri="{FF2B5EF4-FFF2-40B4-BE49-F238E27FC236}">
                <a16:creationId xmlns:a16="http://schemas.microsoft.com/office/drawing/2014/main" id="{4EEE8064-1CF1-CB45-9DCA-91B17EEE024A}"/>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949065" y="6969079"/>
            <a:ext cx="2672140" cy="969404"/>
          </a:xfrm>
        </p:spPr>
      </p:pic>
      <p:sp>
        <p:nvSpPr>
          <p:cNvPr id="10" name="Footer Placeholder 1">
            <a:extLst>
              <a:ext uri="{FF2B5EF4-FFF2-40B4-BE49-F238E27FC236}">
                <a16:creationId xmlns:a16="http://schemas.microsoft.com/office/drawing/2014/main" id="{32105BB9-6600-7249-9F9B-E75AFA1D3D89}"/>
              </a:ext>
            </a:extLst>
          </p:cNvPr>
          <p:cNvSpPr>
            <a:spLocks noGrp="1"/>
          </p:cNvSpPr>
          <p:nvPr>
            <p:ph type="ftr" sz="quarter" idx="11"/>
          </p:nvPr>
        </p:nvSpPr>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pic>
        <p:nvPicPr>
          <p:cNvPr id="2" name="Picture 1" descr="PastedGraphic-2.pdf"/>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3401" y="2798916"/>
            <a:ext cx="5872133" cy="2963168"/>
          </a:xfrm>
          <a:prstGeom prst="rect">
            <a:avLst/>
          </a:prstGeom>
          <a:effectLst/>
        </p:spPr>
      </p:pic>
      <p:pic>
        <p:nvPicPr>
          <p:cNvPr id="103" name="droppedImage.jpg"/>
          <p:cNvPicPr>
            <a:picLocks noChangeAspect="1"/>
          </p:cNvPicPr>
          <p:nvPr/>
        </p:nvPicPr>
        <p:blipFill>
          <a:blip r:embed="rId5">
            <a:extLst/>
          </a:blip>
          <a:stretch>
            <a:fillRect/>
          </a:stretch>
        </p:blipFill>
        <p:spPr>
          <a:xfrm>
            <a:off x="7763550" y="2601809"/>
            <a:ext cx="4700531" cy="5351372"/>
          </a:xfrm>
          <a:prstGeom prst="rect">
            <a:avLst/>
          </a:prstGeom>
          <a:ln w="25400">
            <a:miter lim="400000"/>
          </a:ln>
          <a:effectLst/>
        </p:spPr>
      </p:pic>
      <p:pic>
        <p:nvPicPr>
          <p:cNvPr id="104" name="nsf1.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0613" y="6176013"/>
            <a:ext cx="2527844" cy="2539588"/>
          </a:xfrm>
          <a:prstGeom prst="rect">
            <a:avLst/>
          </a:prstGeom>
          <a:ln w="12700">
            <a:miter lim="400000"/>
          </a:ln>
        </p:spPr>
      </p:pic>
    </p:spTree>
    <p:extLst>
      <p:ext uri="{BB962C8B-B14F-4D97-AF65-F5344CB8AC3E}">
        <p14:creationId xmlns:p14="http://schemas.microsoft.com/office/powerpoint/2010/main" val="77878593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Shape 135"/>
          <p:cNvSpPr>
            <a:spLocks noGrp="1"/>
          </p:cNvSpPr>
          <p:nvPr>
            <p:ph type="title"/>
          </p:nvPr>
        </p:nvSpPr>
        <p:spPr/>
        <p:txBody>
          <a:bodyPr/>
          <a:lstStyle/>
          <a:p>
            <a:pPr lvl="0"/>
            <a:r>
              <a:rPr lang="en-US" dirty="0"/>
              <a:t>How long is the room?</a:t>
            </a:r>
            <a:br>
              <a:rPr lang="en-US" dirty="0"/>
            </a:br>
            <a:r>
              <a:rPr lang="en-US" dirty="0"/>
              <a:t>(Measuring)</a:t>
            </a:r>
          </a:p>
        </p:txBody>
      </p:sp>
      <p:sp>
        <p:nvSpPr>
          <p:cNvPr id="136" name="Shape 136"/>
          <p:cNvSpPr>
            <a:spLocks noGrp="1"/>
          </p:cNvSpPr>
          <p:nvPr>
            <p:ph idx="1"/>
          </p:nvPr>
        </p:nvSpPr>
        <p:spPr/>
        <p:txBody>
          <a:bodyPr/>
          <a:lstStyle/>
          <a:p>
            <a:r>
              <a:rPr lang="en-US" dirty="0"/>
              <a:t>Structure: Individual, pairs, whole group</a:t>
            </a:r>
          </a:p>
          <a:p>
            <a:r>
              <a:rPr lang="en-US" dirty="0"/>
              <a:t>Choose a personal ruler* to measure the length of the room</a:t>
            </a:r>
          </a:p>
          <a:p>
            <a:pPr marL="650391" lvl="1" indent="0">
              <a:buNone/>
            </a:pPr>
            <a:r>
              <a:rPr lang="en-US" dirty="0"/>
              <a:t>*any object you have with you, including…</a:t>
            </a:r>
            <a:br>
              <a:rPr lang="en-US" dirty="0"/>
            </a:br>
            <a:r>
              <a:rPr lang="en-US" dirty="0"/>
              <a:t>			any part of your body!</a:t>
            </a:r>
          </a:p>
          <a:p>
            <a:pPr marL="650391" lvl="1" indent="0">
              <a:buNone/>
            </a:pPr>
            <a:r>
              <a:rPr lang="en-US" dirty="0"/>
              <a:t>Then, with partner, measure your personal rulers using standard ruler and compute the length of the room in standard units</a:t>
            </a:r>
          </a:p>
          <a:p>
            <a:r>
              <a:rPr lang="en-US" dirty="0"/>
              <a:t>Go measure!</a:t>
            </a:r>
          </a:p>
        </p:txBody>
      </p:sp>
      <p:sp>
        <p:nvSpPr>
          <p:cNvPr id="6" name="Footer Placeholder 1">
            <a:extLst>
              <a:ext uri="{FF2B5EF4-FFF2-40B4-BE49-F238E27FC236}">
                <a16:creationId xmlns:a16="http://schemas.microsoft.com/office/drawing/2014/main" id="{823D9141-7436-3940-97EB-1E9C20E8E4D4}"/>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Our measurements of the room length</a:t>
            </a:r>
          </a:p>
        </p:txBody>
      </p:sp>
      <p:sp>
        <p:nvSpPr>
          <p:cNvPr id="3" name="Content Placeholder 2"/>
          <p:cNvSpPr>
            <a:spLocks noGrp="1"/>
          </p:cNvSpPr>
          <p:nvPr>
            <p:ph idx="1"/>
          </p:nvPr>
        </p:nvSpPr>
        <p:spPr/>
        <p:txBody>
          <a:bodyPr/>
          <a:lstStyle/>
          <a:p>
            <a:r>
              <a:rPr lang="en-US" dirty="0"/>
              <a:t>What did you use for a personal ruler?</a:t>
            </a:r>
          </a:p>
          <a:p>
            <a:r>
              <a:rPr lang="en-US" dirty="0"/>
              <a:t>What was the length of the room using your personal ruler?</a:t>
            </a:r>
          </a:p>
          <a:p>
            <a:r>
              <a:rPr lang="en-US" dirty="0"/>
              <a:t>What was the length of the room using standard units?</a:t>
            </a:r>
          </a:p>
        </p:txBody>
      </p:sp>
      <p:sp>
        <p:nvSpPr>
          <p:cNvPr id="4" name="Footer Placeholder 1">
            <a:extLst>
              <a:ext uri="{FF2B5EF4-FFF2-40B4-BE49-F238E27FC236}">
                <a16:creationId xmlns:a16="http://schemas.microsoft.com/office/drawing/2014/main" id="{1BD762ED-F5A3-FB49-88E1-BF0C8479DDF3}"/>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extLst>
      <p:ext uri="{BB962C8B-B14F-4D97-AF65-F5344CB8AC3E}">
        <p14:creationId xmlns:p14="http://schemas.microsoft.com/office/powerpoint/2010/main" val="4213091877"/>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Shape 148"/>
          <p:cNvSpPr>
            <a:spLocks noGrp="1"/>
          </p:cNvSpPr>
          <p:nvPr>
            <p:ph type="title"/>
          </p:nvPr>
        </p:nvSpPr>
        <p:spPr/>
        <p:txBody>
          <a:bodyPr/>
          <a:lstStyle/>
          <a:p>
            <a:pPr lvl="0"/>
            <a:r>
              <a:rPr lang="en-US" dirty="0"/>
              <a:t>Making sense of measures of length</a:t>
            </a:r>
          </a:p>
        </p:txBody>
      </p:sp>
      <p:sp>
        <p:nvSpPr>
          <p:cNvPr id="149" name="Shape 149"/>
          <p:cNvSpPr>
            <a:spLocks noGrp="1"/>
          </p:cNvSpPr>
          <p:nvPr>
            <p:ph idx="1"/>
          </p:nvPr>
        </p:nvSpPr>
        <p:spPr/>
        <p:txBody>
          <a:bodyPr/>
          <a:lstStyle/>
          <a:p>
            <a:r>
              <a:rPr lang="en-US" dirty="0"/>
              <a:t>Why did we get different answers? </a:t>
            </a:r>
          </a:p>
          <a:p>
            <a:pPr lvl="1"/>
            <a:r>
              <a:rPr lang="en-US" dirty="0"/>
              <a:t>How did different personal ruler selections and methods affect the results? </a:t>
            </a:r>
          </a:p>
          <a:p>
            <a:pPr lvl="1"/>
            <a:r>
              <a:rPr lang="en-US" dirty="0"/>
              <a:t>What differences are or are not acceptable?</a:t>
            </a:r>
          </a:p>
          <a:p>
            <a:r>
              <a:rPr lang="en-US" dirty="0"/>
              <a:t>How did you deal with partial units?</a:t>
            </a:r>
          </a:p>
          <a:p>
            <a:r>
              <a:rPr lang="en-US" dirty="0"/>
              <a:t>Errors—did they propagate multiplicatively?</a:t>
            </a:r>
          </a:p>
          <a:p>
            <a:r>
              <a:rPr lang="en-US" dirty="0"/>
              <a:t>How did the results compare with your initial estimate? Why?  How did you estimate?</a:t>
            </a:r>
          </a:p>
        </p:txBody>
      </p:sp>
      <p:sp>
        <p:nvSpPr>
          <p:cNvPr id="4" name="Footer Placeholder 1">
            <a:extLst>
              <a:ext uri="{FF2B5EF4-FFF2-40B4-BE49-F238E27FC236}">
                <a16:creationId xmlns:a16="http://schemas.microsoft.com/office/drawing/2014/main" id="{8DA7438F-316F-BA41-B61A-242BB908E7A2}"/>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Shape 154"/>
          <p:cNvSpPr>
            <a:spLocks noGrp="1"/>
          </p:cNvSpPr>
          <p:nvPr>
            <p:ph type="title"/>
          </p:nvPr>
        </p:nvSpPr>
        <p:spPr/>
        <p:txBody>
          <a:bodyPr/>
          <a:lstStyle/>
          <a:p>
            <a:pPr lvl="0"/>
            <a:r>
              <a:rPr lang="en-US" dirty="0"/>
              <a:t>Reflection</a:t>
            </a:r>
          </a:p>
        </p:txBody>
      </p:sp>
      <p:sp>
        <p:nvSpPr>
          <p:cNvPr id="155" name="Shape 155"/>
          <p:cNvSpPr>
            <a:spLocks noGrp="1"/>
          </p:cNvSpPr>
          <p:nvPr>
            <p:ph idx="1"/>
          </p:nvPr>
        </p:nvSpPr>
        <p:spPr/>
        <p:txBody>
          <a:bodyPr/>
          <a:lstStyle/>
          <a:p>
            <a:r>
              <a:rPr lang="en-US" dirty="0"/>
              <a:t>What are the implications for students' measurement activity? </a:t>
            </a:r>
          </a:p>
          <a:p>
            <a:r>
              <a:rPr lang="en-US" dirty="0"/>
              <a:t>What did you notice about your and others’ use of language, tools, representations, and structure to justify or critique solutions?</a:t>
            </a:r>
          </a:p>
          <a:p>
            <a:r>
              <a:rPr lang="en-US" dirty="0"/>
              <a:t>How about mathematical practices?</a:t>
            </a:r>
          </a:p>
        </p:txBody>
      </p:sp>
      <p:sp>
        <p:nvSpPr>
          <p:cNvPr id="4" name="Footer Placeholder 1">
            <a:extLst>
              <a:ext uri="{FF2B5EF4-FFF2-40B4-BE49-F238E27FC236}">
                <a16:creationId xmlns:a16="http://schemas.microsoft.com/office/drawing/2014/main" id="{A0CE95E7-246F-7B4F-BC25-C326F8B94E6A}"/>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Length in the Common Core Standards</a:t>
            </a:r>
          </a:p>
        </p:txBody>
      </p:sp>
      <p:pic>
        <p:nvPicPr>
          <p:cNvPr id="8" name="Content Placeholder 7">
            <a:extLst>
              <a:ext uri="{FF2B5EF4-FFF2-40B4-BE49-F238E27FC236}">
                <a16:creationId xmlns:a16="http://schemas.microsoft.com/office/drawing/2014/main" id="{BB1AB732-67D3-EC41-AEA6-17FFBEF45627}"/>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087599" y="2601171"/>
            <a:ext cx="8828016" cy="6113865"/>
          </a:xfrm>
        </p:spPr>
      </p:pic>
      <p:sp>
        <p:nvSpPr>
          <p:cNvPr id="6" name="Footer Placeholder 1">
            <a:extLst>
              <a:ext uri="{FF2B5EF4-FFF2-40B4-BE49-F238E27FC236}">
                <a16:creationId xmlns:a16="http://schemas.microsoft.com/office/drawing/2014/main" id="{F34AC011-671B-574C-B4DF-21D1E11CA539}"/>
              </a:ext>
            </a:extLst>
          </p:cNvPr>
          <p:cNvSpPr>
            <a:spLocks noGrp="1"/>
          </p:cNvSpPr>
          <p:nvPr>
            <p:ph type="ftr" sz="quarter" idx="11"/>
          </p:nvPr>
        </p:nvSpPr>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extLst>
      <p:ext uri="{BB962C8B-B14F-4D97-AF65-F5344CB8AC3E}">
        <p14:creationId xmlns:p14="http://schemas.microsoft.com/office/powerpoint/2010/main" val="2281192047"/>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 name="Shape 160"/>
          <p:cNvSpPr>
            <a:spLocks noGrp="1"/>
          </p:cNvSpPr>
          <p:nvPr>
            <p:ph type="title"/>
          </p:nvPr>
        </p:nvSpPr>
        <p:spPr/>
        <p:txBody>
          <a:bodyPr/>
          <a:lstStyle/>
          <a:p>
            <a:pPr lvl="0"/>
            <a:r>
              <a:rPr lang="en-US" sz="3601" dirty="0"/>
              <a:t>Common Core State Standards for Mathematical Practice: Connected to measurement</a:t>
            </a:r>
          </a:p>
        </p:txBody>
      </p:sp>
      <p:sp>
        <p:nvSpPr>
          <p:cNvPr id="161" name="Shape 161"/>
          <p:cNvSpPr>
            <a:spLocks noGrp="1"/>
          </p:cNvSpPr>
          <p:nvPr>
            <p:ph idx="1"/>
          </p:nvPr>
        </p:nvSpPr>
        <p:spPr/>
        <p:txBody>
          <a:bodyPr/>
          <a:lstStyle/>
          <a:p>
            <a:pPr marL="14292" lvl="1" indent="0">
              <a:spcBef>
                <a:spcPts val="1200"/>
              </a:spcBef>
              <a:spcAft>
                <a:spcPts val="1200"/>
              </a:spcAft>
              <a:buNone/>
            </a:pPr>
            <a:r>
              <a:rPr lang="en-US" sz="3601" dirty="0"/>
              <a:t>2. Reason abstractly and quantitatively</a:t>
            </a:r>
          </a:p>
          <a:p>
            <a:pPr marL="14292" lvl="1" indent="0">
              <a:spcBef>
                <a:spcPts val="1200"/>
              </a:spcBef>
              <a:spcAft>
                <a:spcPts val="1200"/>
              </a:spcAft>
              <a:buNone/>
            </a:pPr>
            <a:r>
              <a:rPr lang="en-US" sz="3601" dirty="0"/>
              <a:t>4. Model with mathematics</a:t>
            </a:r>
          </a:p>
          <a:p>
            <a:pPr marL="14292" lvl="1" indent="0">
              <a:spcBef>
                <a:spcPts val="1200"/>
              </a:spcBef>
              <a:spcAft>
                <a:spcPts val="1200"/>
              </a:spcAft>
              <a:buNone/>
            </a:pPr>
            <a:r>
              <a:rPr lang="en-US" sz="3601" dirty="0"/>
              <a:t>5. Use appropriate tools strategically</a:t>
            </a:r>
          </a:p>
          <a:p>
            <a:pPr marL="14292" lvl="1" indent="0">
              <a:spcBef>
                <a:spcPts val="1200"/>
              </a:spcBef>
              <a:spcAft>
                <a:spcPts val="1200"/>
              </a:spcAft>
              <a:buNone/>
            </a:pPr>
            <a:r>
              <a:rPr lang="en-US" sz="3601" dirty="0"/>
              <a:t>6. Attend to precision</a:t>
            </a:r>
          </a:p>
          <a:p>
            <a:pPr marL="14292" lvl="1" indent="0">
              <a:spcBef>
                <a:spcPts val="1200"/>
              </a:spcBef>
              <a:spcAft>
                <a:spcPts val="1200"/>
              </a:spcAft>
              <a:buNone/>
            </a:pPr>
            <a:r>
              <a:rPr lang="en-US" sz="3601" dirty="0"/>
              <a:t>7. Look for and make use of structure</a:t>
            </a:r>
          </a:p>
        </p:txBody>
      </p:sp>
      <p:pic>
        <p:nvPicPr>
          <p:cNvPr id="163" name="Common+Core+State+Standards+Initiative.png"/>
          <p:cNvPicPr/>
          <p:nvPr/>
        </p:nvPicPr>
        <p:blipFill>
          <a:blip r:embed="rId2">
            <a:extLst/>
          </a:blip>
          <a:stretch>
            <a:fillRect/>
          </a:stretch>
        </p:blipFill>
        <p:spPr>
          <a:xfrm>
            <a:off x="4031596" y="6771866"/>
            <a:ext cx="4940022" cy="1943737"/>
          </a:xfrm>
          <a:prstGeom prst="rect">
            <a:avLst/>
          </a:prstGeom>
          <a:ln w="12700">
            <a:miter lim="400000"/>
          </a:ln>
        </p:spPr>
      </p:pic>
      <p:sp>
        <p:nvSpPr>
          <p:cNvPr id="5" name="Footer Placeholder 1">
            <a:extLst>
              <a:ext uri="{FF2B5EF4-FFF2-40B4-BE49-F238E27FC236}">
                <a16:creationId xmlns:a16="http://schemas.microsoft.com/office/drawing/2014/main" id="{BB35E452-3C6B-7243-95DF-D26F88CFBA6A}"/>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Shape 165"/>
          <p:cNvSpPr>
            <a:spLocks noGrp="1"/>
          </p:cNvSpPr>
          <p:nvPr>
            <p:ph type="title"/>
          </p:nvPr>
        </p:nvSpPr>
        <p:spPr/>
        <p:txBody>
          <a:bodyPr/>
          <a:lstStyle/>
          <a:p>
            <a:pPr lvl="0"/>
            <a:r>
              <a:rPr lang="en-US" sz="3601" dirty="0"/>
              <a:t>Common Core State Standards for Mathematical Practice:</a:t>
            </a:r>
            <a:br>
              <a:rPr lang="en-US" sz="3601" dirty="0"/>
            </a:br>
            <a:r>
              <a:rPr lang="en-US" sz="3601" dirty="0"/>
              <a:t>Measurement at your grades</a:t>
            </a:r>
          </a:p>
        </p:txBody>
      </p:sp>
      <p:sp>
        <p:nvSpPr>
          <p:cNvPr id="166" name="Shape 166"/>
          <p:cNvSpPr>
            <a:spLocks noGrp="1"/>
          </p:cNvSpPr>
          <p:nvPr>
            <p:ph idx="1"/>
          </p:nvPr>
        </p:nvSpPr>
        <p:spPr/>
        <p:txBody>
          <a:bodyPr/>
          <a:lstStyle/>
          <a:p>
            <a:r>
              <a:rPr lang="en-US" dirty="0"/>
              <a:t>Explore CCSS’ content standards for length measurement: Your grade and at least the grades before and after</a:t>
            </a:r>
          </a:p>
          <a:p>
            <a:r>
              <a:rPr lang="en-US" dirty="0"/>
              <a:t>Write in your notebooks, especially:</a:t>
            </a:r>
          </a:p>
          <a:p>
            <a:pPr lvl="1"/>
            <a:r>
              <a:rPr lang="en-US" dirty="0"/>
              <a:t>questions</a:t>
            </a:r>
          </a:p>
          <a:p>
            <a:pPr lvl="1"/>
            <a:r>
              <a:rPr lang="en-US" dirty="0"/>
              <a:t>concerns</a:t>
            </a:r>
          </a:p>
          <a:p>
            <a:pPr lvl="1"/>
            <a:r>
              <a:rPr lang="en-US" dirty="0"/>
              <a:t>missing pieces</a:t>
            </a:r>
          </a:p>
        </p:txBody>
      </p:sp>
      <p:pic>
        <p:nvPicPr>
          <p:cNvPr id="168" name="Common+Core+State+Standards+Initiative.png"/>
          <p:cNvPicPr/>
          <p:nvPr/>
        </p:nvPicPr>
        <p:blipFill>
          <a:blip r:embed="rId3">
            <a:extLst/>
          </a:blip>
          <a:stretch>
            <a:fillRect/>
          </a:stretch>
        </p:blipFill>
        <p:spPr>
          <a:xfrm>
            <a:off x="5647472" y="6041262"/>
            <a:ext cx="6498168" cy="2418868"/>
          </a:xfrm>
          <a:prstGeom prst="rect">
            <a:avLst/>
          </a:prstGeom>
          <a:ln w="12700">
            <a:miter lim="400000"/>
          </a:ln>
        </p:spPr>
      </p:pic>
      <p:sp>
        <p:nvSpPr>
          <p:cNvPr id="5" name="Footer Placeholder 1">
            <a:extLst>
              <a:ext uri="{FF2B5EF4-FFF2-40B4-BE49-F238E27FC236}">
                <a16:creationId xmlns:a16="http://schemas.microsoft.com/office/drawing/2014/main" id="{F25092B6-6274-3447-9195-622EDEEB9F66}"/>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cSld>
  <p:clrMapOvr>
    <a:masterClrMapping/>
  </p:clrMapOvr>
  <mc:AlternateContent xmlns:mc="http://schemas.openxmlformats.org/markup-compatibility/2006" xmlns:p14="http://schemas.microsoft.com/office/powerpoint/2010/main">
    <mc:Choice Requires="p14">
      <p:transition p14:dur="0" advClick="0"/>
    </mc:Choice>
    <mc:Fallback xmlns="">
      <p:transition xmlns:p14="http://schemas.microsoft.com/office/powerpoint/2010/main"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Shape 172"/>
          <p:cNvSpPr>
            <a:spLocks noGrp="1"/>
          </p:cNvSpPr>
          <p:nvPr>
            <p:ph type="title"/>
          </p:nvPr>
        </p:nvSpPr>
        <p:spPr/>
        <p:txBody>
          <a:bodyPr/>
          <a:lstStyle/>
          <a:p>
            <a:pPr lvl="0"/>
            <a:r>
              <a:rPr lang="en-US" dirty="0"/>
              <a:t>Measurement stories</a:t>
            </a:r>
          </a:p>
        </p:txBody>
      </p:sp>
      <p:sp>
        <p:nvSpPr>
          <p:cNvPr id="173" name="Shape 173"/>
          <p:cNvSpPr>
            <a:spLocks noGrp="1"/>
          </p:cNvSpPr>
          <p:nvPr>
            <p:ph idx="1"/>
          </p:nvPr>
        </p:nvSpPr>
        <p:spPr/>
        <p:txBody>
          <a:bodyPr anchor="ctr"/>
          <a:lstStyle/>
          <a:p>
            <a:pPr marL="0" indent="0" algn="ctr">
              <a:buNone/>
            </a:pPr>
            <a:r>
              <a:rPr lang="en-US" dirty="0"/>
              <a:t>…and what they mean for standards and instruction.</a:t>
            </a:r>
          </a:p>
        </p:txBody>
      </p:sp>
      <p:sp>
        <p:nvSpPr>
          <p:cNvPr id="2" name="TextBox 1"/>
          <p:cNvSpPr txBox="1"/>
          <p:nvPr/>
        </p:nvSpPr>
        <p:spPr>
          <a:xfrm>
            <a:off x="-2540967" y="2540967"/>
            <a:ext cx="184716" cy="261691"/>
          </a:xfrm>
          <a:prstGeom prst="rect">
            <a:avLst/>
          </a:prstGeom>
          <a:noFill/>
        </p:spPr>
        <p:txBody>
          <a:bodyPr wrap="none" lIns="91465" tIns="45733" rIns="91465" bIns="45733" rtlCol="0">
            <a:spAutoFit/>
          </a:bodyPr>
          <a:lstStyle/>
          <a:p>
            <a:endParaRPr lang="en-US" dirty="0"/>
          </a:p>
        </p:txBody>
      </p:sp>
      <p:sp>
        <p:nvSpPr>
          <p:cNvPr id="5" name="Footer Placeholder 1">
            <a:extLst>
              <a:ext uri="{FF2B5EF4-FFF2-40B4-BE49-F238E27FC236}">
                <a16:creationId xmlns:a16="http://schemas.microsoft.com/office/drawing/2014/main" id="{573C30B3-83AF-5F40-AB43-56A997F7960E}"/>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Wally and the rug (Part 1)</a:t>
            </a:r>
          </a:p>
        </p:txBody>
      </p:sp>
      <p:sp>
        <p:nvSpPr>
          <p:cNvPr id="176" name="Shape 176"/>
          <p:cNvSpPr>
            <a:spLocks noGrp="1"/>
          </p:cNvSpPr>
          <p:nvPr>
            <p:ph idx="1"/>
          </p:nvPr>
        </p:nvSpPr>
        <p:spPr/>
        <p:txBody>
          <a:bodyPr/>
          <a:lstStyle/>
          <a:p>
            <a:pPr marL="0" indent="0">
              <a:buNone/>
            </a:pPr>
            <a:r>
              <a:rPr lang="en-US" sz="2801" i="1" dirty="0"/>
              <a:t>The class was about to act out "Jack and the Beanstalk" when Wally and Eddie had a disagreement about two rectangular rugs (Paley, 1981).</a:t>
            </a:r>
            <a:endParaRPr lang="en-US" sz="2801" dirty="0"/>
          </a:p>
          <a:p>
            <a:pPr marL="457313" indent="-457313">
              <a:buNone/>
            </a:pPr>
            <a:r>
              <a:rPr lang="en-US" sz="2801" b="1" dirty="0"/>
              <a:t>Wally: </a:t>
            </a:r>
            <a:r>
              <a:rPr lang="en-US" sz="2801" dirty="0"/>
              <a:t>The big rug is the giant's castle. The small one is Jack's house.</a:t>
            </a:r>
          </a:p>
          <a:p>
            <a:pPr marL="457313" indent="-457313">
              <a:buNone/>
            </a:pPr>
            <a:r>
              <a:rPr lang="en-US" sz="2801" b="1" dirty="0"/>
              <a:t>Eddie: </a:t>
            </a:r>
            <a:r>
              <a:rPr lang="en-US" sz="2801" dirty="0"/>
              <a:t>Both rugs are the same.</a:t>
            </a:r>
          </a:p>
          <a:p>
            <a:pPr marL="457313" indent="-457313">
              <a:buNone/>
            </a:pPr>
            <a:r>
              <a:rPr lang="en-US" sz="2801" b="1" dirty="0"/>
              <a:t>Wally: </a:t>
            </a:r>
            <a:r>
              <a:rPr lang="en-US" sz="2801" dirty="0"/>
              <a:t>They can't be the same. </a:t>
            </a:r>
          </a:p>
          <a:p>
            <a:pPr marL="457313" indent="-457313">
              <a:buNone/>
            </a:pPr>
            <a:r>
              <a:rPr lang="en-US" sz="2801" b="1" dirty="0"/>
              <a:t>Eddie: </a:t>
            </a:r>
            <a:r>
              <a:rPr lang="en-US" sz="2801" dirty="0"/>
              <a:t>You have to measure it. You need a ruler.</a:t>
            </a:r>
          </a:p>
          <a:p>
            <a:pPr marL="457313" indent="-457313">
              <a:buNone/>
            </a:pPr>
            <a:r>
              <a:rPr lang="en-US" sz="2801" b="1" dirty="0"/>
              <a:t>Wally: </a:t>
            </a:r>
            <a:r>
              <a:rPr lang="en-US" sz="2801" dirty="0"/>
              <a:t>We have a ruler.</a:t>
            </a:r>
          </a:p>
          <a:p>
            <a:pPr marL="457313" indent="-457313">
              <a:buNone/>
            </a:pPr>
            <a:r>
              <a:rPr lang="en-US" sz="2801" b="1" dirty="0"/>
              <a:t>Eddie: </a:t>
            </a:r>
            <a:r>
              <a:rPr lang="en-US" sz="2801" dirty="0"/>
              <a:t>Not that one. Not the short kind. You have to use the long kind that gets curled up in a box.</a:t>
            </a:r>
          </a:p>
        </p:txBody>
      </p:sp>
      <p:sp>
        <p:nvSpPr>
          <p:cNvPr id="6" name="Footer Placeholder 1">
            <a:extLst>
              <a:ext uri="{FF2B5EF4-FFF2-40B4-BE49-F238E27FC236}">
                <a16:creationId xmlns:a16="http://schemas.microsoft.com/office/drawing/2014/main" id="{AF259FD9-098C-2446-9217-5C9B6C0C58F3}"/>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Wally and the rug (Part 2)</a:t>
            </a:r>
          </a:p>
        </p:txBody>
      </p:sp>
      <p:sp>
        <p:nvSpPr>
          <p:cNvPr id="180" name="Shape 180"/>
          <p:cNvSpPr>
            <a:spLocks noGrp="1"/>
          </p:cNvSpPr>
          <p:nvPr>
            <p:ph idx="1"/>
          </p:nvPr>
        </p:nvSpPr>
        <p:spPr/>
        <p:txBody>
          <a:bodyPr/>
          <a:lstStyle/>
          <a:p>
            <a:pPr marL="457313" indent="-457313">
              <a:buNone/>
            </a:pPr>
            <a:r>
              <a:rPr lang="en-US" sz="2801" b="1" dirty="0"/>
              <a:t>Wally: </a:t>
            </a:r>
            <a:r>
              <a:rPr lang="en-US" sz="2801" dirty="0"/>
              <a:t>Use people. People's bodies. Lying down in a row.</a:t>
            </a:r>
          </a:p>
          <a:p>
            <a:pPr marL="457313" indent="-457313">
              <a:buNone/>
            </a:pPr>
            <a:r>
              <a:rPr lang="en-US" sz="2801" b="1" dirty="0"/>
              <a:t>Eddie: </a:t>
            </a:r>
            <a:r>
              <a:rPr lang="en-US" sz="2801" dirty="0"/>
              <a:t>That's a great idea. I never even thought of that.</a:t>
            </a:r>
          </a:p>
          <a:p>
            <a:pPr marL="0" indent="0">
              <a:buNone/>
            </a:pPr>
            <a:r>
              <a:rPr lang="en-US" sz="2801" i="1" dirty="0"/>
              <a:t>Wally announced a try-out for "rug measurers.”</a:t>
            </a:r>
          </a:p>
          <a:p>
            <a:pPr marL="0" indent="0">
              <a:buNone/>
            </a:pPr>
            <a:r>
              <a:rPr lang="en-US" sz="2801" i="1" dirty="0"/>
              <a:t>4 by 3 students. Everyone satisfied.</a:t>
            </a:r>
          </a:p>
          <a:p>
            <a:pPr marL="0" indent="0">
              <a:buNone/>
            </a:pPr>
            <a:r>
              <a:rPr lang="en-US" sz="2801" i="1" dirty="0"/>
              <a:t>Next day, Eddie measured again. Himself, Wally, and 2 others, but it came up too short.</a:t>
            </a:r>
          </a:p>
          <a:p>
            <a:pPr marL="457313" indent="-457313">
              <a:buNone/>
            </a:pPr>
            <a:r>
              <a:rPr lang="en-US" sz="2801" b="1" dirty="0"/>
              <a:t>Wally: </a:t>
            </a:r>
            <a:r>
              <a:rPr lang="en-US" sz="2801" dirty="0"/>
              <a:t>You're too short. I mean someone is too short. We need Warren. Where's Warren?</a:t>
            </a:r>
          </a:p>
          <a:p>
            <a:pPr marL="457313" indent="-457313">
              <a:buNone/>
            </a:pPr>
            <a:r>
              <a:rPr lang="en-US" sz="2801" i="1" dirty="0"/>
              <a:t>Wally was told that Warren was absent.</a:t>
            </a:r>
            <a:endParaRPr lang="en-US" sz="2801" dirty="0"/>
          </a:p>
        </p:txBody>
      </p:sp>
      <p:sp>
        <p:nvSpPr>
          <p:cNvPr id="4" name="Footer Placeholder 1">
            <a:extLst>
              <a:ext uri="{FF2B5EF4-FFF2-40B4-BE49-F238E27FC236}">
                <a16:creationId xmlns:a16="http://schemas.microsoft.com/office/drawing/2014/main" id="{DD8AA658-79E1-4E43-AC8A-1CA2E6AF7776}"/>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extLst>
      <p:ext uri="{BB962C8B-B14F-4D97-AF65-F5344CB8AC3E}">
        <p14:creationId xmlns:p14="http://schemas.microsoft.com/office/powerpoint/2010/main" val="3316309368"/>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Shape 104"/>
          <p:cNvSpPr>
            <a:spLocks noGrp="1"/>
          </p:cNvSpPr>
          <p:nvPr>
            <p:ph type="title"/>
          </p:nvPr>
        </p:nvSpPr>
        <p:spPr/>
        <p:txBody>
          <a:bodyPr/>
          <a:lstStyle>
            <a:lvl1pPr>
              <a:defRPr sz="8400"/>
            </a:lvl1pPr>
          </a:lstStyle>
          <a:p>
            <a:pPr lvl="0"/>
            <a:r>
              <a:rPr lang="en-US" sz="4001" dirty="0"/>
              <a:t>Goals for all DTE modules</a:t>
            </a:r>
          </a:p>
        </p:txBody>
      </p:sp>
      <p:sp>
        <p:nvSpPr>
          <p:cNvPr id="105" name="Shape 105"/>
          <p:cNvSpPr>
            <a:spLocks noGrp="1"/>
          </p:cNvSpPr>
          <p:nvPr>
            <p:ph idx="1"/>
          </p:nvPr>
        </p:nvSpPr>
        <p:spPr/>
        <p:txBody>
          <a:bodyPr/>
          <a:lstStyle/>
          <a:p>
            <a:pPr marL="0" indent="0">
              <a:buNone/>
            </a:pPr>
            <a:r>
              <a:rPr lang="en-US" dirty="0"/>
              <a:t>Integrated attention to four core elements of elementary mathematics teaching:</a:t>
            </a:r>
          </a:p>
          <a:p>
            <a:pPr marL="686006" indent="-686006">
              <a:buFont typeface="+mj-lt"/>
              <a:buAutoNum type="arabicPeriod"/>
            </a:pPr>
            <a:r>
              <a:rPr lang="en-US" sz="3201" dirty="0"/>
              <a:t>Mathematics geared to teaching</a:t>
            </a:r>
          </a:p>
          <a:p>
            <a:pPr marL="686006" indent="-686006">
              <a:buFont typeface="+mj-lt"/>
              <a:buAutoNum type="arabicPeriod"/>
            </a:pPr>
            <a:r>
              <a:rPr lang="en-US" sz="3201" dirty="0"/>
              <a:t>Student thinking about mathematics </a:t>
            </a:r>
          </a:p>
          <a:p>
            <a:pPr marL="686006" indent="-686006">
              <a:buFont typeface="+mj-lt"/>
              <a:buAutoNum type="arabicPeriod"/>
            </a:pPr>
            <a:r>
              <a:rPr lang="en-US" sz="3201" dirty="0"/>
              <a:t>High-leverage mathematics teaching practices</a:t>
            </a:r>
          </a:p>
          <a:p>
            <a:pPr marL="686006" indent="-686006">
              <a:buFont typeface="+mj-lt"/>
              <a:buAutoNum type="arabicPeriod"/>
            </a:pPr>
            <a:r>
              <a:rPr lang="en-US" sz="3201" dirty="0"/>
              <a:t>Approaches for learning from and improving teaching</a:t>
            </a:r>
          </a:p>
        </p:txBody>
      </p:sp>
      <p:sp>
        <p:nvSpPr>
          <p:cNvPr id="4" name="Footer Placeholder 1">
            <a:extLst>
              <a:ext uri="{FF2B5EF4-FFF2-40B4-BE49-F238E27FC236}">
                <a16:creationId xmlns:a16="http://schemas.microsoft.com/office/drawing/2014/main" id="{65A5A704-8C49-D444-9DE1-2C74D2FFAFD7}"/>
              </a:ext>
            </a:extLst>
          </p:cNvPr>
          <p:cNvSpPr>
            <a:spLocks noGrp="1"/>
          </p:cNvSpPr>
          <p:nvPr>
            <p:ph type="ftr" sz="quarter" idx="11"/>
          </p:nvPr>
        </p:nvSpPr>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Wally and the rug (Part 3)</a:t>
            </a:r>
          </a:p>
        </p:txBody>
      </p:sp>
      <p:sp>
        <p:nvSpPr>
          <p:cNvPr id="180" name="Shape 180"/>
          <p:cNvSpPr>
            <a:spLocks noGrp="1"/>
          </p:cNvSpPr>
          <p:nvPr>
            <p:ph idx="1"/>
          </p:nvPr>
        </p:nvSpPr>
        <p:spPr/>
        <p:txBody>
          <a:bodyPr/>
          <a:lstStyle/>
          <a:p>
            <a:pPr marL="0" indent="0">
              <a:buNone/>
            </a:pPr>
            <a:r>
              <a:rPr lang="en-US" sz="2801" b="1" dirty="0"/>
              <a:t>Eddie:  </a:t>
            </a:r>
            <a:r>
              <a:rPr lang="en-US" sz="2801" dirty="0"/>
              <a:t>Then we can't measure the rug.</a:t>
            </a:r>
          </a:p>
          <a:p>
            <a:pPr marL="0" indent="0">
              <a:buNone/>
            </a:pPr>
            <a:r>
              <a:rPr lang="en-US" sz="2801" b="1" dirty="0"/>
              <a:t>Teacher: </a:t>
            </a:r>
            <a:r>
              <a:rPr lang="en-US" sz="2801" dirty="0"/>
              <a:t>You can only measure the rug when Warren is here?</a:t>
            </a:r>
          </a:p>
          <a:p>
            <a:pPr marL="0" indent="0">
              <a:buNone/>
            </a:pPr>
            <a:r>
              <a:rPr lang="en-US" sz="2801" b="1" dirty="0"/>
              <a:t>Jill:  </a:t>
            </a:r>
            <a:r>
              <a:rPr lang="en-US" sz="2801" dirty="0"/>
              <a:t>Because he's longer.</a:t>
            </a:r>
          </a:p>
          <a:p>
            <a:pPr marL="0" indent="0">
              <a:buNone/>
            </a:pPr>
            <a:r>
              <a:rPr lang="en-US" sz="2801" b="1" dirty="0"/>
              <a:t>Deana: </a:t>
            </a:r>
            <a:r>
              <a:rPr lang="en-US" sz="2801" dirty="0"/>
              <a:t>Turn everyone around. Then it will fit.</a:t>
            </a:r>
          </a:p>
          <a:p>
            <a:pPr marL="0" indent="0">
              <a:buNone/>
            </a:pPr>
            <a:r>
              <a:rPr lang="en-US" sz="2801" i="1" dirty="0"/>
              <a:t>Eddie rearranged the students. Surprise…unchanged.</a:t>
            </a:r>
          </a:p>
          <a:p>
            <a:pPr marL="0" indent="0">
              <a:buNone/>
            </a:pPr>
            <a:r>
              <a:rPr lang="en-US" sz="2801" b="1" dirty="0"/>
              <a:t>Eddie: </a:t>
            </a:r>
            <a:r>
              <a:rPr lang="en-US" sz="2801" dirty="0"/>
              <a:t>No, it won't work. We have to wait for Warren.</a:t>
            </a:r>
          </a:p>
          <a:p>
            <a:pPr marL="0" indent="0">
              <a:buNone/>
            </a:pPr>
            <a:r>
              <a:rPr lang="en-US" sz="2801" b="1" dirty="0"/>
              <a:t>Deana:  </a:t>
            </a:r>
            <a:r>
              <a:rPr lang="en-US" sz="2801" dirty="0"/>
              <a:t>Let me have a turn. I can do it.</a:t>
            </a:r>
          </a:p>
          <a:p>
            <a:pPr marL="457313" indent="-457313">
              <a:buNone/>
            </a:pPr>
            <a:r>
              <a:rPr lang="en-US" sz="2801" b="1" dirty="0"/>
              <a:t>Jill: </a:t>
            </a:r>
            <a:r>
              <a:rPr lang="en-US" sz="2801" dirty="0"/>
              <a:t>You're too big, Deana. Look at your feet sticking out ...</a:t>
            </a:r>
          </a:p>
        </p:txBody>
      </p:sp>
      <p:sp>
        <p:nvSpPr>
          <p:cNvPr id="4" name="Footer Placeholder 1">
            <a:extLst>
              <a:ext uri="{FF2B5EF4-FFF2-40B4-BE49-F238E27FC236}">
                <a16:creationId xmlns:a16="http://schemas.microsoft.com/office/drawing/2014/main" id="{4FB86A0C-79C6-5D4D-9E9C-53E3C327A05C}"/>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extLst>
      <p:ext uri="{BB962C8B-B14F-4D97-AF65-F5344CB8AC3E}">
        <p14:creationId xmlns:p14="http://schemas.microsoft.com/office/powerpoint/2010/main" val="462308467"/>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Wally and the rug (Part 4)</a:t>
            </a:r>
          </a:p>
        </p:txBody>
      </p:sp>
      <p:sp>
        <p:nvSpPr>
          <p:cNvPr id="184" name="Shape 184"/>
          <p:cNvSpPr>
            <a:spLocks noGrp="1"/>
          </p:cNvSpPr>
          <p:nvPr>
            <p:ph idx="1"/>
          </p:nvPr>
        </p:nvSpPr>
        <p:spPr/>
        <p:txBody>
          <a:bodyPr/>
          <a:lstStyle/>
          <a:p>
            <a:pPr marL="457313" indent="-457313">
              <a:buNone/>
            </a:pPr>
            <a:r>
              <a:rPr lang="en-US" sz="2801" b="1" dirty="0"/>
              <a:t>Teacher: </a:t>
            </a:r>
            <a:r>
              <a:rPr lang="en-US" sz="2801" dirty="0"/>
              <a:t>Is there a way to measure the rug so we don't have to worry about people's sizes?</a:t>
            </a:r>
            <a:endParaRPr lang="en-US" sz="2801" b="1" dirty="0"/>
          </a:p>
          <a:p>
            <a:pPr marL="457313" indent="-457313">
              <a:buNone/>
            </a:pPr>
            <a:r>
              <a:rPr lang="en-US" sz="2801" b="1" dirty="0"/>
              <a:t>Kenny:  </a:t>
            </a:r>
            <a:r>
              <a:rPr lang="en-US" sz="2801" dirty="0"/>
              <a:t>Use short people.</a:t>
            </a:r>
          </a:p>
          <a:p>
            <a:pPr marL="457313" indent="-457313">
              <a:buNone/>
            </a:pPr>
            <a:r>
              <a:rPr lang="en-US" sz="2801" b="1" dirty="0"/>
              <a:t>Teacher: </a:t>
            </a:r>
            <a:r>
              <a:rPr lang="en-US" sz="2801" dirty="0"/>
              <a:t>And if the short people aren't in school?</a:t>
            </a:r>
          </a:p>
          <a:p>
            <a:pPr marL="457313" indent="-457313">
              <a:buNone/>
            </a:pPr>
            <a:r>
              <a:rPr lang="en-US" sz="2801" b="1" dirty="0"/>
              <a:t>Rose: </a:t>
            </a:r>
            <a:r>
              <a:rPr lang="en-US" sz="2801" dirty="0"/>
              <a:t>Use big people.</a:t>
            </a:r>
          </a:p>
          <a:p>
            <a:pPr marL="457313" indent="-457313">
              <a:buNone/>
            </a:pPr>
            <a:r>
              <a:rPr lang="en-US" sz="2801" b="1" dirty="0"/>
              <a:t>Deana: </a:t>
            </a:r>
            <a:r>
              <a:rPr lang="en-US" sz="2801" dirty="0"/>
              <a:t>Use rulers. Get all the rulers in the room. I'll get the box of rulers .... This isn't enough rulers.</a:t>
            </a:r>
          </a:p>
          <a:p>
            <a:pPr marL="0" indent="0">
              <a:buNone/>
            </a:pPr>
            <a:r>
              <a:rPr lang="en-US" sz="2801" b="1" dirty="0"/>
              <a:t>Wally: </a:t>
            </a:r>
            <a:r>
              <a:rPr lang="en-US" sz="2801" dirty="0"/>
              <a:t>Use the dolls.</a:t>
            </a:r>
          </a:p>
          <a:p>
            <a:pPr marL="0" indent="0">
              <a:buNone/>
            </a:pPr>
            <a:r>
              <a:rPr lang="en-US" sz="2801" b="1" dirty="0"/>
              <a:t>Teacher: </a:t>
            </a:r>
            <a:r>
              <a:rPr lang="en-US" sz="2801" dirty="0"/>
              <a:t>So this rug is ten rulers and two dolls long? (Silence.) Here's something we can do. We can use one of the rulers over again, this way.</a:t>
            </a:r>
          </a:p>
        </p:txBody>
      </p:sp>
      <p:sp>
        <p:nvSpPr>
          <p:cNvPr id="5" name="Footer Placeholder 1">
            <a:extLst>
              <a:ext uri="{FF2B5EF4-FFF2-40B4-BE49-F238E27FC236}">
                <a16:creationId xmlns:a16="http://schemas.microsoft.com/office/drawing/2014/main" id="{219825E0-CA6D-0B40-B7FA-87C9EDBE9DC1}"/>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extLst>
      <p:ext uri="{BB962C8B-B14F-4D97-AF65-F5344CB8AC3E}">
        <p14:creationId xmlns:p14="http://schemas.microsoft.com/office/powerpoint/2010/main" val="3465914069"/>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Wally and the rug (Part 5)</a:t>
            </a:r>
          </a:p>
        </p:txBody>
      </p:sp>
      <p:sp>
        <p:nvSpPr>
          <p:cNvPr id="188" name="Shape 188"/>
          <p:cNvSpPr>
            <a:spLocks noGrp="1"/>
          </p:cNvSpPr>
          <p:nvPr>
            <p:ph idx="1"/>
          </p:nvPr>
        </p:nvSpPr>
        <p:spPr/>
        <p:txBody>
          <a:bodyPr/>
          <a:lstStyle/>
          <a:p>
            <a:pPr marL="457313" indent="-457313">
              <a:buNone/>
            </a:pPr>
            <a:r>
              <a:rPr lang="en-US" sz="2801" b="1" dirty="0"/>
              <a:t>Eddie:  </a:t>
            </a:r>
            <a:r>
              <a:rPr lang="en-US" sz="2801" dirty="0"/>
              <a:t>Now you made another empty space.</a:t>
            </a:r>
          </a:p>
          <a:p>
            <a:pPr marL="0" indent="0">
              <a:buNone/>
            </a:pPr>
            <a:r>
              <a:rPr lang="en-US" sz="2801" b="1" dirty="0"/>
              <a:t>Teacher: </a:t>
            </a:r>
            <a:r>
              <a:rPr lang="en-US" sz="2801" dirty="0"/>
              <a:t>Eddie, you mentioned a tape measure before…here.</a:t>
            </a:r>
          </a:p>
          <a:p>
            <a:pPr marL="0" indent="0">
              <a:buNone/>
            </a:pPr>
            <a:r>
              <a:rPr lang="en-US" sz="2801" i="1" dirty="0"/>
              <a:t>We stretch the tape along the edge of the rug, and I show the students that the rug is 156 inches long. The lesson is done. The next day Warren is back in school.</a:t>
            </a:r>
          </a:p>
          <a:p>
            <a:pPr marL="0" indent="0">
              <a:buNone/>
            </a:pPr>
            <a:r>
              <a:rPr lang="en-US" sz="2801" b="1" dirty="0"/>
              <a:t>Wally: </a:t>
            </a:r>
            <a:r>
              <a:rPr lang="en-US" sz="2801" dirty="0"/>
              <a:t>Here's Warren. Now we can really measure the rug.</a:t>
            </a:r>
          </a:p>
          <a:p>
            <a:pPr marL="0" indent="0">
              <a:buNone/>
            </a:pPr>
            <a:r>
              <a:rPr lang="en-US" sz="2801" b="1" dirty="0"/>
              <a:t>Teacher: </a:t>
            </a:r>
            <a:r>
              <a:rPr lang="en-US" sz="2801" dirty="0"/>
              <a:t>Didn't we really measure the rug with the ruler?</a:t>
            </a:r>
          </a:p>
          <a:p>
            <a:pPr marL="0" indent="0">
              <a:buNone/>
            </a:pPr>
            <a:r>
              <a:rPr lang="en-US" sz="2801" b="1" dirty="0"/>
              <a:t>Wally: </a:t>
            </a:r>
            <a:r>
              <a:rPr lang="en-US" sz="2801" dirty="0"/>
              <a:t>Well, rulers aren't really real, are they?</a:t>
            </a:r>
          </a:p>
        </p:txBody>
      </p:sp>
      <p:sp>
        <p:nvSpPr>
          <p:cNvPr id="4" name="Footer Placeholder 1">
            <a:extLst>
              <a:ext uri="{FF2B5EF4-FFF2-40B4-BE49-F238E27FC236}">
                <a16:creationId xmlns:a16="http://schemas.microsoft.com/office/drawing/2014/main" id="{5EF9953C-6CE8-A14E-B3ED-7D9ED33109E6}"/>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extLst>
      <p:ext uri="{BB962C8B-B14F-4D97-AF65-F5344CB8AC3E}">
        <p14:creationId xmlns:p14="http://schemas.microsoft.com/office/powerpoint/2010/main" val="1844745386"/>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Reflecting on Wally and the rug</a:t>
            </a:r>
          </a:p>
        </p:txBody>
      </p:sp>
      <p:sp>
        <p:nvSpPr>
          <p:cNvPr id="192" name="Shape 192"/>
          <p:cNvSpPr>
            <a:spLocks noGrp="1"/>
          </p:cNvSpPr>
          <p:nvPr>
            <p:ph idx="1"/>
          </p:nvPr>
        </p:nvSpPr>
        <p:spPr/>
        <p:txBody>
          <a:bodyPr anchor="ctr"/>
          <a:lstStyle/>
          <a:p>
            <a:pPr marL="0" indent="0" algn="ctr">
              <a:buNone/>
            </a:pPr>
            <a:r>
              <a:rPr lang="en-US" dirty="0"/>
              <a:t>What does this tell you about students' thinking </a:t>
            </a:r>
            <a:br>
              <a:rPr lang="en-US" dirty="0"/>
            </a:br>
            <a:r>
              <a:rPr lang="en-US" dirty="0"/>
              <a:t>about measurement?</a:t>
            </a:r>
          </a:p>
        </p:txBody>
      </p:sp>
      <p:sp>
        <p:nvSpPr>
          <p:cNvPr id="4" name="Footer Placeholder 1">
            <a:extLst>
              <a:ext uri="{FF2B5EF4-FFF2-40B4-BE49-F238E27FC236}">
                <a16:creationId xmlns:a16="http://schemas.microsoft.com/office/drawing/2014/main" id="{A3CFCA6B-EDD7-A345-BC8B-D44044FA6412}"/>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Doug, friends, and the room (Part 1)</a:t>
            </a:r>
          </a:p>
        </p:txBody>
      </p:sp>
      <p:sp>
        <p:nvSpPr>
          <p:cNvPr id="196" name="Shape 196"/>
          <p:cNvSpPr>
            <a:spLocks noGrp="1"/>
          </p:cNvSpPr>
          <p:nvPr>
            <p:ph idx="1"/>
          </p:nvPr>
        </p:nvSpPr>
        <p:spPr/>
        <p:txBody>
          <a:bodyPr/>
          <a:lstStyle/>
          <a:p>
            <a:pPr marL="0" indent="0">
              <a:buNone/>
            </a:pPr>
            <a:r>
              <a:rPr lang="en-US" dirty="0"/>
              <a:t>Third graders were making a map of their classroom (Clements, 1999).</a:t>
            </a:r>
          </a:p>
          <a:p>
            <a:pPr marL="0" indent="0">
              <a:buNone/>
            </a:pPr>
            <a:r>
              <a:rPr lang="en-US" dirty="0"/>
              <a:t>They wished to begin by measuring the room. Pleased, I passed out meter sticks. They began laying these down but soon stopped, puzzled.</a:t>
            </a:r>
          </a:p>
          <a:p>
            <a:pPr marL="0" indent="0">
              <a:buNone/>
            </a:pPr>
            <a:r>
              <a:rPr lang="en-US" dirty="0"/>
              <a:t>“We need more.”</a:t>
            </a:r>
          </a:p>
        </p:txBody>
      </p:sp>
      <p:sp>
        <p:nvSpPr>
          <p:cNvPr id="4" name="Footer Placeholder 1">
            <a:extLst>
              <a:ext uri="{FF2B5EF4-FFF2-40B4-BE49-F238E27FC236}">
                <a16:creationId xmlns:a16="http://schemas.microsoft.com/office/drawing/2014/main" id="{02C23741-5415-9C4C-8050-CDF6D4281567}"/>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Doug, friends, and the room (Part 2)</a:t>
            </a:r>
          </a:p>
        </p:txBody>
      </p:sp>
      <p:sp>
        <p:nvSpPr>
          <p:cNvPr id="200" name="Shape 200"/>
          <p:cNvSpPr>
            <a:spLocks noGrp="1"/>
          </p:cNvSpPr>
          <p:nvPr>
            <p:ph idx="1"/>
          </p:nvPr>
        </p:nvSpPr>
        <p:spPr/>
        <p:txBody>
          <a:bodyPr/>
          <a:lstStyle/>
          <a:p>
            <a:pPr marL="0" indent="0">
              <a:buNone/>
            </a:pPr>
            <a:r>
              <a:rPr lang="en-US" sz="2401" dirty="0"/>
              <a:t>“More meter sticks?” I inquired.</a:t>
            </a:r>
          </a:p>
          <a:p>
            <a:pPr marL="0" indent="0">
              <a:buNone/>
            </a:pPr>
            <a:r>
              <a:rPr lang="en-US" sz="2401" dirty="0"/>
              <a:t>“Yeah. There’s not enough.”</a:t>
            </a:r>
          </a:p>
          <a:p>
            <a:pPr marL="0" indent="0">
              <a:buNone/>
            </a:pPr>
            <a:r>
              <a:rPr lang="en-US" sz="2401" dirty="0"/>
              <a:t>“Maybe you could work together and solve that.”</a:t>
            </a:r>
          </a:p>
          <a:p>
            <a:pPr marL="0" indent="0">
              <a:buNone/>
            </a:pPr>
            <a:r>
              <a:rPr lang="en-US" sz="2401" dirty="0"/>
              <a:t>“No. Even all of ‘</a:t>
            </a:r>
            <a:r>
              <a:rPr lang="en-US" sz="2401" dirty="0" err="1"/>
              <a:t>em</a:t>
            </a:r>
            <a:r>
              <a:rPr lang="en-US" sz="2401" dirty="0"/>
              <a:t> wouldn’t reach.”</a:t>
            </a:r>
          </a:p>
          <a:p>
            <a:pPr marL="0" indent="0">
              <a:buNone/>
            </a:pPr>
            <a:r>
              <a:rPr lang="en-US" sz="2401" dirty="0"/>
              <a:t>“I mean is there a way you could measure with just the meter sticks you have?”</a:t>
            </a:r>
          </a:p>
          <a:p>
            <a:pPr marL="0" indent="0">
              <a:buNone/>
            </a:pPr>
            <a:r>
              <a:rPr lang="en-US" sz="2401" i="1" dirty="0"/>
              <a:t>After minutes of futile attempts and useless hints, I believed I was miscommunicating. So I demonstrated.</a:t>
            </a:r>
          </a:p>
          <a:p>
            <a:pPr marL="0" indent="0">
              <a:buNone/>
            </a:pPr>
            <a:r>
              <a:rPr lang="en-US" sz="2401" dirty="0"/>
              <a:t>“How about this? Can you lay a meter stick down, mark the end with your finger, and then move it?”</a:t>
            </a:r>
          </a:p>
          <a:p>
            <a:pPr marL="0" indent="0">
              <a:buNone/>
            </a:pPr>
            <a:r>
              <a:rPr lang="en-US" sz="2401" dirty="0"/>
              <a:t>“Wow!  Good idea!” </a:t>
            </a:r>
          </a:p>
        </p:txBody>
      </p:sp>
      <p:sp>
        <p:nvSpPr>
          <p:cNvPr id="4" name="Footer Placeholder 1">
            <a:extLst>
              <a:ext uri="{FF2B5EF4-FFF2-40B4-BE49-F238E27FC236}">
                <a16:creationId xmlns:a16="http://schemas.microsoft.com/office/drawing/2014/main" id="{3DB59F76-5127-624A-B96A-8269F38262CA}"/>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Doug, friends, and the room (Part 3)</a:t>
            </a:r>
          </a:p>
        </p:txBody>
      </p:sp>
      <p:sp>
        <p:nvSpPr>
          <p:cNvPr id="204" name="Shape 204"/>
          <p:cNvSpPr>
            <a:spLocks noGrp="1"/>
          </p:cNvSpPr>
          <p:nvPr>
            <p:ph idx="1"/>
          </p:nvPr>
        </p:nvSpPr>
        <p:spPr/>
        <p:txBody>
          <a:bodyPr/>
          <a:lstStyle/>
          <a:p>
            <a:r>
              <a:rPr lang="en-US" dirty="0"/>
              <a:t>Reasoning plays a role</a:t>
            </a:r>
          </a:p>
          <a:p>
            <a:r>
              <a:rPr lang="en-US" dirty="0"/>
              <a:t>But, as with number, students find ways to measure, if they have experiences! </a:t>
            </a:r>
          </a:p>
        </p:txBody>
      </p:sp>
      <p:pic>
        <p:nvPicPr>
          <p:cNvPr id="206" name="IMG_6389.jpg"/>
          <p:cNvPicPr/>
          <p:nvPr/>
        </p:nvPicPr>
        <p:blipFill>
          <a:blip r:embed="rId2">
            <a:extLst/>
          </a:blip>
          <a:stretch>
            <a:fillRect/>
          </a:stretch>
        </p:blipFill>
        <p:spPr>
          <a:xfrm>
            <a:off x="6492455" y="4715970"/>
            <a:ext cx="5968958" cy="3979306"/>
          </a:xfrm>
          <a:prstGeom prst="rect">
            <a:avLst/>
          </a:prstGeom>
          <a:ln w="12700">
            <a:miter lim="400000"/>
          </a:ln>
        </p:spPr>
      </p:pic>
      <p:sp>
        <p:nvSpPr>
          <p:cNvPr id="5" name="Footer Placeholder 1">
            <a:extLst>
              <a:ext uri="{FF2B5EF4-FFF2-40B4-BE49-F238E27FC236}">
                <a16:creationId xmlns:a16="http://schemas.microsoft.com/office/drawing/2014/main" id="{A7D1E507-5A8A-4C4B-B1C9-17D5AB4BA515}"/>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 name="Shape 208"/>
          <p:cNvSpPr>
            <a:spLocks noGrp="1"/>
          </p:cNvSpPr>
          <p:nvPr>
            <p:ph type="title"/>
          </p:nvPr>
        </p:nvSpPr>
        <p:spPr/>
        <p:txBody>
          <a:bodyPr/>
          <a:lstStyle/>
          <a:p>
            <a:pPr lvl="0"/>
            <a:r>
              <a:rPr lang="en-US" dirty="0"/>
              <a:t>Reflecting on students and the </a:t>
            </a:r>
            <a:br>
              <a:rPr lang="en-US" dirty="0"/>
            </a:br>
            <a:r>
              <a:rPr lang="en-US" dirty="0"/>
              <a:t>mathematics of measuring</a:t>
            </a:r>
          </a:p>
        </p:txBody>
      </p:sp>
      <p:sp>
        <p:nvSpPr>
          <p:cNvPr id="209" name="Shape 209"/>
          <p:cNvSpPr>
            <a:spLocks noGrp="1"/>
          </p:cNvSpPr>
          <p:nvPr>
            <p:ph idx="1"/>
          </p:nvPr>
        </p:nvSpPr>
        <p:spPr/>
        <p:txBody>
          <a:bodyPr/>
          <a:lstStyle/>
          <a:p>
            <a:r>
              <a:rPr lang="en-US" sz="3200" dirty="0"/>
              <a:t>Length measurement concepts and skills in the Common Core and stories</a:t>
            </a:r>
          </a:p>
          <a:p>
            <a:r>
              <a:rPr lang="en-US" sz="3200" dirty="0"/>
              <a:t>What are the underlying math constructs?</a:t>
            </a:r>
          </a:p>
          <a:p>
            <a:r>
              <a:rPr lang="en-US" sz="3200" dirty="0"/>
              <a:t>What are the cognitive abilities and understandings students would need to develop to achieve these goals?</a:t>
            </a:r>
          </a:p>
          <a:p>
            <a:pPr lvl="1"/>
            <a:r>
              <a:rPr lang="en-US" sz="2800" dirty="0"/>
              <a:t>Reflect on your experiences (today and before)</a:t>
            </a:r>
          </a:p>
          <a:p>
            <a:pPr lvl="1"/>
            <a:r>
              <a:rPr lang="en-US" sz="2800" dirty="0"/>
              <a:t>Reflect on your students’ experiences</a:t>
            </a:r>
          </a:p>
          <a:p>
            <a:pPr lvl="1"/>
            <a:r>
              <a:rPr lang="en-US" sz="2800" dirty="0"/>
              <a:t>Reflect on the measurement stories</a:t>
            </a:r>
          </a:p>
          <a:p>
            <a:r>
              <a:rPr lang="en-US" sz="3200" dirty="0"/>
              <a:t>Whole group sharing</a:t>
            </a:r>
          </a:p>
        </p:txBody>
      </p:sp>
      <p:sp>
        <p:nvSpPr>
          <p:cNvPr id="4" name="Footer Placeholder 1">
            <a:extLst>
              <a:ext uri="{FF2B5EF4-FFF2-40B4-BE49-F238E27FC236}">
                <a16:creationId xmlns:a16="http://schemas.microsoft.com/office/drawing/2014/main" id="{1A0842AE-8894-2C45-8BA2-F382544BCDEE}"/>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Shape 218"/>
          <p:cNvSpPr>
            <a:spLocks noGrp="1"/>
          </p:cNvSpPr>
          <p:nvPr>
            <p:ph type="title"/>
          </p:nvPr>
        </p:nvSpPr>
        <p:spPr/>
        <p:txBody>
          <a:bodyPr/>
          <a:lstStyle/>
          <a:p>
            <a:pPr lvl="0"/>
            <a:r>
              <a:rPr lang="en-US" dirty="0"/>
              <a:t>Length concepts (Part 1)</a:t>
            </a:r>
          </a:p>
        </p:txBody>
      </p:sp>
      <p:sp>
        <p:nvSpPr>
          <p:cNvPr id="217" name="Shape 217"/>
          <p:cNvSpPr>
            <a:spLocks noGrp="1"/>
          </p:cNvSpPr>
          <p:nvPr>
            <p:ph idx="1"/>
          </p:nvPr>
        </p:nvSpPr>
        <p:spPr/>
        <p:txBody>
          <a:bodyPr/>
          <a:lstStyle/>
          <a:p>
            <a:pPr marL="0" indent="0" algn="ctr">
              <a:buNone/>
            </a:pPr>
            <a:r>
              <a:rPr lang="en-US" b="1" dirty="0"/>
              <a:t>Understanding of the attribute of length</a:t>
            </a:r>
          </a:p>
          <a:p>
            <a:pPr marL="0" indent="0">
              <a:buNone/>
            </a:pPr>
            <a:endParaRPr lang="en-US" dirty="0"/>
          </a:p>
          <a:p>
            <a:pPr marL="0" indent="0">
              <a:buNone/>
            </a:pPr>
            <a:r>
              <a:rPr lang="en-US" dirty="0"/>
              <a:t>Conservation</a:t>
            </a:r>
          </a:p>
          <a:p>
            <a:pPr marL="0" indent="0">
              <a:buNone/>
            </a:pPr>
            <a:endParaRPr lang="en-US" dirty="0"/>
          </a:p>
          <a:p>
            <a:pPr marL="0" indent="0">
              <a:buNone/>
            </a:pPr>
            <a:r>
              <a:rPr lang="en-US" dirty="0"/>
              <a:t>Transitivity</a:t>
            </a:r>
          </a:p>
          <a:p>
            <a:pPr marL="0" indent="0">
              <a:buNone/>
            </a:pPr>
            <a:endParaRPr lang="en-US" dirty="0"/>
          </a:p>
          <a:p>
            <a:pPr marL="0" indent="0">
              <a:buNone/>
            </a:pPr>
            <a:r>
              <a:rPr lang="en-US" dirty="0">
                <a:solidFill>
                  <a:srgbClr val="000000"/>
                </a:solidFill>
              </a:rPr>
              <a:t>Equal partitioning</a:t>
            </a:r>
            <a:endParaRPr lang="en-US" dirty="0"/>
          </a:p>
          <a:p>
            <a:pPr marL="0" indent="0">
              <a:buNone/>
            </a:pPr>
            <a:endParaRPr lang="en-US" dirty="0"/>
          </a:p>
        </p:txBody>
      </p:sp>
      <p:sp>
        <p:nvSpPr>
          <p:cNvPr id="219" name="Shape 219"/>
          <p:cNvSpPr/>
          <p:nvPr/>
        </p:nvSpPr>
        <p:spPr>
          <a:xfrm>
            <a:off x="4796540" y="4252140"/>
            <a:ext cx="2607458" cy="260733"/>
          </a:xfrm>
          <a:prstGeom prst="rect">
            <a:avLst/>
          </a:prstGeom>
          <a:blipFill>
            <a:blip r:embed="rId3"/>
          </a:blipFill>
          <a:ln w="25400">
            <a:solidFill>
              <a:srgbClr val="000000"/>
            </a:solidFill>
            <a:miter lim="400000"/>
          </a:ln>
        </p:spPr>
        <p:txBody>
          <a:bodyPr lIns="38110" tIns="38110" rIns="38110" bIns="38110" anchor="ctr"/>
          <a:lstStyle/>
          <a:p>
            <a:pPr algn="ctr" defTabSz="584345">
              <a:defRPr sz="2800">
                <a:solidFill>
                  <a:srgbClr val="FFFFFF"/>
                </a:solidFill>
                <a:effectLst>
                  <a:outerShdw blurRad="38100" dist="12700" dir="5400000" rotWithShape="0">
                    <a:srgbClr val="000000">
                      <a:alpha val="50000"/>
                    </a:srgbClr>
                  </a:outerShdw>
                </a:effectLst>
                <a:latin typeface="+mn-lt"/>
                <a:ea typeface="+mn-ea"/>
                <a:cs typeface="+mn-cs"/>
                <a:sym typeface="Gill Sans"/>
              </a:defRPr>
            </a:pPr>
            <a:endParaRPr sz="2801"/>
          </a:p>
        </p:txBody>
      </p:sp>
      <p:sp>
        <p:nvSpPr>
          <p:cNvPr id="220" name="Shape 220"/>
          <p:cNvSpPr/>
          <p:nvPr/>
        </p:nvSpPr>
        <p:spPr>
          <a:xfrm>
            <a:off x="4796540" y="4712539"/>
            <a:ext cx="2607458" cy="260731"/>
          </a:xfrm>
          <a:prstGeom prst="rect">
            <a:avLst/>
          </a:prstGeom>
          <a:blipFill>
            <a:blip r:embed="rId3"/>
          </a:blipFill>
          <a:ln w="25400">
            <a:solidFill>
              <a:schemeClr val="tx1"/>
            </a:solidFill>
            <a:miter lim="400000"/>
          </a:ln>
        </p:spPr>
        <p:txBody>
          <a:bodyPr lIns="38110" tIns="38110" rIns="38110" bIns="38110" anchor="ctr"/>
          <a:lstStyle/>
          <a:p>
            <a:pPr algn="ctr" defTabSz="584345">
              <a:defRPr sz="2800">
                <a:solidFill>
                  <a:srgbClr val="FFFFFF"/>
                </a:solidFill>
                <a:effectLst>
                  <a:outerShdw blurRad="38100" dist="12700" dir="5400000" rotWithShape="0">
                    <a:srgbClr val="000000">
                      <a:alpha val="50000"/>
                    </a:srgbClr>
                  </a:outerShdw>
                </a:effectLst>
                <a:latin typeface="+mn-lt"/>
                <a:ea typeface="+mn-ea"/>
                <a:cs typeface="+mn-cs"/>
                <a:sym typeface="Gill Sans"/>
              </a:defRPr>
            </a:pPr>
            <a:endParaRPr sz="2801"/>
          </a:p>
        </p:txBody>
      </p:sp>
      <p:grpSp>
        <p:nvGrpSpPr>
          <p:cNvPr id="223" name="Group 223"/>
          <p:cNvGrpSpPr/>
          <p:nvPr/>
        </p:nvGrpSpPr>
        <p:grpSpPr>
          <a:xfrm>
            <a:off x="3684171" y="5658706"/>
            <a:ext cx="1283120" cy="1283119"/>
            <a:chOff x="0" y="0"/>
            <a:chExt cx="1282700" cy="1282700"/>
          </a:xfrm>
        </p:grpSpPr>
        <p:sp>
          <p:nvSpPr>
            <p:cNvPr id="221" name="Shape 221"/>
            <p:cNvSpPr/>
            <p:nvPr/>
          </p:nvSpPr>
          <p:spPr>
            <a:xfrm>
              <a:off x="0" y="0"/>
              <a:ext cx="1282700" cy="1282700"/>
            </a:xfrm>
            <a:prstGeom prst="rect">
              <a:avLst/>
            </a:prstGeom>
            <a:solidFill>
              <a:srgbClr val="FFFFFF"/>
            </a:solidFill>
            <a:ln w="25400" cap="flat">
              <a:solidFill>
                <a:srgbClr val="85888D"/>
              </a:solidFill>
              <a:prstDash val="solid"/>
              <a:miter lim="400000"/>
            </a:ln>
            <a:effectLst/>
          </p:spPr>
          <p:txBody>
            <a:bodyPr wrap="square" lIns="38112" tIns="38112" rIns="38112" bIns="38112" numCol="1" anchor="ctr">
              <a:noAutofit/>
            </a:bodyPr>
            <a:lstStyle/>
            <a:p>
              <a:pPr algn="ctr" defTabSz="584345">
                <a:defRPr sz="2800">
                  <a:solidFill>
                    <a:srgbClr val="FFFFFF"/>
                  </a:solidFill>
                  <a:effectLst>
                    <a:outerShdw blurRad="38100" dist="12700" dir="5400000" rotWithShape="0">
                      <a:srgbClr val="000000">
                        <a:alpha val="50000"/>
                      </a:srgbClr>
                    </a:outerShdw>
                  </a:effectLst>
                  <a:latin typeface="+mn-lt"/>
                  <a:ea typeface="+mn-ea"/>
                  <a:cs typeface="+mn-cs"/>
                  <a:sym typeface="Gill Sans"/>
                </a:defRPr>
              </a:pPr>
              <a:endParaRPr sz="2801"/>
            </a:p>
          </p:txBody>
        </p:sp>
        <p:pic>
          <p:nvPicPr>
            <p:cNvPr id="222" name="pasted-image.pdf"/>
            <p:cNvPicPr/>
            <p:nvPr/>
          </p:nvPicPr>
          <p:blipFill>
            <a:blip r:embed="rId4">
              <a:extLst/>
            </a:blip>
            <a:stretch>
              <a:fillRect/>
            </a:stretch>
          </p:blipFill>
          <p:spPr>
            <a:xfrm>
              <a:off x="170695" y="117597"/>
              <a:ext cx="941310" cy="1030114"/>
            </a:xfrm>
            <a:prstGeom prst="rect">
              <a:avLst/>
            </a:prstGeom>
            <a:ln w="12700" cap="flat">
              <a:noFill/>
              <a:miter lim="400000"/>
            </a:ln>
            <a:effectLst/>
          </p:spPr>
        </p:pic>
      </p:grpSp>
      <p:pic>
        <p:nvPicPr>
          <p:cNvPr id="226" name="pasted-image.pdf"/>
          <p:cNvPicPr/>
          <p:nvPr/>
        </p:nvPicPr>
        <p:blipFill>
          <a:blip r:embed="rId5">
            <a:extLst/>
          </a:blip>
          <a:stretch>
            <a:fillRect/>
          </a:stretch>
        </p:blipFill>
        <p:spPr>
          <a:xfrm>
            <a:off x="5496543" y="7645017"/>
            <a:ext cx="5117507" cy="855743"/>
          </a:xfrm>
          <a:prstGeom prst="rect">
            <a:avLst/>
          </a:prstGeom>
          <a:ln w="12700" cap="flat">
            <a:noFill/>
            <a:miter lim="400000"/>
          </a:ln>
          <a:effectLst/>
        </p:spPr>
      </p:pic>
      <p:sp>
        <p:nvSpPr>
          <p:cNvPr id="14" name="Shape 219"/>
          <p:cNvSpPr/>
          <p:nvPr/>
        </p:nvSpPr>
        <p:spPr>
          <a:xfrm>
            <a:off x="9087151" y="4250595"/>
            <a:ext cx="2607458" cy="260733"/>
          </a:xfrm>
          <a:prstGeom prst="rect">
            <a:avLst/>
          </a:prstGeom>
          <a:blipFill>
            <a:blip r:embed="rId3"/>
          </a:blipFill>
          <a:ln w="25400">
            <a:solidFill>
              <a:srgbClr val="000000"/>
            </a:solidFill>
            <a:miter lim="400000"/>
          </a:ln>
        </p:spPr>
        <p:txBody>
          <a:bodyPr lIns="38110" tIns="38110" rIns="38110" bIns="38110" anchor="ctr"/>
          <a:lstStyle/>
          <a:p>
            <a:pPr algn="ctr" defTabSz="584345">
              <a:defRPr sz="2800">
                <a:solidFill>
                  <a:srgbClr val="FFFFFF"/>
                </a:solidFill>
                <a:effectLst>
                  <a:outerShdw blurRad="38100" dist="12700" dir="5400000" rotWithShape="0">
                    <a:srgbClr val="000000">
                      <a:alpha val="50000"/>
                    </a:srgbClr>
                  </a:outerShdw>
                </a:effectLst>
                <a:latin typeface="+mn-lt"/>
                <a:ea typeface="+mn-ea"/>
                <a:cs typeface="+mn-cs"/>
                <a:sym typeface="Gill Sans"/>
              </a:defRPr>
            </a:pPr>
            <a:endParaRPr sz="2801"/>
          </a:p>
        </p:txBody>
      </p:sp>
      <p:sp>
        <p:nvSpPr>
          <p:cNvPr id="15" name="Shape 220"/>
          <p:cNvSpPr/>
          <p:nvPr/>
        </p:nvSpPr>
        <p:spPr>
          <a:xfrm>
            <a:off x="8221024" y="4710994"/>
            <a:ext cx="2607458" cy="260731"/>
          </a:xfrm>
          <a:prstGeom prst="rect">
            <a:avLst/>
          </a:prstGeom>
          <a:blipFill>
            <a:blip r:embed="rId3"/>
          </a:blipFill>
          <a:ln w="25400">
            <a:solidFill>
              <a:schemeClr val="tx1"/>
            </a:solidFill>
            <a:miter lim="400000"/>
          </a:ln>
        </p:spPr>
        <p:txBody>
          <a:bodyPr lIns="38110" tIns="38110" rIns="38110" bIns="38110" anchor="ctr"/>
          <a:lstStyle/>
          <a:p>
            <a:pPr algn="ctr" defTabSz="584345">
              <a:defRPr sz="2800">
                <a:solidFill>
                  <a:srgbClr val="FFFFFF"/>
                </a:solidFill>
                <a:effectLst>
                  <a:outerShdw blurRad="38100" dist="12700" dir="5400000" rotWithShape="0">
                    <a:srgbClr val="000000">
                      <a:alpha val="50000"/>
                    </a:srgbClr>
                  </a:outerShdw>
                </a:effectLst>
                <a:latin typeface="+mn-lt"/>
                <a:ea typeface="+mn-ea"/>
                <a:cs typeface="+mn-cs"/>
                <a:sym typeface="Gill Sans"/>
              </a:defRPr>
            </a:pPr>
            <a:endParaRPr sz="2801"/>
          </a:p>
        </p:txBody>
      </p:sp>
      <p:sp>
        <p:nvSpPr>
          <p:cNvPr id="16" name="Footer Placeholder 1">
            <a:extLst>
              <a:ext uri="{FF2B5EF4-FFF2-40B4-BE49-F238E27FC236}">
                <a16:creationId xmlns:a16="http://schemas.microsoft.com/office/drawing/2014/main" id="{AD1648B8-31AD-EC4D-8E00-03780D2094D5}"/>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
        <p:nvSpPr>
          <p:cNvPr id="19" name="Shape 220">
            <a:extLst>
              <a:ext uri="{FF2B5EF4-FFF2-40B4-BE49-F238E27FC236}">
                <a16:creationId xmlns:a16="http://schemas.microsoft.com/office/drawing/2014/main" id="{31F182DE-5E02-4846-B1CA-AD5877E65A2F}"/>
              </a:ext>
            </a:extLst>
          </p:cNvPr>
          <p:cNvSpPr/>
          <p:nvPr/>
        </p:nvSpPr>
        <p:spPr>
          <a:xfrm>
            <a:off x="4796540" y="4254541"/>
            <a:ext cx="2607458" cy="260731"/>
          </a:xfrm>
          <a:prstGeom prst="rect">
            <a:avLst/>
          </a:prstGeom>
          <a:blipFill>
            <a:blip r:embed="rId3"/>
          </a:blipFill>
          <a:ln w="25400">
            <a:solidFill>
              <a:schemeClr val="tx1"/>
            </a:solidFill>
            <a:miter lim="400000"/>
          </a:ln>
        </p:spPr>
        <p:txBody>
          <a:bodyPr lIns="38110" tIns="38110" rIns="38110" bIns="38110" anchor="ctr"/>
          <a:lstStyle/>
          <a:p>
            <a:pPr algn="ctr" defTabSz="584345">
              <a:defRPr sz="2800">
                <a:solidFill>
                  <a:srgbClr val="FFFFFF"/>
                </a:solidFill>
                <a:effectLst>
                  <a:outerShdw blurRad="38100" dist="12700" dir="5400000" rotWithShape="0">
                    <a:srgbClr val="000000">
                      <a:alpha val="50000"/>
                    </a:srgbClr>
                  </a:outerShdw>
                </a:effectLst>
                <a:latin typeface="+mn-lt"/>
                <a:ea typeface="+mn-ea"/>
                <a:cs typeface="+mn-cs"/>
                <a:sym typeface="Gill Sans"/>
              </a:defRPr>
            </a:pPr>
            <a:endParaRPr sz="2801"/>
          </a:p>
        </p:txBody>
      </p:sp>
    </p:spTree>
  </p:cSld>
  <p:clrMapOvr>
    <a:masterClrMapping/>
  </p:clrMapOvr>
  <p:transition/>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0" presetClass="path" presetSubtype="0" repeatCount="0" accel="50000" decel="50000" fill="hold" grpId="1" nodeType="clickEffect">
                                  <p:stCondLst>
                                    <p:cond delay="0"/>
                                  </p:stCondLst>
                                  <p:childTnLst>
                                    <p:animMotion origin="layout" path="M -1.39788E-6 4.72502E-6 L 0.07997 4.72502E-6 " pathEditMode="relative" rAng="0" ptsTypes="AA">
                                      <p:cBhvr>
                                        <p:cTn id="14" dur="2000" fill="hold"/>
                                        <p:tgtEl>
                                          <p:spTgt spid="219"/>
                                        </p:tgtEl>
                                        <p:attrNameLst>
                                          <p:attrName>ppt_x</p:attrName>
                                          <p:attrName>ppt_y</p:attrName>
                                        </p:attrNameLst>
                                      </p:cBhvr>
                                      <p:rCtr x="3992" y="0"/>
                                    </p:animMotion>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xit" presetSubtype="0" fill="hold" grpId="2" nodeType="withEffect">
                                  <p:stCondLst>
                                    <p:cond delay="0"/>
                                  </p:stCondLst>
                                  <p:childTnLst>
                                    <p:set>
                                      <p:cBhvr>
                                        <p:cTn id="22" dur="1" fill="hold">
                                          <p:stCondLst>
                                            <p:cond delay="0"/>
                                          </p:stCondLst>
                                        </p:cTn>
                                        <p:tgtEl>
                                          <p:spTgt spid="219"/>
                                        </p:tgtEl>
                                        <p:attrNameLst>
                                          <p:attrName>style.visibility</p:attrName>
                                        </p:attrNameLst>
                                      </p:cBhvr>
                                      <p:to>
                                        <p:strVal val="hidden"/>
                                      </p:to>
                                    </p:set>
                                  </p:childTnLst>
                                </p:cTn>
                              </p:par>
                              <p:par>
                                <p:cTn id="23" presetID="1" presetClass="entr" presetSubtype="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17">
                                            <p:txEl>
                                              <p:pRg st="4" end="4"/>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2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7">
                                            <p:txEl>
                                              <p:pRg st="6" end="6"/>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 grpId="0" animBg="1"/>
      <p:bldP spid="219" grpId="1" animBg="1"/>
      <p:bldP spid="219" grpId="2" animBg="1"/>
      <p:bldP spid="220" grpId="0" animBg="1"/>
      <p:bldP spid="14" grpId="0" animBg="1"/>
      <p:bldP spid="15" grpId="0" animBg="1"/>
      <p:bldP spid="1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 name="Shape 231"/>
          <p:cNvSpPr>
            <a:spLocks noGrp="1"/>
          </p:cNvSpPr>
          <p:nvPr>
            <p:ph idx="1"/>
          </p:nvPr>
        </p:nvSpPr>
        <p:spPr/>
        <p:txBody>
          <a:bodyPr/>
          <a:lstStyle/>
          <a:p>
            <a:pPr marL="0" indent="0">
              <a:buNone/>
            </a:pPr>
            <a:r>
              <a:rPr lang="en-US" sz="3200" dirty="0"/>
              <a:t>Units and unit iteration</a:t>
            </a:r>
          </a:p>
          <a:p>
            <a:pPr marL="0" indent="0">
              <a:buNone/>
            </a:pPr>
            <a:endParaRPr lang="en-US" sz="3200" dirty="0"/>
          </a:p>
          <a:p>
            <a:pPr marL="0" indent="0">
              <a:buNone/>
            </a:pPr>
            <a:r>
              <a:rPr lang="en-US" sz="3200" dirty="0">
                <a:solidFill>
                  <a:srgbClr val="000000"/>
                </a:solidFill>
                <a:sym typeface="Gill Sans"/>
              </a:rPr>
              <a:t>Accumulation of distance</a:t>
            </a:r>
            <a:br>
              <a:rPr lang="en-US" sz="3200" dirty="0">
                <a:solidFill>
                  <a:srgbClr val="000000"/>
                </a:solidFill>
                <a:sym typeface="Gill Sans"/>
              </a:rPr>
            </a:br>
            <a:r>
              <a:rPr lang="en-US" sz="3200" dirty="0">
                <a:solidFill>
                  <a:srgbClr val="000000"/>
                </a:solidFill>
                <a:sym typeface="Gill Sans"/>
              </a:rPr>
              <a:t>and additivity</a:t>
            </a:r>
          </a:p>
          <a:p>
            <a:pPr marL="0" indent="0">
              <a:buNone/>
            </a:pPr>
            <a:endParaRPr lang="en-US" sz="3200" dirty="0">
              <a:solidFill>
                <a:srgbClr val="000000"/>
              </a:solidFill>
              <a:sym typeface="Gill Sans"/>
            </a:endParaRPr>
          </a:p>
          <a:p>
            <a:pPr marL="0" indent="0">
              <a:buNone/>
            </a:pPr>
            <a:r>
              <a:rPr lang="en-US" sz="3200" dirty="0">
                <a:solidFill>
                  <a:srgbClr val="000000"/>
                </a:solidFill>
              </a:rPr>
              <a:t>Origin</a:t>
            </a:r>
          </a:p>
          <a:p>
            <a:pPr marL="0" indent="0">
              <a:buNone/>
            </a:pPr>
            <a:endParaRPr lang="en-US" sz="3200" dirty="0"/>
          </a:p>
          <a:p>
            <a:pPr marL="0" indent="0">
              <a:buNone/>
            </a:pPr>
            <a:r>
              <a:rPr lang="en-US" sz="3200" dirty="0">
                <a:solidFill>
                  <a:srgbClr val="000000"/>
                </a:solidFill>
                <a:sym typeface="Gill Sans"/>
              </a:rPr>
              <a:t>Relation between (discrete)</a:t>
            </a:r>
            <a:br>
              <a:rPr lang="en-US" sz="3200" dirty="0">
                <a:solidFill>
                  <a:srgbClr val="000000"/>
                </a:solidFill>
                <a:sym typeface="Gill Sans"/>
              </a:rPr>
            </a:br>
            <a:r>
              <a:rPr lang="en-US" sz="3200" dirty="0">
                <a:solidFill>
                  <a:srgbClr val="000000"/>
                </a:solidFill>
                <a:sym typeface="Gill Sans"/>
              </a:rPr>
              <a:t>number and measurement</a:t>
            </a:r>
            <a:endParaRPr lang="en-US" sz="3200" dirty="0"/>
          </a:p>
        </p:txBody>
      </p:sp>
      <p:grpSp>
        <p:nvGrpSpPr>
          <p:cNvPr id="242" name="Group 242"/>
          <p:cNvGrpSpPr/>
          <p:nvPr/>
        </p:nvGrpSpPr>
        <p:grpSpPr>
          <a:xfrm>
            <a:off x="6429812" y="2680303"/>
            <a:ext cx="3635853" cy="432117"/>
            <a:chOff x="0" y="0"/>
            <a:chExt cx="3634668" cy="431974"/>
          </a:xfrm>
        </p:grpSpPr>
        <p:sp>
          <p:nvSpPr>
            <p:cNvPr id="233" name="Shape 233"/>
            <p:cNvSpPr/>
            <p:nvPr/>
          </p:nvSpPr>
          <p:spPr>
            <a:xfrm>
              <a:off x="0" y="0"/>
              <a:ext cx="338909" cy="338909"/>
            </a:xfrm>
            <a:prstGeom prst="rect">
              <a:avLst/>
            </a:prstGeom>
            <a:blipFill rotWithShape="1">
              <a:blip r:embed="rId2"/>
              <a:srcRect/>
              <a:tile tx="0" ty="0" sx="100000" sy="100000" flip="none" algn="tl"/>
            </a:blipFill>
            <a:ln w="38100" cap="flat">
              <a:solidFill>
                <a:srgbClr val="000000"/>
              </a:solidFill>
              <a:prstDash val="solid"/>
              <a:miter lim="400000"/>
            </a:ln>
            <a:effectLst/>
          </p:spPr>
          <p:txBody>
            <a:bodyPr wrap="square" lIns="0" tIns="0" rIns="0" bIns="0" numCol="1" anchor="ctr">
              <a:noAutofit/>
            </a:bodyPr>
            <a:lstStyle/>
            <a:p>
              <a:pPr algn="ctr" defTabSz="584345">
                <a:defRPr sz="2800" i="1">
                  <a:solidFill>
                    <a:srgbClr val="FFFFFF"/>
                  </a:solidFill>
                  <a:effectLst>
                    <a:outerShdw blurRad="38100" dist="12700" dir="5400000" rotWithShape="0">
                      <a:srgbClr val="000000">
                        <a:alpha val="50000"/>
                      </a:srgbClr>
                    </a:outerShdw>
                  </a:effectLst>
                  <a:latin typeface="+mn-lt"/>
                  <a:ea typeface="+mn-ea"/>
                  <a:cs typeface="+mn-cs"/>
                  <a:sym typeface="Gill Sans"/>
                </a:defRPr>
              </a:pPr>
              <a:endParaRPr sz="2801"/>
            </a:p>
          </p:txBody>
        </p:sp>
        <p:sp>
          <p:nvSpPr>
            <p:cNvPr id="234" name="Shape 234"/>
            <p:cNvSpPr/>
            <p:nvPr/>
          </p:nvSpPr>
          <p:spPr>
            <a:xfrm>
              <a:off x="404311" y="0"/>
              <a:ext cx="338910" cy="338909"/>
            </a:xfrm>
            <a:prstGeom prst="rect">
              <a:avLst/>
            </a:prstGeom>
            <a:blipFill rotWithShape="1">
              <a:blip r:embed="rId2"/>
              <a:srcRect/>
              <a:tile tx="0" ty="0" sx="100000" sy="100000" flip="none" algn="tl"/>
            </a:blipFill>
            <a:ln w="38100" cap="flat">
              <a:solidFill>
                <a:srgbClr val="000000"/>
              </a:solidFill>
              <a:prstDash val="solid"/>
              <a:miter lim="400000"/>
            </a:ln>
            <a:effectLst/>
          </p:spPr>
          <p:txBody>
            <a:bodyPr wrap="square" lIns="0" tIns="0" rIns="0" bIns="0" numCol="1" anchor="ctr">
              <a:noAutofit/>
            </a:bodyPr>
            <a:lstStyle/>
            <a:p>
              <a:pPr algn="ctr" defTabSz="584345">
                <a:defRPr sz="2800" i="1">
                  <a:solidFill>
                    <a:srgbClr val="FFFFFF"/>
                  </a:solidFill>
                  <a:effectLst>
                    <a:outerShdw blurRad="38100" dist="12700" dir="5400000" rotWithShape="0">
                      <a:srgbClr val="000000">
                        <a:alpha val="50000"/>
                      </a:srgbClr>
                    </a:outerShdw>
                  </a:effectLst>
                  <a:latin typeface="+mn-lt"/>
                  <a:ea typeface="+mn-ea"/>
                  <a:cs typeface="+mn-cs"/>
                  <a:sym typeface="Gill Sans"/>
                </a:defRPr>
              </a:pPr>
              <a:endParaRPr sz="2801"/>
            </a:p>
          </p:txBody>
        </p:sp>
        <p:sp>
          <p:nvSpPr>
            <p:cNvPr id="235" name="Shape 235"/>
            <p:cNvSpPr/>
            <p:nvPr/>
          </p:nvSpPr>
          <p:spPr>
            <a:xfrm>
              <a:off x="4139" y="374583"/>
              <a:ext cx="3630530" cy="57392"/>
            </a:xfrm>
            <a:custGeom>
              <a:avLst/>
              <a:gdLst/>
              <a:ahLst/>
              <a:cxnLst>
                <a:cxn ang="0">
                  <a:pos x="wd2" y="hd2"/>
                </a:cxn>
                <a:cxn ang="5400000">
                  <a:pos x="wd2" y="hd2"/>
                </a:cxn>
                <a:cxn ang="10800000">
                  <a:pos x="wd2" y="hd2"/>
                </a:cxn>
                <a:cxn ang="16200000">
                  <a:pos x="wd2" y="hd2"/>
                </a:cxn>
              </a:cxnLst>
              <a:rect l="0" t="0" r="r" b="b"/>
              <a:pathLst>
                <a:path w="21600" h="18325" extrusionOk="0">
                  <a:moveTo>
                    <a:pt x="0" y="14400"/>
                  </a:moveTo>
                  <a:cubicBezTo>
                    <a:pt x="2817" y="10800"/>
                    <a:pt x="805" y="3600"/>
                    <a:pt x="4360" y="10800"/>
                  </a:cubicBezTo>
                  <a:cubicBezTo>
                    <a:pt x="7916" y="18000"/>
                    <a:pt x="3757" y="21600"/>
                    <a:pt x="9727" y="14400"/>
                  </a:cubicBezTo>
                  <a:cubicBezTo>
                    <a:pt x="15697" y="7200"/>
                    <a:pt x="13550" y="3600"/>
                    <a:pt x="17039" y="3600"/>
                  </a:cubicBezTo>
                  <a:cubicBezTo>
                    <a:pt x="20527" y="3600"/>
                    <a:pt x="20728" y="0"/>
                    <a:pt x="21600" y="0"/>
                  </a:cubicBezTo>
                </a:path>
              </a:pathLst>
            </a:custGeom>
            <a:noFill/>
            <a:ln w="50800" cap="flat">
              <a:solidFill>
                <a:srgbClr val="000000"/>
              </a:solidFill>
              <a:prstDash val="solid"/>
              <a:miter lim="400000"/>
            </a:ln>
            <a:effectLst/>
          </p:spPr>
          <p:txBody>
            <a:bodyPr wrap="square" lIns="0" tIns="0" rIns="0" bIns="0" numCol="1" anchor="ctr">
              <a:noAutofit/>
            </a:bodyPr>
            <a:lstStyle/>
            <a:p>
              <a:pPr algn="ctr" defTabSz="584345">
                <a:defRPr sz="3800">
                  <a:solidFill>
                    <a:srgbClr val="FFFFFF"/>
                  </a:solidFill>
                  <a:latin typeface="+mn-lt"/>
                  <a:ea typeface="+mn-ea"/>
                  <a:cs typeface="+mn-cs"/>
                  <a:sym typeface="Gill Sans"/>
                </a:defRPr>
              </a:pPr>
              <a:endParaRPr sz="3801"/>
            </a:p>
          </p:txBody>
        </p:sp>
        <p:sp>
          <p:nvSpPr>
            <p:cNvPr id="236" name="Shape 236"/>
            <p:cNvSpPr/>
            <p:nvPr/>
          </p:nvSpPr>
          <p:spPr>
            <a:xfrm>
              <a:off x="814569" y="0"/>
              <a:ext cx="338910" cy="338909"/>
            </a:xfrm>
            <a:prstGeom prst="rect">
              <a:avLst/>
            </a:prstGeom>
            <a:blipFill rotWithShape="1">
              <a:blip r:embed="rId2"/>
              <a:srcRect/>
              <a:tile tx="0" ty="0" sx="100000" sy="100000" flip="none" algn="tl"/>
            </a:blipFill>
            <a:ln w="38100" cap="flat">
              <a:solidFill>
                <a:srgbClr val="000000"/>
              </a:solidFill>
              <a:prstDash val="solid"/>
              <a:miter lim="400000"/>
            </a:ln>
            <a:effectLst/>
          </p:spPr>
          <p:txBody>
            <a:bodyPr wrap="square" lIns="0" tIns="0" rIns="0" bIns="0" numCol="1" anchor="ctr">
              <a:noAutofit/>
            </a:bodyPr>
            <a:lstStyle/>
            <a:p>
              <a:pPr algn="ctr" defTabSz="584345">
                <a:defRPr sz="2800" i="1">
                  <a:solidFill>
                    <a:srgbClr val="FFFFFF"/>
                  </a:solidFill>
                  <a:effectLst>
                    <a:outerShdw blurRad="38100" dist="12700" dir="5400000" rotWithShape="0">
                      <a:srgbClr val="000000">
                        <a:alpha val="50000"/>
                      </a:srgbClr>
                    </a:outerShdw>
                  </a:effectLst>
                  <a:latin typeface="+mn-lt"/>
                  <a:ea typeface="+mn-ea"/>
                  <a:cs typeface="+mn-cs"/>
                  <a:sym typeface="Gill Sans"/>
                </a:defRPr>
              </a:pPr>
              <a:endParaRPr sz="2801"/>
            </a:p>
          </p:txBody>
        </p:sp>
        <p:sp>
          <p:nvSpPr>
            <p:cNvPr id="237" name="Shape 237"/>
            <p:cNvSpPr/>
            <p:nvPr/>
          </p:nvSpPr>
          <p:spPr>
            <a:xfrm>
              <a:off x="1319959" y="0"/>
              <a:ext cx="338910" cy="338909"/>
            </a:xfrm>
            <a:prstGeom prst="rect">
              <a:avLst/>
            </a:prstGeom>
            <a:blipFill rotWithShape="1">
              <a:blip r:embed="rId2"/>
              <a:srcRect/>
              <a:tile tx="0" ty="0" sx="100000" sy="100000" flip="none" algn="tl"/>
            </a:blipFill>
            <a:ln w="38100" cap="flat">
              <a:solidFill>
                <a:srgbClr val="000000"/>
              </a:solidFill>
              <a:prstDash val="solid"/>
              <a:miter lim="400000"/>
            </a:ln>
            <a:effectLst/>
          </p:spPr>
          <p:txBody>
            <a:bodyPr wrap="square" lIns="0" tIns="0" rIns="0" bIns="0" numCol="1" anchor="ctr">
              <a:noAutofit/>
            </a:bodyPr>
            <a:lstStyle/>
            <a:p>
              <a:pPr algn="ctr" defTabSz="584345">
                <a:defRPr sz="2800" i="1">
                  <a:solidFill>
                    <a:srgbClr val="FFFFFF"/>
                  </a:solidFill>
                  <a:effectLst>
                    <a:outerShdw blurRad="38100" dist="12700" dir="5400000" rotWithShape="0">
                      <a:srgbClr val="000000">
                        <a:alpha val="50000"/>
                      </a:srgbClr>
                    </a:outerShdw>
                  </a:effectLst>
                  <a:latin typeface="+mn-lt"/>
                  <a:ea typeface="+mn-ea"/>
                  <a:cs typeface="+mn-cs"/>
                  <a:sym typeface="Gill Sans"/>
                </a:defRPr>
              </a:pPr>
              <a:endParaRPr sz="2801"/>
            </a:p>
          </p:txBody>
        </p:sp>
        <p:sp>
          <p:nvSpPr>
            <p:cNvPr id="238" name="Shape 238"/>
            <p:cNvSpPr/>
            <p:nvPr/>
          </p:nvSpPr>
          <p:spPr>
            <a:xfrm>
              <a:off x="1825349" y="0"/>
              <a:ext cx="338910" cy="338909"/>
            </a:xfrm>
            <a:prstGeom prst="rect">
              <a:avLst/>
            </a:prstGeom>
            <a:blipFill rotWithShape="1">
              <a:blip r:embed="rId2"/>
              <a:srcRect/>
              <a:tile tx="0" ty="0" sx="100000" sy="100000" flip="none" algn="tl"/>
            </a:blipFill>
            <a:ln w="38100" cap="flat">
              <a:solidFill>
                <a:srgbClr val="000000"/>
              </a:solidFill>
              <a:prstDash val="solid"/>
              <a:miter lim="400000"/>
            </a:ln>
            <a:effectLst/>
          </p:spPr>
          <p:txBody>
            <a:bodyPr wrap="square" lIns="0" tIns="0" rIns="0" bIns="0" numCol="1" anchor="ctr">
              <a:noAutofit/>
            </a:bodyPr>
            <a:lstStyle/>
            <a:p>
              <a:pPr algn="ctr" defTabSz="584345">
                <a:defRPr sz="2800" i="1">
                  <a:solidFill>
                    <a:srgbClr val="FFFFFF"/>
                  </a:solidFill>
                  <a:effectLst>
                    <a:outerShdw blurRad="38100" dist="12700" dir="5400000" rotWithShape="0">
                      <a:srgbClr val="000000">
                        <a:alpha val="50000"/>
                      </a:srgbClr>
                    </a:outerShdw>
                  </a:effectLst>
                  <a:latin typeface="+mn-lt"/>
                  <a:ea typeface="+mn-ea"/>
                  <a:cs typeface="+mn-cs"/>
                  <a:sym typeface="Gill Sans"/>
                </a:defRPr>
              </a:pPr>
              <a:endParaRPr sz="2801"/>
            </a:p>
          </p:txBody>
        </p:sp>
        <p:sp>
          <p:nvSpPr>
            <p:cNvPr id="239" name="Shape 239"/>
            <p:cNvSpPr/>
            <p:nvPr/>
          </p:nvSpPr>
          <p:spPr>
            <a:xfrm>
              <a:off x="2437763" y="0"/>
              <a:ext cx="338909" cy="338909"/>
            </a:xfrm>
            <a:prstGeom prst="rect">
              <a:avLst/>
            </a:prstGeom>
            <a:blipFill rotWithShape="1">
              <a:blip r:embed="rId2"/>
              <a:srcRect/>
              <a:tile tx="0" ty="0" sx="100000" sy="100000" flip="none" algn="tl"/>
            </a:blipFill>
            <a:ln w="38100" cap="flat">
              <a:solidFill>
                <a:srgbClr val="000000"/>
              </a:solidFill>
              <a:prstDash val="solid"/>
              <a:miter lim="400000"/>
            </a:ln>
            <a:effectLst/>
          </p:spPr>
          <p:txBody>
            <a:bodyPr wrap="square" lIns="0" tIns="0" rIns="0" bIns="0" numCol="1" anchor="ctr">
              <a:noAutofit/>
            </a:bodyPr>
            <a:lstStyle/>
            <a:p>
              <a:pPr algn="ctr" defTabSz="584345">
                <a:defRPr sz="2800" i="1">
                  <a:solidFill>
                    <a:srgbClr val="FFFFFF"/>
                  </a:solidFill>
                  <a:effectLst>
                    <a:outerShdw blurRad="38100" dist="12700" dir="5400000" rotWithShape="0">
                      <a:srgbClr val="000000">
                        <a:alpha val="50000"/>
                      </a:srgbClr>
                    </a:outerShdw>
                  </a:effectLst>
                  <a:latin typeface="+mn-lt"/>
                  <a:ea typeface="+mn-ea"/>
                  <a:cs typeface="+mn-cs"/>
                  <a:sym typeface="Gill Sans"/>
                </a:defRPr>
              </a:pPr>
              <a:endParaRPr sz="2801"/>
            </a:p>
          </p:txBody>
        </p:sp>
        <p:sp>
          <p:nvSpPr>
            <p:cNvPr id="240" name="Shape 240"/>
            <p:cNvSpPr/>
            <p:nvPr/>
          </p:nvSpPr>
          <p:spPr>
            <a:xfrm>
              <a:off x="2842075" y="0"/>
              <a:ext cx="338909" cy="338909"/>
            </a:xfrm>
            <a:prstGeom prst="rect">
              <a:avLst/>
            </a:prstGeom>
            <a:blipFill rotWithShape="1">
              <a:blip r:embed="rId2"/>
              <a:srcRect/>
              <a:tile tx="0" ty="0" sx="100000" sy="100000" flip="none" algn="tl"/>
            </a:blipFill>
            <a:ln w="38100" cap="flat">
              <a:solidFill>
                <a:srgbClr val="000000"/>
              </a:solidFill>
              <a:prstDash val="solid"/>
              <a:miter lim="400000"/>
            </a:ln>
            <a:effectLst/>
          </p:spPr>
          <p:txBody>
            <a:bodyPr wrap="square" lIns="0" tIns="0" rIns="0" bIns="0" numCol="1" anchor="ctr">
              <a:noAutofit/>
            </a:bodyPr>
            <a:lstStyle/>
            <a:p>
              <a:pPr algn="ctr" defTabSz="584345">
                <a:defRPr sz="2800" i="1">
                  <a:solidFill>
                    <a:srgbClr val="FFFFFF"/>
                  </a:solidFill>
                  <a:effectLst>
                    <a:outerShdw blurRad="38100" dist="12700" dir="5400000" rotWithShape="0">
                      <a:srgbClr val="000000">
                        <a:alpha val="50000"/>
                      </a:srgbClr>
                    </a:outerShdw>
                  </a:effectLst>
                  <a:latin typeface="+mn-lt"/>
                  <a:ea typeface="+mn-ea"/>
                  <a:cs typeface="+mn-cs"/>
                  <a:sym typeface="Gill Sans"/>
                </a:defRPr>
              </a:pPr>
              <a:endParaRPr sz="2801"/>
            </a:p>
          </p:txBody>
        </p:sp>
        <p:sp>
          <p:nvSpPr>
            <p:cNvPr id="241" name="Shape 241"/>
            <p:cNvSpPr/>
            <p:nvPr/>
          </p:nvSpPr>
          <p:spPr>
            <a:xfrm>
              <a:off x="3246387" y="0"/>
              <a:ext cx="338909" cy="338909"/>
            </a:xfrm>
            <a:prstGeom prst="rect">
              <a:avLst/>
            </a:prstGeom>
            <a:blipFill rotWithShape="1">
              <a:blip r:embed="rId2"/>
              <a:srcRect/>
              <a:tile tx="0" ty="0" sx="100000" sy="100000" flip="none" algn="tl"/>
            </a:blipFill>
            <a:ln w="38100" cap="flat">
              <a:solidFill>
                <a:srgbClr val="000000"/>
              </a:solidFill>
              <a:prstDash val="solid"/>
              <a:miter lim="400000"/>
            </a:ln>
            <a:effectLst/>
          </p:spPr>
          <p:txBody>
            <a:bodyPr wrap="square" lIns="0" tIns="0" rIns="0" bIns="0" numCol="1" anchor="ctr">
              <a:noAutofit/>
            </a:bodyPr>
            <a:lstStyle/>
            <a:p>
              <a:pPr algn="ctr" defTabSz="584345">
                <a:defRPr sz="2800" i="1">
                  <a:solidFill>
                    <a:srgbClr val="FFFFFF"/>
                  </a:solidFill>
                  <a:effectLst>
                    <a:outerShdw blurRad="38100" dist="12700" dir="5400000" rotWithShape="0">
                      <a:srgbClr val="000000">
                        <a:alpha val="50000"/>
                      </a:srgbClr>
                    </a:outerShdw>
                  </a:effectLst>
                  <a:latin typeface="+mn-lt"/>
                  <a:ea typeface="+mn-ea"/>
                  <a:cs typeface="+mn-cs"/>
                  <a:sym typeface="Gill Sans"/>
                </a:defRPr>
              </a:pPr>
              <a:endParaRPr sz="2801"/>
            </a:p>
          </p:txBody>
        </p:sp>
      </p:grpSp>
      <p:pic>
        <p:nvPicPr>
          <p:cNvPr id="243" name="pasted-image.pdf"/>
          <p:cNvPicPr/>
          <p:nvPr/>
        </p:nvPicPr>
        <p:blipFill>
          <a:blip r:embed="rId3">
            <a:extLst/>
          </a:blip>
          <a:stretch>
            <a:fillRect/>
          </a:stretch>
        </p:blipFill>
        <p:spPr>
          <a:xfrm>
            <a:off x="3502793" y="5384904"/>
            <a:ext cx="3353075" cy="2535699"/>
          </a:xfrm>
          <a:prstGeom prst="rect">
            <a:avLst/>
          </a:prstGeom>
          <a:ln w="12700">
            <a:miter lim="400000"/>
          </a:ln>
        </p:spPr>
      </p:pic>
      <p:pic>
        <p:nvPicPr>
          <p:cNvPr id="244" name="pasted-image.pdf"/>
          <p:cNvPicPr/>
          <p:nvPr/>
        </p:nvPicPr>
        <p:blipFill>
          <a:blip r:embed="rId4">
            <a:extLst/>
          </a:blip>
          <a:srcRect/>
          <a:stretch>
            <a:fillRect/>
          </a:stretch>
        </p:blipFill>
        <p:spPr>
          <a:xfrm>
            <a:off x="7136430" y="8148997"/>
            <a:ext cx="5081655" cy="546279"/>
          </a:xfrm>
          <a:prstGeom prst="rect">
            <a:avLst/>
          </a:prstGeom>
          <a:ln w="12700" cap="flat">
            <a:noFill/>
            <a:miter lim="400000"/>
          </a:ln>
          <a:effectLst/>
        </p:spPr>
      </p:pic>
      <p:pic>
        <p:nvPicPr>
          <p:cNvPr id="249" name="pasted-image.pdf"/>
          <p:cNvPicPr/>
          <p:nvPr/>
        </p:nvPicPr>
        <p:blipFill>
          <a:blip r:embed="rId5">
            <a:extLst/>
          </a:blip>
          <a:stretch>
            <a:fillRect/>
          </a:stretch>
        </p:blipFill>
        <p:spPr>
          <a:xfrm>
            <a:off x="6539019" y="3716948"/>
            <a:ext cx="3075764" cy="2185414"/>
          </a:xfrm>
          <a:prstGeom prst="rect">
            <a:avLst/>
          </a:prstGeom>
          <a:ln w="12700" cap="flat">
            <a:noFill/>
            <a:miter lim="400000"/>
          </a:ln>
          <a:effectLst/>
        </p:spPr>
      </p:pic>
      <p:sp>
        <p:nvSpPr>
          <p:cNvPr id="23" name="Footer Placeholder 1">
            <a:extLst>
              <a:ext uri="{FF2B5EF4-FFF2-40B4-BE49-F238E27FC236}">
                <a16:creationId xmlns:a16="http://schemas.microsoft.com/office/drawing/2014/main" id="{325C90FC-10BD-044F-86F6-F3E46E7D7B46}"/>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dirty="0"/>
              <a:t>This work is licensed under a Creative Commons Attribution-Noncommercial-4.0 International License: https://</a:t>
            </a:r>
            <a:r>
              <a:rPr lang="en-US" sz="1200" dirty="0" err="1"/>
              <a:t>creativecommons.org</a:t>
            </a:r>
            <a:r>
              <a:rPr lang="en-US" sz="1200" dirty="0"/>
              <a:t>/licenses/by-</a:t>
            </a:r>
            <a:r>
              <a:rPr lang="en-US" sz="1200" dirty="0" err="1"/>
              <a:t>nc</a:t>
            </a:r>
            <a:r>
              <a:rPr lang="en-US" sz="1200" dirty="0"/>
              <a:t>/4.0/
© 2018 Mathematics Teaching and Learning to Teach • School of Education • University of Michigan • Ann Arbor, MI 48109-1259 • </a:t>
            </a:r>
            <a:r>
              <a:rPr lang="en-US" sz="1200" dirty="0" err="1"/>
              <a:t>mtlt@umich.edu</a:t>
            </a:r>
            <a:endParaRPr lang="en-US" sz="1200" dirty="0"/>
          </a:p>
        </p:txBody>
      </p:sp>
      <p:sp>
        <p:nvSpPr>
          <p:cNvPr id="232" name="Shape 232"/>
          <p:cNvSpPr>
            <a:spLocks noGrp="1"/>
          </p:cNvSpPr>
          <p:nvPr>
            <p:ph type="title"/>
          </p:nvPr>
        </p:nvSpPr>
        <p:spPr/>
        <p:txBody>
          <a:bodyPr/>
          <a:lstStyle/>
          <a:p>
            <a:pPr lvl="0"/>
            <a:r>
              <a:rPr lang="en-US" dirty="0"/>
              <a:t>Length concepts (Part 2)</a:t>
            </a:r>
          </a:p>
        </p:txBody>
      </p:sp>
    </p:spTree>
  </p:cSld>
  <p:clrMapOvr>
    <a:masterClrMapping/>
  </p:clrMapOvr>
  <p:transition/>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31">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1">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Shape 112"/>
          <p:cNvSpPr>
            <a:spLocks noGrp="1"/>
          </p:cNvSpPr>
          <p:nvPr>
            <p:ph type="title"/>
          </p:nvPr>
        </p:nvSpPr>
        <p:spPr/>
        <p:txBody>
          <a:bodyPr/>
          <a:lstStyle>
            <a:lvl1pPr>
              <a:defRPr sz="8400"/>
            </a:lvl1pPr>
          </a:lstStyle>
          <a:p>
            <a:pPr lvl="0"/>
            <a:r>
              <a:rPr lang="en-US" sz="4001" dirty="0"/>
              <a:t>Goals for this module: </a:t>
            </a:r>
            <a:br>
              <a:rPr lang="en-US" sz="4001" dirty="0"/>
            </a:br>
            <a:r>
              <a:rPr lang="en-US" sz="3601" i="1" dirty="0"/>
              <a:t>Geometric Measurement and Spatial Reasoning in Elementary Mathematics Teaching</a:t>
            </a:r>
            <a:endParaRPr lang="en-US" sz="4401" i="1" dirty="0"/>
          </a:p>
        </p:txBody>
      </p:sp>
      <p:sp>
        <p:nvSpPr>
          <p:cNvPr id="113" name="Shape 113"/>
          <p:cNvSpPr>
            <a:spLocks noGrp="1"/>
          </p:cNvSpPr>
          <p:nvPr>
            <p:ph idx="1"/>
          </p:nvPr>
        </p:nvSpPr>
        <p:spPr/>
        <p:txBody>
          <a:bodyPr/>
          <a:lstStyle/>
          <a:p>
            <a:r>
              <a:rPr lang="en-US" i="1" dirty="0"/>
              <a:t>Mathematics: </a:t>
            </a:r>
            <a:r>
              <a:rPr lang="en-US" dirty="0"/>
              <a:t>understanding measurement, spanning grades pre-K to 6</a:t>
            </a:r>
          </a:p>
          <a:p>
            <a:r>
              <a:rPr lang="en-US" i="1" dirty="0"/>
              <a:t>Student thinking: </a:t>
            </a:r>
            <a:r>
              <a:rPr lang="en-US" dirty="0"/>
              <a:t>trajectories for noticing students’ development of measurement knowledge and skills</a:t>
            </a:r>
          </a:p>
          <a:p>
            <a:r>
              <a:rPr lang="en-US" i="1" dirty="0"/>
              <a:t>Teaching: </a:t>
            </a:r>
            <a:r>
              <a:rPr lang="en-US" dirty="0"/>
              <a:t>enhancing skills with formative assessment and task/curriculum analysis</a:t>
            </a:r>
          </a:p>
          <a:p>
            <a:r>
              <a:rPr lang="en-US" i="1" dirty="0"/>
              <a:t>Learning from practice: </a:t>
            </a:r>
            <a:r>
              <a:rPr lang="en-US" dirty="0"/>
              <a:t>studying teaching and learning of geometric measurement through anecdotal notes and video</a:t>
            </a:r>
          </a:p>
        </p:txBody>
      </p:sp>
      <p:sp>
        <p:nvSpPr>
          <p:cNvPr id="6" name="Footer Placeholder 1">
            <a:extLst>
              <a:ext uri="{FF2B5EF4-FFF2-40B4-BE49-F238E27FC236}">
                <a16:creationId xmlns:a16="http://schemas.microsoft.com/office/drawing/2014/main" id="{84841753-AE7A-AC43-A12E-E5B0C1BA4921}"/>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Shape 252"/>
          <p:cNvSpPr>
            <a:spLocks noGrp="1"/>
          </p:cNvSpPr>
          <p:nvPr>
            <p:ph type="title"/>
          </p:nvPr>
        </p:nvSpPr>
        <p:spPr/>
        <p:txBody>
          <a:bodyPr/>
          <a:lstStyle/>
          <a:p>
            <a:pPr lvl="0"/>
            <a:r>
              <a:rPr lang="en-US" dirty="0"/>
              <a:t>The Broken Ruler Task (Part 1)</a:t>
            </a:r>
          </a:p>
        </p:txBody>
      </p:sp>
      <p:sp>
        <p:nvSpPr>
          <p:cNvPr id="253" name="Shape 253"/>
          <p:cNvSpPr>
            <a:spLocks noGrp="1"/>
          </p:cNvSpPr>
          <p:nvPr>
            <p:ph idx="1"/>
          </p:nvPr>
        </p:nvSpPr>
        <p:spPr/>
        <p:txBody>
          <a:bodyPr/>
          <a:lstStyle/>
          <a:p>
            <a:r>
              <a:rPr lang="en-US" dirty="0"/>
              <a:t>A “Classic” assessment that can reveal thinking across a wide variety of grade levels</a:t>
            </a:r>
          </a:p>
          <a:p>
            <a:r>
              <a:rPr lang="en-US" dirty="0"/>
              <a:t>Watch the video, to:</a:t>
            </a:r>
          </a:p>
          <a:p>
            <a:pPr lvl="1"/>
            <a:r>
              <a:rPr lang="en-US" dirty="0"/>
              <a:t>Learn how to administer this assessment, as you will administer it to one or more students (as a part of the Classroom Connection Activities (CCA) you will do before our next session); and</a:t>
            </a:r>
          </a:p>
          <a:p>
            <a:pPr lvl="1"/>
            <a:r>
              <a:rPr lang="en-US" dirty="0"/>
              <a:t>Begin a discussion of students' thinking</a:t>
            </a:r>
          </a:p>
        </p:txBody>
      </p:sp>
      <p:sp>
        <p:nvSpPr>
          <p:cNvPr id="4" name="Footer Placeholder 1">
            <a:extLst>
              <a:ext uri="{FF2B5EF4-FFF2-40B4-BE49-F238E27FC236}">
                <a16:creationId xmlns:a16="http://schemas.microsoft.com/office/drawing/2014/main" id="{6C664E17-1962-144D-A4A1-05BDC536E89F}"/>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extLst>
      <p:ext uri="{BB962C8B-B14F-4D97-AF65-F5344CB8AC3E}">
        <p14:creationId xmlns:p14="http://schemas.microsoft.com/office/powerpoint/2010/main" val="1119705478"/>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Shape 110"/>
          <p:cNvSpPr>
            <a:spLocks noGrp="1"/>
          </p:cNvSpPr>
          <p:nvPr>
            <p:ph type="title"/>
          </p:nvPr>
        </p:nvSpPr>
        <p:spPr/>
        <p:txBody>
          <a:bodyPr/>
          <a:lstStyle/>
          <a:p>
            <a:pPr lvl="0"/>
            <a:r>
              <a:rPr lang="en-US" dirty="0"/>
              <a:t>The Broken Ruler Task (Part 2)</a:t>
            </a:r>
          </a:p>
        </p:txBody>
      </p:sp>
      <p:sp>
        <p:nvSpPr>
          <p:cNvPr id="111" name="Shape 111"/>
          <p:cNvSpPr>
            <a:spLocks noGrp="1"/>
          </p:cNvSpPr>
          <p:nvPr>
            <p:ph idx="1"/>
          </p:nvPr>
        </p:nvSpPr>
        <p:spPr/>
        <p:txBody>
          <a:bodyPr/>
          <a:lstStyle/>
          <a:p>
            <a:pPr marL="0" indent="0">
              <a:buNone/>
            </a:pPr>
            <a:r>
              <a:rPr lang="en-US" dirty="0"/>
              <a:t>The task is to tell the length of an object measured with a “broken ruler” (one with no origin, or zero point)</a:t>
            </a:r>
          </a:p>
        </p:txBody>
      </p:sp>
      <p:pic>
        <p:nvPicPr>
          <p:cNvPr id="113" name="pasted-image.pdf"/>
          <p:cNvPicPr/>
          <p:nvPr/>
        </p:nvPicPr>
        <p:blipFill>
          <a:blip r:embed="rId3">
            <a:alphaModFix amt="96000"/>
            <a:extLst/>
          </a:blip>
          <a:stretch>
            <a:fillRect/>
          </a:stretch>
        </p:blipFill>
        <p:spPr>
          <a:xfrm rot="21264383">
            <a:off x="1968994" y="5195773"/>
            <a:ext cx="9047154" cy="2166222"/>
          </a:xfrm>
          <a:prstGeom prst="rect">
            <a:avLst/>
          </a:prstGeom>
          <a:ln w="12700">
            <a:miter lim="400000"/>
          </a:ln>
        </p:spPr>
      </p:pic>
      <p:sp>
        <p:nvSpPr>
          <p:cNvPr id="2" name="TextBox 1"/>
          <p:cNvSpPr txBox="1"/>
          <p:nvPr/>
        </p:nvSpPr>
        <p:spPr>
          <a:xfrm>
            <a:off x="4801137" y="3580470"/>
            <a:ext cx="184716" cy="261691"/>
          </a:xfrm>
          <a:prstGeom prst="rect">
            <a:avLst/>
          </a:prstGeom>
          <a:noFill/>
        </p:spPr>
        <p:txBody>
          <a:bodyPr wrap="none" lIns="91465" tIns="45733" rIns="91465" bIns="45733" rtlCol="0">
            <a:spAutoFit/>
          </a:bodyPr>
          <a:lstStyle/>
          <a:p>
            <a:endParaRPr lang="en-US" dirty="0"/>
          </a:p>
        </p:txBody>
      </p:sp>
      <p:sp>
        <p:nvSpPr>
          <p:cNvPr id="6" name="Footer Placeholder 1">
            <a:extLst>
              <a:ext uri="{FF2B5EF4-FFF2-40B4-BE49-F238E27FC236}">
                <a16:creationId xmlns:a16="http://schemas.microsoft.com/office/drawing/2014/main" id="{C22C465E-BC45-014D-9EBF-F0C87A4F75E2}"/>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extLst>
      <p:ext uri="{BB962C8B-B14F-4D97-AF65-F5344CB8AC3E}">
        <p14:creationId xmlns:p14="http://schemas.microsoft.com/office/powerpoint/2010/main" val="3828506302"/>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a:spLocks noGrp="1"/>
          </p:cNvSpPr>
          <p:nvPr>
            <p:ph type="title"/>
          </p:nvPr>
        </p:nvSpPr>
        <p:spPr/>
        <p:txBody>
          <a:bodyPr/>
          <a:lstStyle/>
          <a:p>
            <a:pPr lvl="0"/>
            <a:r>
              <a:rPr lang="en-US" dirty="0"/>
              <a:t>Why the Broken Ruler?</a:t>
            </a:r>
          </a:p>
        </p:txBody>
      </p:sp>
      <p:sp>
        <p:nvSpPr>
          <p:cNvPr id="257" name="Shape 257"/>
          <p:cNvSpPr>
            <a:spLocks noGrp="1"/>
          </p:cNvSpPr>
          <p:nvPr>
            <p:ph idx="1"/>
          </p:nvPr>
        </p:nvSpPr>
        <p:spPr/>
        <p:txBody>
          <a:bodyPr/>
          <a:lstStyle/>
          <a:p>
            <a:r>
              <a:rPr lang="en-US" dirty="0"/>
              <a:t>Measurement is too often taught as skills, not concepts</a:t>
            </a:r>
          </a:p>
          <a:p>
            <a:r>
              <a:rPr lang="en-US" dirty="0"/>
              <a:t>Measurement is often therefore misunderstood by students and teachers</a:t>
            </a:r>
          </a:p>
          <a:p>
            <a:r>
              <a:rPr lang="en-US" dirty="0"/>
              <a:t>So, measurement activities often are so well defined and simple, they “mask” misunderstandings that persist for some students for years</a:t>
            </a:r>
          </a:p>
        </p:txBody>
      </p:sp>
      <p:sp>
        <p:nvSpPr>
          <p:cNvPr id="4" name="Footer Placeholder 1">
            <a:extLst>
              <a:ext uri="{FF2B5EF4-FFF2-40B4-BE49-F238E27FC236}">
                <a16:creationId xmlns:a16="http://schemas.microsoft.com/office/drawing/2014/main" id="{879D8055-516A-4A43-9C8B-E554FC7085D8}"/>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p:cNvSpPr>
          <p:nvPr>
            <p:ph type="title"/>
          </p:nvPr>
        </p:nvSpPr>
        <p:spPr/>
        <p:txBody>
          <a:bodyPr/>
          <a:lstStyle/>
          <a:p>
            <a:pPr lvl="0"/>
            <a:r>
              <a:rPr lang="en-US" dirty="0"/>
              <a:t>Note taking as you watch videos</a:t>
            </a:r>
          </a:p>
        </p:txBody>
      </p:sp>
      <p:sp>
        <p:nvSpPr>
          <p:cNvPr id="261" name="Shape 261"/>
          <p:cNvSpPr>
            <a:spLocks noGrp="1"/>
          </p:cNvSpPr>
          <p:nvPr>
            <p:ph idx="1"/>
          </p:nvPr>
        </p:nvSpPr>
        <p:spPr/>
        <p:txBody>
          <a:bodyPr/>
          <a:lstStyle/>
          <a:p>
            <a:pPr marL="0" indent="0" algn="ctr">
              <a:buNone/>
            </a:pPr>
            <a:r>
              <a:rPr lang="en-US" dirty="0"/>
              <a:t>Write ideas, words, or phrases about the mathematics and the student’s thinking as you watch the video</a:t>
            </a:r>
          </a:p>
        </p:txBody>
      </p:sp>
      <p:sp>
        <p:nvSpPr>
          <p:cNvPr id="4" name="Footer Placeholder 1">
            <a:extLst>
              <a:ext uri="{FF2B5EF4-FFF2-40B4-BE49-F238E27FC236}">
                <a16:creationId xmlns:a16="http://schemas.microsoft.com/office/drawing/2014/main" id="{3C646F70-E86F-9E4F-AB46-DCDB15B5AB37}"/>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Shape 282"/>
          <p:cNvSpPr>
            <a:spLocks noGrp="1"/>
          </p:cNvSpPr>
          <p:nvPr>
            <p:ph type="title"/>
          </p:nvPr>
        </p:nvSpPr>
        <p:spPr/>
        <p:txBody>
          <a:bodyPr/>
          <a:lstStyle/>
          <a:p>
            <a:pPr lvl="0"/>
            <a:r>
              <a:rPr lang="en-US" dirty="0"/>
              <a:t>The mathematics of length measurement (Part 1) </a:t>
            </a:r>
          </a:p>
        </p:txBody>
      </p:sp>
      <p:sp>
        <p:nvSpPr>
          <p:cNvPr id="283" name="Shape 283"/>
          <p:cNvSpPr>
            <a:spLocks noGrp="1"/>
          </p:cNvSpPr>
          <p:nvPr>
            <p:ph idx="1"/>
          </p:nvPr>
        </p:nvSpPr>
        <p:spPr/>
        <p:txBody>
          <a:bodyPr/>
          <a:lstStyle/>
          <a:p>
            <a:r>
              <a:rPr lang="en-US" dirty="0"/>
              <a:t>Length is a characteristic of an object and can be found by quantifying how far it is between the endpoints of the object</a:t>
            </a:r>
          </a:p>
          <a:p>
            <a:r>
              <a:rPr lang="en-US" dirty="0"/>
              <a:t>Distance refers to the empty space between two points</a:t>
            </a:r>
          </a:p>
        </p:txBody>
      </p:sp>
      <p:sp>
        <p:nvSpPr>
          <p:cNvPr id="4" name="Footer Placeholder 1">
            <a:extLst>
              <a:ext uri="{FF2B5EF4-FFF2-40B4-BE49-F238E27FC236}">
                <a16:creationId xmlns:a16="http://schemas.microsoft.com/office/drawing/2014/main" id="{3FA7748C-38C6-5249-BEEF-59BB088DE853}"/>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 name="Shape 286"/>
          <p:cNvSpPr>
            <a:spLocks noGrp="1"/>
          </p:cNvSpPr>
          <p:nvPr>
            <p:ph type="title"/>
          </p:nvPr>
        </p:nvSpPr>
        <p:spPr/>
        <p:txBody>
          <a:bodyPr/>
          <a:lstStyle/>
          <a:p>
            <a:pPr lvl="0"/>
            <a:r>
              <a:rPr lang="en-US" dirty="0"/>
              <a:t>The mathematics of length measurement (Part 2)</a:t>
            </a:r>
          </a:p>
        </p:txBody>
      </p:sp>
      <p:sp>
        <p:nvSpPr>
          <p:cNvPr id="287" name="Shape 287"/>
          <p:cNvSpPr>
            <a:spLocks noGrp="1"/>
          </p:cNvSpPr>
          <p:nvPr>
            <p:ph idx="1"/>
          </p:nvPr>
        </p:nvSpPr>
        <p:spPr/>
        <p:txBody>
          <a:bodyPr/>
          <a:lstStyle/>
          <a:p>
            <a:r>
              <a:rPr lang="en-US" sz="4001" dirty="0"/>
              <a:t>Measuring consists of two aspects:</a:t>
            </a:r>
          </a:p>
          <a:p>
            <a:pPr lvl="1"/>
            <a:r>
              <a:rPr lang="en-US" sz="3200" dirty="0"/>
              <a:t>Identifying a unit of measure and subdividing (mentally and physically) the object by that unit</a:t>
            </a:r>
          </a:p>
          <a:p>
            <a:pPr lvl="1"/>
            <a:r>
              <a:rPr lang="en-US" sz="3200" dirty="0"/>
              <a:t>Iterating that unit end to end to measure alongside the object</a:t>
            </a:r>
          </a:p>
        </p:txBody>
      </p:sp>
      <p:sp>
        <p:nvSpPr>
          <p:cNvPr id="4" name="Footer Placeholder 1">
            <a:extLst>
              <a:ext uri="{FF2B5EF4-FFF2-40B4-BE49-F238E27FC236}">
                <a16:creationId xmlns:a16="http://schemas.microsoft.com/office/drawing/2014/main" id="{1495CB5B-0FD8-694B-B7C4-BADA7053C597}"/>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 name="Shape 286"/>
          <p:cNvSpPr>
            <a:spLocks noGrp="1"/>
          </p:cNvSpPr>
          <p:nvPr>
            <p:ph type="title"/>
          </p:nvPr>
        </p:nvSpPr>
        <p:spPr/>
        <p:txBody>
          <a:bodyPr/>
          <a:lstStyle/>
          <a:p>
            <a:pPr lvl="0"/>
            <a:r>
              <a:rPr lang="en-US" dirty="0"/>
              <a:t>The mathematics of length measurement (Part 2)</a:t>
            </a:r>
          </a:p>
        </p:txBody>
      </p:sp>
      <p:sp>
        <p:nvSpPr>
          <p:cNvPr id="287" name="Shape 287"/>
          <p:cNvSpPr>
            <a:spLocks noGrp="1"/>
          </p:cNvSpPr>
          <p:nvPr>
            <p:ph idx="1"/>
          </p:nvPr>
        </p:nvSpPr>
        <p:spPr/>
        <p:txBody>
          <a:bodyPr/>
          <a:lstStyle/>
          <a:p>
            <a:r>
              <a:rPr lang="en-US" sz="4001" dirty="0"/>
              <a:t>Measuring consists of two aspects:</a:t>
            </a:r>
          </a:p>
          <a:p>
            <a:pPr lvl="1"/>
            <a:r>
              <a:rPr lang="en-US" sz="3200" dirty="0"/>
              <a:t>Identifying a unit of measure and subdividing (mentally and physically) the object by that unit</a:t>
            </a:r>
          </a:p>
          <a:p>
            <a:pPr lvl="1"/>
            <a:r>
              <a:rPr lang="en-US" sz="3200" dirty="0"/>
              <a:t>Iterating that unit end to end to measure alongside the object</a:t>
            </a:r>
          </a:p>
        </p:txBody>
      </p:sp>
      <p:sp>
        <p:nvSpPr>
          <p:cNvPr id="4" name="Footer Placeholder 1">
            <a:extLst>
              <a:ext uri="{FF2B5EF4-FFF2-40B4-BE49-F238E27FC236}">
                <a16:creationId xmlns:a16="http://schemas.microsoft.com/office/drawing/2014/main" id="{1495CB5B-0FD8-694B-B7C4-BADA7053C597}"/>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extLst>
      <p:ext uri="{BB962C8B-B14F-4D97-AF65-F5344CB8AC3E}">
        <p14:creationId xmlns:p14="http://schemas.microsoft.com/office/powerpoint/2010/main" val="3933318234"/>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 of notes taken on the video</a:t>
            </a:r>
          </a:p>
        </p:txBody>
      </p:sp>
      <p:sp>
        <p:nvSpPr>
          <p:cNvPr id="3" name="Content Placeholder 2"/>
          <p:cNvSpPr>
            <a:spLocks noGrp="1"/>
          </p:cNvSpPr>
          <p:nvPr>
            <p:ph idx="1"/>
          </p:nvPr>
        </p:nvSpPr>
        <p:spPr/>
        <p:txBody>
          <a:bodyPr/>
          <a:lstStyle/>
          <a:p>
            <a:r>
              <a:rPr lang="en-US" dirty="0"/>
              <a:t>What did you write in your notes?</a:t>
            </a:r>
          </a:p>
          <a:p>
            <a:r>
              <a:rPr lang="en-US" dirty="0"/>
              <a:t>How did you decide what to write?</a:t>
            </a:r>
          </a:p>
          <a:p>
            <a:r>
              <a:rPr lang="en-US" dirty="0"/>
              <a:t>How did you manage to capture the ideas quickly (shorthand, pictures, etc.)</a:t>
            </a:r>
          </a:p>
        </p:txBody>
      </p:sp>
      <p:sp>
        <p:nvSpPr>
          <p:cNvPr id="4" name="Footer Placeholder 1">
            <a:extLst>
              <a:ext uri="{FF2B5EF4-FFF2-40B4-BE49-F238E27FC236}">
                <a16:creationId xmlns:a16="http://schemas.microsoft.com/office/drawing/2014/main" id="{1D562B56-69FB-0D4B-BC0B-136228830611}"/>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extLst>
      <p:ext uri="{BB962C8B-B14F-4D97-AF65-F5344CB8AC3E}">
        <p14:creationId xmlns:p14="http://schemas.microsoft.com/office/powerpoint/2010/main" val="370755882"/>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 name="Shape 292"/>
          <p:cNvSpPr>
            <a:spLocks noGrp="1"/>
          </p:cNvSpPr>
          <p:nvPr>
            <p:ph type="title"/>
          </p:nvPr>
        </p:nvSpPr>
        <p:spPr/>
        <p:txBody>
          <a:bodyPr/>
          <a:lstStyle/>
          <a:p>
            <a:pPr lvl="0"/>
            <a:r>
              <a:rPr lang="en-US" dirty="0"/>
              <a:t>Classroom Connection Activities: Overview</a:t>
            </a:r>
          </a:p>
        </p:txBody>
      </p:sp>
      <p:sp>
        <p:nvSpPr>
          <p:cNvPr id="293" name="Shape 293"/>
          <p:cNvSpPr>
            <a:spLocks noGrp="1"/>
          </p:cNvSpPr>
          <p:nvPr>
            <p:ph idx="1"/>
          </p:nvPr>
        </p:nvSpPr>
        <p:spPr/>
        <p:txBody>
          <a:bodyPr/>
          <a:lstStyle/>
          <a:p>
            <a:r>
              <a:rPr lang="en-US" dirty="0"/>
              <a:t>“Professional homework” designed to:</a:t>
            </a:r>
          </a:p>
          <a:p>
            <a:pPr lvl="1"/>
            <a:r>
              <a:rPr lang="en-US" dirty="0"/>
              <a:t>Connect professional development content with classroom teaching</a:t>
            </a:r>
          </a:p>
          <a:p>
            <a:pPr lvl="1"/>
            <a:r>
              <a:rPr lang="en-US" dirty="0"/>
              <a:t>Extend thinking about the content of the present and previous sessions</a:t>
            </a:r>
          </a:p>
        </p:txBody>
      </p:sp>
      <p:sp>
        <p:nvSpPr>
          <p:cNvPr id="4" name="Footer Placeholder 1">
            <a:extLst>
              <a:ext uri="{FF2B5EF4-FFF2-40B4-BE49-F238E27FC236}">
                <a16:creationId xmlns:a16="http://schemas.microsoft.com/office/drawing/2014/main" id="{A1F83848-06A3-FE43-8198-D3B18E65BAE5}"/>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extLst>
      <p:ext uri="{BB962C8B-B14F-4D97-AF65-F5344CB8AC3E}">
        <p14:creationId xmlns:p14="http://schemas.microsoft.com/office/powerpoint/2010/main" val="1091872766"/>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 name="Shape 296"/>
          <p:cNvSpPr>
            <a:spLocks noGrp="1"/>
          </p:cNvSpPr>
          <p:nvPr>
            <p:ph type="title"/>
          </p:nvPr>
        </p:nvSpPr>
        <p:spPr/>
        <p:txBody>
          <a:bodyPr/>
          <a:lstStyle/>
          <a:p>
            <a:pPr lvl="0"/>
            <a:r>
              <a:rPr lang="en-US" dirty="0"/>
              <a:t>Summary</a:t>
            </a:r>
            <a:endParaRPr lang="en-US" sz="3601" dirty="0"/>
          </a:p>
        </p:txBody>
      </p:sp>
      <p:sp>
        <p:nvSpPr>
          <p:cNvPr id="297" name="Shape 297"/>
          <p:cNvSpPr>
            <a:spLocks noGrp="1"/>
          </p:cNvSpPr>
          <p:nvPr>
            <p:ph idx="1"/>
          </p:nvPr>
        </p:nvSpPr>
        <p:spPr/>
        <p:txBody>
          <a:bodyPr/>
          <a:lstStyle/>
          <a:p>
            <a:pPr marL="0" indent="0">
              <a:buNone/>
            </a:pPr>
            <a:r>
              <a:rPr lang="en-US" dirty="0"/>
              <a:t>In this session you:</a:t>
            </a:r>
          </a:p>
          <a:p>
            <a:pPr>
              <a:spcBef>
                <a:spcPts val="900"/>
              </a:spcBef>
              <a:spcAft>
                <a:spcPts val="900"/>
              </a:spcAft>
            </a:pPr>
            <a:r>
              <a:rPr lang="en-US" sz="3200" dirty="0"/>
              <a:t>Determined, compared and applied different measures of length</a:t>
            </a:r>
          </a:p>
          <a:p>
            <a:pPr>
              <a:spcBef>
                <a:spcPts val="900"/>
              </a:spcBef>
              <a:spcAft>
                <a:spcPts val="900"/>
              </a:spcAft>
            </a:pPr>
            <a:r>
              <a:rPr lang="en-US" sz="3200" dirty="0"/>
              <a:t>Analyzed the ways that length appears in standards for students learning</a:t>
            </a:r>
          </a:p>
          <a:p>
            <a:pPr>
              <a:spcBef>
                <a:spcPts val="900"/>
              </a:spcBef>
              <a:spcAft>
                <a:spcPts val="900"/>
              </a:spcAft>
            </a:pPr>
            <a:r>
              <a:rPr lang="en-US" sz="3200" dirty="0"/>
              <a:t>Unpacked the mathematics involved in measuring length</a:t>
            </a:r>
          </a:p>
          <a:p>
            <a:pPr>
              <a:spcBef>
                <a:spcPts val="900"/>
              </a:spcBef>
              <a:spcAft>
                <a:spcPts val="900"/>
              </a:spcAft>
            </a:pPr>
            <a:r>
              <a:rPr lang="en-US" sz="3200" dirty="0"/>
              <a:t>Analyzed students’ approaches to task (the Broken Ruler) that you will be trying with your students</a:t>
            </a:r>
          </a:p>
        </p:txBody>
      </p:sp>
      <p:sp>
        <p:nvSpPr>
          <p:cNvPr id="4" name="Footer Placeholder 1">
            <a:extLst>
              <a:ext uri="{FF2B5EF4-FFF2-40B4-BE49-F238E27FC236}">
                <a16:creationId xmlns:a16="http://schemas.microsoft.com/office/drawing/2014/main" id="{A85D0EF3-2D28-F240-80AC-A88AE0B106C5}"/>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dirty="0"/>
              <a:t>This work is licensed under a Creative Commons Attribution-Noncommercial-4.0 International License: https://</a:t>
            </a:r>
            <a:r>
              <a:rPr lang="en-US" sz="1200" dirty="0" err="1"/>
              <a:t>creativecommons.org</a:t>
            </a:r>
            <a:r>
              <a:rPr lang="en-US" sz="1200" dirty="0"/>
              <a:t>/licenses/by-</a:t>
            </a:r>
            <a:r>
              <a:rPr lang="en-US" sz="1200" dirty="0" err="1"/>
              <a:t>nc</a:t>
            </a:r>
            <a:r>
              <a:rPr lang="en-US" sz="1200" dirty="0"/>
              <a:t>/4.0/
© 2018 Mathematics Teaching and Learning to Teach • School of Education • University of Michigan • Ann Arbor, MI 48109-1259 • </a:t>
            </a:r>
            <a:r>
              <a:rPr lang="en-US" sz="1200" dirty="0" err="1"/>
              <a:t>mtlt@umich.edu</a:t>
            </a:r>
            <a:endParaRPr lang="en-US" sz="1200"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Shape 116"/>
          <p:cNvSpPr>
            <a:spLocks noGrp="1"/>
          </p:cNvSpPr>
          <p:nvPr>
            <p:ph type="title"/>
          </p:nvPr>
        </p:nvSpPr>
        <p:spPr/>
        <p:txBody>
          <a:bodyPr/>
          <a:lstStyle/>
          <a:p>
            <a:pPr lvl="0"/>
            <a:r>
              <a:rPr lang="en-US" dirty="0"/>
              <a:t>The ten sessions</a:t>
            </a:r>
          </a:p>
        </p:txBody>
      </p:sp>
      <p:sp>
        <p:nvSpPr>
          <p:cNvPr id="117" name="Shape 117"/>
          <p:cNvSpPr>
            <a:spLocks noGrp="1"/>
          </p:cNvSpPr>
          <p:nvPr>
            <p:ph idx="1"/>
          </p:nvPr>
        </p:nvSpPr>
        <p:spPr/>
        <p:txBody>
          <a:bodyPr/>
          <a:lstStyle/>
          <a:p>
            <a:pPr marL="0" indent="0">
              <a:buNone/>
            </a:pPr>
            <a:r>
              <a:rPr lang="en-US" dirty="0"/>
              <a:t>1-3:  Introduction and length</a:t>
            </a:r>
          </a:p>
          <a:p>
            <a:pPr marL="0" indent="0">
              <a:buNone/>
            </a:pPr>
            <a:r>
              <a:rPr lang="en-US" dirty="0"/>
              <a:t>4-6:  Area</a:t>
            </a:r>
          </a:p>
          <a:p>
            <a:pPr marL="0" indent="0">
              <a:buNone/>
            </a:pPr>
            <a:r>
              <a:rPr lang="en-US" dirty="0"/>
              <a:t>7-9:  Volume</a:t>
            </a:r>
          </a:p>
          <a:p>
            <a:pPr marL="0" indent="0">
              <a:buNone/>
            </a:pPr>
            <a:r>
              <a:rPr lang="en-US" dirty="0"/>
              <a:t>10:  Bringing it all together</a:t>
            </a:r>
          </a:p>
        </p:txBody>
      </p:sp>
      <p:sp>
        <p:nvSpPr>
          <p:cNvPr id="6" name="Footer Placeholder 1">
            <a:extLst>
              <a:ext uri="{FF2B5EF4-FFF2-40B4-BE49-F238E27FC236}">
                <a16:creationId xmlns:a16="http://schemas.microsoft.com/office/drawing/2014/main" id="{C0D2A49B-8EF8-F547-A7EF-B526F322732A}"/>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 name="Shape 292"/>
          <p:cNvSpPr>
            <a:spLocks noGrp="1"/>
          </p:cNvSpPr>
          <p:nvPr>
            <p:ph type="title"/>
          </p:nvPr>
        </p:nvSpPr>
        <p:spPr/>
        <p:txBody>
          <a:bodyPr/>
          <a:lstStyle/>
          <a:p>
            <a:pPr lvl="0"/>
            <a:r>
              <a:rPr lang="en-US" dirty="0"/>
              <a:t>Classroom Connection Activities: Overview</a:t>
            </a:r>
          </a:p>
        </p:txBody>
      </p:sp>
      <p:sp>
        <p:nvSpPr>
          <p:cNvPr id="293" name="Shape 293"/>
          <p:cNvSpPr>
            <a:spLocks noGrp="1"/>
          </p:cNvSpPr>
          <p:nvPr>
            <p:ph idx="1"/>
          </p:nvPr>
        </p:nvSpPr>
        <p:spPr/>
        <p:txBody>
          <a:bodyPr/>
          <a:lstStyle/>
          <a:p>
            <a:r>
              <a:rPr lang="en-US" dirty="0"/>
              <a:t>“Professional homework” designed to:</a:t>
            </a:r>
          </a:p>
          <a:p>
            <a:pPr lvl="1"/>
            <a:r>
              <a:rPr lang="en-US" dirty="0"/>
              <a:t>Connect professional development content with classroom teaching</a:t>
            </a:r>
          </a:p>
          <a:p>
            <a:pPr lvl="1"/>
            <a:r>
              <a:rPr lang="en-US" dirty="0"/>
              <a:t>Extend thinking about the content of the present and previous sessions</a:t>
            </a:r>
          </a:p>
        </p:txBody>
      </p:sp>
      <p:sp>
        <p:nvSpPr>
          <p:cNvPr id="4" name="Footer Placeholder 1">
            <a:extLst>
              <a:ext uri="{FF2B5EF4-FFF2-40B4-BE49-F238E27FC236}">
                <a16:creationId xmlns:a16="http://schemas.microsoft.com/office/drawing/2014/main" id="{A1F83848-06A3-FE43-8198-D3B18E65BAE5}"/>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Shape 101"/>
          <p:cNvSpPr>
            <a:spLocks noGrp="1" noChangeAspect="1"/>
          </p:cNvSpPr>
          <p:nvPr>
            <p:ph type="title"/>
          </p:nvPr>
        </p:nvSpPr>
        <p:spPr/>
        <p:txBody>
          <a:bodyPr/>
          <a:lstStyle/>
          <a:p>
            <a:r>
              <a:rPr lang="en-US" dirty="0"/>
              <a:t>Session 1: Length Learning Trajectory - Mathematical goals</a:t>
            </a:r>
            <a:endParaRPr lang="en-US" sz="4801" dirty="0"/>
          </a:p>
        </p:txBody>
      </p:sp>
      <p:pic>
        <p:nvPicPr>
          <p:cNvPr id="103" name="droppedImage.jpg"/>
          <p:cNvPicPr>
            <a:picLocks noChangeAspect="1"/>
          </p:cNvPicPr>
          <p:nvPr/>
        </p:nvPicPr>
        <p:blipFill>
          <a:blip r:embed="rId3">
            <a:extLst/>
          </a:blip>
          <a:stretch>
            <a:fillRect/>
          </a:stretch>
        </p:blipFill>
        <p:spPr>
          <a:xfrm>
            <a:off x="7763550" y="2601809"/>
            <a:ext cx="4700531" cy="5351372"/>
          </a:xfrm>
          <a:prstGeom prst="rect">
            <a:avLst/>
          </a:prstGeom>
          <a:ln w="25400">
            <a:miter lim="400000"/>
          </a:ln>
          <a:effectLst/>
        </p:spPr>
      </p:pic>
      <p:sp>
        <p:nvSpPr>
          <p:cNvPr id="6" name="Footer Placeholder 1">
            <a:extLst>
              <a:ext uri="{FF2B5EF4-FFF2-40B4-BE49-F238E27FC236}">
                <a16:creationId xmlns:a16="http://schemas.microsoft.com/office/drawing/2014/main" id="{DAEBA331-01E9-6D45-82C5-42B7A13E95A4}"/>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pic>
        <p:nvPicPr>
          <p:cNvPr id="8" name="Content Placeholder 6">
            <a:extLst>
              <a:ext uri="{FF2B5EF4-FFF2-40B4-BE49-F238E27FC236}">
                <a16:creationId xmlns:a16="http://schemas.microsoft.com/office/drawing/2014/main" id="{9DA3E3E3-430D-0E4E-8EA0-3465DD276CD8}"/>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3949065" y="6969079"/>
            <a:ext cx="2672140" cy="969404"/>
          </a:xfrm>
        </p:spPr>
      </p:pic>
      <p:pic>
        <p:nvPicPr>
          <p:cNvPr id="9" name="Picture 8" descr="PastedGraphic-2.pdf">
            <a:extLst>
              <a:ext uri="{FF2B5EF4-FFF2-40B4-BE49-F238E27FC236}">
                <a16:creationId xmlns:a16="http://schemas.microsoft.com/office/drawing/2014/main" id="{9589F855-C7E6-EE4A-96D8-4CF6F32A80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3401" y="2798916"/>
            <a:ext cx="5872133" cy="2963168"/>
          </a:xfrm>
          <a:prstGeom prst="rect">
            <a:avLst/>
          </a:prstGeom>
          <a:effectLst/>
        </p:spPr>
      </p:pic>
      <p:pic>
        <p:nvPicPr>
          <p:cNvPr id="10" name="nsf1.png">
            <a:extLst>
              <a:ext uri="{FF2B5EF4-FFF2-40B4-BE49-F238E27FC236}">
                <a16:creationId xmlns:a16="http://schemas.microsoft.com/office/drawing/2014/main" id="{290E275C-0DBE-294B-8A56-BE2AA4EA345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0613" y="6176013"/>
            <a:ext cx="2527844" cy="2539588"/>
          </a:xfrm>
          <a:prstGeom prst="rect">
            <a:avLst/>
          </a:prstGeom>
          <a:ln w="12700">
            <a:miter lim="400000"/>
          </a:ln>
        </p:spPr>
      </p:pic>
    </p:spTree>
    <p:extLst>
      <p:ext uri="{BB962C8B-B14F-4D97-AF65-F5344CB8AC3E}">
        <p14:creationId xmlns:p14="http://schemas.microsoft.com/office/powerpoint/2010/main" val="97849339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Shape 135"/>
          <p:cNvSpPr>
            <a:spLocks noGrp="1"/>
          </p:cNvSpPr>
          <p:nvPr>
            <p:ph type="title"/>
          </p:nvPr>
        </p:nvSpPr>
        <p:spPr/>
        <p:txBody>
          <a:bodyPr/>
          <a:lstStyle/>
          <a:p>
            <a:pPr lvl="0"/>
            <a:r>
              <a:rPr lang="en-US" dirty="0"/>
              <a:t>Overview of Session 1</a:t>
            </a:r>
          </a:p>
        </p:txBody>
      </p:sp>
      <p:sp>
        <p:nvSpPr>
          <p:cNvPr id="136" name="Shape 136"/>
          <p:cNvSpPr>
            <a:spLocks noGrp="1"/>
          </p:cNvSpPr>
          <p:nvPr>
            <p:ph idx="1"/>
          </p:nvPr>
        </p:nvSpPr>
        <p:spPr/>
        <p:txBody>
          <a:bodyPr/>
          <a:lstStyle/>
          <a:p>
            <a:r>
              <a:rPr lang="en-US" dirty="0"/>
              <a:t>Working on a length measurement problem</a:t>
            </a:r>
          </a:p>
          <a:p>
            <a:r>
              <a:rPr lang="en-US" dirty="0"/>
              <a:t>Analyzing length measurement in standards for student learning</a:t>
            </a:r>
          </a:p>
          <a:p>
            <a:r>
              <a:rPr lang="en-US" dirty="0"/>
              <a:t>Unpacking the mathematics of length measurement</a:t>
            </a:r>
          </a:p>
          <a:p>
            <a:r>
              <a:rPr lang="en-US" dirty="0"/>
              <a:t>Introducing Classroom Connection Activities</a:t>
            </a:r>
          </a:p>
        </p:txBody>
      </p:sp>
      <p:sp>
        <p:nvSpPr>
          <p:cNvPr id="4" name="Footer Placeholder 1">
            <a:extLst>
              <a:ext uri="{FF2B5EF4-FFF2-40B4-BE49-F238E27FC236}">
                <a16:creationId xmlns:a16="http://schemas.microsoft.com/office/drawing/2014/main" id="{99081957-9DF8-304F-9215-726E433E8217}"/>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extLst>
      <p:ext uri="{BB962C8B-B14F-4D97-AF65-F5344CB8AC3E}">
        <p14:creationId xmlns:p14="http://schemas.microsoft.com/office/powerpoint/2010/main" val="1872011127"/>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Shape 101"/>
          <p:cNvSpPr>
            <a:spLocks noGrp="1" noChangeAspect="1"/>
          </p:cNvSpPr>
          <p:nvPr>
            <p:ph type="title"/>
          </p:nvPr>
        </p:nvSpPr>
        <p:spPr/>
        <p:txBody>
          <a:bodyPr/>
          <a:lstStyle/>
          <a:p>
            <a:r>
              <a:rPr lang="en-US" dirty="0"/>
              <a:t>Session 1: Length Learning Trajectory - Mathematical goals</a:t>
            </a:r>
            <a:endParaRPr lang="en-US" sz="4801" dirty="0"/>
          </a:p>
        </p:txBody>
      </p:sp>
      <p:pic>
        <p:nvPicPr>
          <p:cNvPr id="103" name="droppedImage.jpg"/>
          <p:cNvPicPr>
            <a:picLocks noChangeAspect="1"/>
          </p:cNvPicPr>
          <p:nvPr/>
        </p:nvPicPr>
        <p:blipFill>
          <a:blip r:embed="rId3">
            <a:extLst/>
          </a:blip>
          <a:stretch>
            <a:fillRect/>
          </a:stretch>
        </p:blipFill>
        <p:spPr>
          <a:xfrm>
            <a:off x="7763550" y="2601809"/>
            <a:ext cx="4700531" cy="5351372"/>
          </a:xfrm>
          <a:prstGeom prst="rect">
            <a:avLst/>
          </a:prstGeom>
          <a:ln w="25400">
            <a:miter lim="400000"/>
          </a:ln>
          <a:effectLst/>
        </p:spPr>
      </p:pic>
      <p:sp>
        <p:nvSpPr>
          <p:cNvPr id="6" name="Footer Placeholder 1">
            <a:extLst>
              <a:ext uri="{FF2B5EF4-FFF2-40B4-BE49-F238E27FC236}">
                <a16:creationId xmlns:a16="http://schemas.microsoft.com/office/drawing/2014/main" id="{DAEBA331-01E9-6D45-82C5-42B7A13E95A4}"/>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pic>
        <p:nvPicPr>
          <p:cNvPr id="8" name="Content Placeholder 6">
            <a:extLst>
              <a:ext uri="{FF2B5EF4-FFF2-40B4-BE49-F238E27FC236}">
                <a16:creationId xmlns:a16="http://schemas.microsoft.com/office/drawing/2014/main" id="{9DA3E3E3-430D-0E4E-8EA0-3465DD276CD8}"/>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3949065" y="6969079"/>
            <a:ext cx="2672140" cy="969404"/>
          </a:xfrm>
        </p:spPr>
      </p:pic>
      <p:pic>
        <p:nvPicPr>
          <p:cNvPr id="9" name="Picture 8" descr="PastedGraphic-2.pdf">
            <a:extLst>
              <a:ext uri="{FF2B5EF4-FFF2-40B4-BE49-F238E27FC236}">
                <a16:creationId xmlns:a16="http://schemas.microsoft.com/office/drawing/2014/main" id="{9589F855-C7E6-EE4A-96D8-4CF6F32A80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3401" y="2798916"/>
            <a:ext cx="5872133" cy="2963168"/>
          </a:xfrm>
          <a:prstGeom prst="rect">
            <a:avLst/>
          </a:prstGeom>
          <a:effectLst/>
        </p:spPr>
      </p:pic>
      <p:pic>
        <p:nvPicPr>
          <p:cNvPr id="10" name="nsf1.png">
            <a:extLst>
              <a:ext uri="{FF2B5EF4-FFF2-40B4-BE49-F238E27FC236}">
                <a16:creationId xmlns:a16="http://schemas.microsoft.com/office/drawing/2014/main" id="{290E275C-0DBE-294B-8A56-BE2AA4EA345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0613" y="6176013"/>
            <a:ext cx="2527844" cy="2539588"/>
          </a:xfrm>
          <a:prstGeom prst="rect">
            <a:avLst/>
          </a:prstGeom>
          <a:ln w="12700">
            <a:miter lim="400000"/>
          </a:ln>
        </p:spPr>
      </p:pic>
    </p:spTree>
    <p:extLst>
      <p:ext uri="{BB962C8B-B14F-4D97-AF65-F5344CB8AC3E}">
        <p14:creationId xmlns:p14="http://schemas.microsoft.com/office/powerpoint/2010/main" val="243179016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Shape 130"/>
          <p:cNvSpPr>
            <a:spLocks noGrp="1"/>
          </p:cNvSpPr>
          <p:nvPr>
            <p:ph type="title"/>
          </p:nvPr>
        </p:nvSpPr>
        <p:spPr/>
        <p:txBody>
          <a:bodyPr/>
          <a:lstStyle/>
          <a:p>
            <a:pPr lvl="0"/>
            <a:r>
              <a:rPr lang="en-US" dirty="0"/>
              <a:t>How long is the room?</a:t>
            </a:r>
            <a:br>
              <a:rPr lang="en-US" dirty="0"/>
            </a:br>
            <a:r>
              <a:rPr lang="en-US" dirty="0"/>
              <a:t>(Estimating)</a:t>
            </a:r>
          </a:p>
        </p:txBody>
      </p:sp>
      <p:sp>
        <p:nvSpPr>
          <p:cNvPr id="131" name="Shape 131"/>
          <p:cNvSpPr>
            <a:spLocks noGrp="1"/>
          </p:cNvSpPr>
          <p:nvPr>
            <p:ph idx="1"/>
          </p:nvPr>
        </p:nvSpPr>
        <p:spPr/>
        <p:txBody>
          <a:bodyPr/>
          <a:lstStyle/>
          <a:p>
            <a:r>
              <a:rPr lang="en-US" dirty="0"/>
              <a:t>Really...how long? How wide?</a:t>
            </a:r>
          </a:p>
          <a:p>
            <a:pPr lvl="1"/>
            <a:r>
              <a:rPr lang="en-US" dirty="0"/>
              <a:t>Estimate. Write it in your notebooks</a:t>
            </a:r>
          </a:p>
          <a:p>
            <a:pPr lvl="1"/>
            <a:r>
              <a:rPr lang="en-US" dirty="0"/>
              <a:t>Think: How did you estimate?</a:t>
            </a:r>
          </a:p>
          <a:p>
            <a:pPr lvl="1"/>
            <a:r>
              <a:rPr lang="en-US" dirty="0"/>
              <a:t>What did you have to know</a:t>
            </a:r>
            <a:br>
              <a:rPr lang="en-US" dirty="0"/>
            </a:br>
            <a:r>
              <a:rPr lang="en-US" dirty="0"/>
              <a:t>and be able to do?</a:t>
            </a:r>
          </a:p>
          <a:p>
            <a:pPr lvl="1"/>
            <a:r>
              <a:rPr lang="en-US" dirty="0"/>
              <a:t>Write a brief summary as </a:t>
            </a:r>
            <a:br>
              <a:rPr lang="en-US" dirty="0"/>
            </a:br>
            <a:r>
              <a:rPr lang="en-US" dirty="0"/>
              <a:t>notes</a:t>
            </a:r>
          </a:p>
          <a:p>
            <a:pPr lvl="1"/>
            <a:r>
              <a:rPr lang="en-US" dirty="0"/>
              <a:t>Brief sharing</a:t>
            </a:r>
          </a:p>
        </p:txBody>
      </p:sp>
      <p:pic>
        <p:nvPicPr>
          <p:cNvPr id="133" name="pasted-image.tif"/>
          <p:cNvPicPr/>
          <p:nvPr/>
        </p:nvPicPr>
        <p:blipFill>
          <a:blip r:embed="rId2">
            <a:extLst/>
          </a:blip>
          <a:stretch>
            <a:fillRect/>
          </a:stretch>
        </p:blipFill>
        <p:spPr>
          <a:xfrm>
            <a:off x="7016696" y="5143835"/>
            <a:ext cx="5013751" cy="3386494"/>
          </a:xfrm>
          <a:prstGeom prst="rect">
            <a:avLst/>
          </a:prstGeom>
          <a:ln w="12700">
            <a:miter lim="400000"/>
          </a:ln>
        </p:spPr>
      </p:pic>
      <p:sp>
        <p:nvSpPr>
          <p:cNvPr id="6" name="Footer Placeholder 1">
            <a:extLst>
              <a:ext uri="{FF2B5EF4-FFF2-40B4-BE49-F238E27FC236}">
                <a16:creationId xmlns:a16="http://schemas.microsoft.com/office/drawing/2014/main" id="{F4955D35-2214-084D-88A9-4C516F6E6963}"/>
              </a:ext>
            </a:extLst>
          </p:cNvPr>
          <p:cNvSpPr>
            <a:spLocks noGrp="1"/>
          </p:cNvSpPr>
          <p:nvPr>
            <p:ph type="ftr" sz="quarter" idx="11"/>
          </p:nvPr>
        </p:nvSpPr>
        <p:spPr>
          <a:xfrm>
            <a:off x="539134" y="8758514"/>
            <a:ext cx="11924948" cy="673037"/>
          </a:xfrm>
        </p:spPr>
        <p:txBody>
          <a:bodyPr/>
          <a:lstStyle>
            <a:lvl1pPr>
              <a:defRPr sz="900" dirty="0" err="1" smtClean="0"/>
            </a:lvl1pPr>
          </a:lstStyle>
          <a:p>
            <a:r>
              <a:rPr lang="en-US" sz="1200"/>
              <a:t>This work is licensed under a Creative Commons Attribution-Noncommercial-4.0 International License: https://creativecommons.org/licenses/by-nc/4.0/
© 2018 Mathematics Teaching and Learning to Teach • School of Education • University of Michigan • Ann Arbor, MI 48109-1259 • mtlt@umich.edu</a:t>
            </a:r>
            <a:endParaRPr lang="en-US" sz="1200" dirty="0"/>
          </a:p>
        </p:txBody>
      </p:sp>
    </p:spTree>
  </p:cSld>
  <p:clrMapOvr>
    <a:masterClrMapping/>
  </p:clrMapOvr>
  <p:transition/>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lide_blank_master_082014_um">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Gill Sans"/>
        <a:ea typeface="Gill Sans"/>
        <a:cs typeface="Gill Sans"/>
      </a:majorFont>
      <a:minorFont>
        <a:latin typeface="Gill Sans"/>
        <a:ea typeface="Gill Sans"/>
        <a:cs typeface="Gill Sans"/>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25400" cap="flat">
          <a:noFill/>
          <a:miter lim="400000"/>
        </a:ln>
        <a:effectLst/>
      </a:spPr>
      <a:bodyPr rot="0" spcFirstLastPara="1" vertOverflow="overflow" horzOverflow="overflow" vert="horz" wrap="square" lIns="38100" tIns="38100" rIns="38100" bIns="38100" numCol="1" spcCol="38100" rtlCol="0" anchor="ctr">
        <a:spAutoFit/>
      </a:bodyPr>
      <a:lstStyle>
        <a:defPPr marL="0" marR="0" indent="0" algn="ctr" defTabSz="584200" rtl="0" fontAlgn="auto" latinLnBrk="1" hangingPunct="0">
          <a:lnSpc>
            <a:spcPct val="100000"/>
          </a:lnSpc>
          <a:spcBef>
            <a:spcPts val="0"/>
          </a:spcBef>
          <a:spcAft>
            <a:spcPts val="0"/>
          </a:spcAft>
          <a:buClrTx/>
          <a:buSzTx/>
          <a:buFontTx/>
          <a:buNone/>
          <a:tabLst/>
          <a:defRPr kumimoji="0" sz="2800" b="0" i="0" u="none" strike="noStrike" cap="none" spc="0" normalizeH="0" baseline="0">
            <a:ln>
              <a:noFill/>
            </a:ln>
            <a:solidFill>
              <a:srgbClr val="FFFFFF"/>
            </a:solidFill>
            <a:effectLst>
              <a:outerShdw blurRad="38100" dist="12700" dir="5400000" rotWithShape="0">
                <a:srgbClr val="000000">
                  <a:alpha val="50000"/>
                </a:srgbClr>
              </a:outerShdw>
            </a:effectLst>
            <a:uFillTx/>
            <a:latin typeface="+mn-lt"/>
            <a:ea typeface="+mn-ea"/>
            <a:cs typeface="+mn-cs"/>
            <a:sym typeface="Gill Sans"/>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FFFFFF"/>
          </a:solidFill>
          <a:prstDash val="solid"/>
          <a:miter lim="4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50800" tIns="50800" rIns="50800" bIns="50800" numCol="1" spcCol="38100" rtlCol="0" anchor="ctr">
        <a:spAutoFit/>
      </a:bodyPr>
      <a:lstStyle>
        <a:defPPr marL="0" marR="0" indent="0" algn="l" defTabSz="457200" rtl="0" fontAlgn="auto" latinLnBrk="1" hangingPunct="0">
          <a:lnSpc>
            <a:spcPct val="100000"/>
          </a:lnSpc>
          <a:spcBef>
            <a:spcPts val="0"/>
          </a:spcBef>
          <a:spcAft>
            <a:spcPts val="0"/>
          </a:spcAft>
          <a:buClrTx/>
          <a:buSzTx/>
          <a:buFontTx/>
          <a:buNone/>
          <a:tabLst/>
          <a:defRPr kumimoji="0" sz="1200" b="0" i="0" u="none" strike="noStrike" cap="none" spc="0" normalizeH="0" baseline="0">
            <a:ln>
              <a:noFill/>
            </a:ln>
            <a:solidFill>
              <a:srgbClr val="000000"/>
            </a:solidFill>
            <a:effectLst/>
            <a:uFillTx/>
            <a:latin typeface="Helvetica"/>
            <a:ea typeface="Helvetica"/>
            <a:cs typeface="Helvetica"/>
            <a:sym typeface="Helvetic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slide_blank_master_082014_um.potx</Template>
  <TotalTime>11766</TotalTime>
  <Words>2985</Words>
  <Application>Microsoft Macintosh PowerPoint</Application>
  <PresentationFormat>Custom</PresentationFormat>
  <Paragraphs>250</Paragraphs>
  <Slides>39</Slides>
  <Notes>15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39</vt:i4>
      </vt:variant>
    </vt:vector>
  </HeadingPairs>
  <TitlesOfParts>
    <vt:vector size="46" baseType="lpstr">
      <vt:lpstr>ＭＳ Ｐゴシック</vt:lpstr>
      <vt:lpstr>Arial</vt:lpstr>
      <vt:lpstr>Gill Sans</vt:lpstr>
      <vt:lpstr>Helvetica</vt:lpstr>
      <vt:lpstr>Lucida Grande</vt:lpstr>
      <vt:lpstr>Tahoma</vt:lpstr>
      <vt:lpstr>slide_blank_master_082014_um</vt:lpstr>
      <vt:lpstr>Geometric Measurement and Spatial Reasoning in Elementary Mathematics Teaching</vt:lpstr>
      <vt:lpstr>Goals for all DTE modules</vt:lpstr>
      <vt:lpstr>Goals for this module:  Geometric Measurement and Spatial Reasoning in Elementary Mathematics Teaching</vt:lpstr>
      <vt:lpstr>The ten sessions</vt:lpstr>
      <vt:lpstr>Classroom Connection Activities: Overview</vt:lpstr>
      <vt:lpstr>Session 1: Length Learning Trajectory - Mathematical goals</vt:lpstr>
      <vt:lpstr>Overview of Session 1</vt:lpstr>
      <vt:lpstr>Session 1: Length Learning Trajectory - Mathematical goals</vt:lpstr>
      <vt:lpstr>How long is the room? (Estimating)</vt:lpstr>
      <vt:lpstr>How long is the room? (Measuring)</vt:lpstr>
      <vt:lpstr>Our measurements of the room length</vt:lpstr>
      <vt:lpstr>Making sense of measures of length</vt:lpstr>
      <vt:lpstr>Reflection</vt:lpstr>
      <vt:lpstr>Length in the Common Core Standards</vt:lpstr>
      <vt:lpstr>Common Core State Standards for Mathematical Practice: Connected to measurement</vt:lpstr>
      <vt:lpstr>Common Core State Standards for Mathematical Practice: Measurement at your grades</vt:lpstr>
      <vt:lpstr>Measurement stories</vt:lpstr>
      <vt:lpstr>Wally and the rug (Part 1)</vt:lpstr>
      <vt:lpstr>Wally and the rug (Part 2)</vt:lpstr>
      <vt:lpstr>Wally and the rug (Part 3)</vt:lpstr>
      <vt:lpstr>Wally and the rug (Part 4)</vt:lpstr>
      <vt:lpstr>Wally and the rug (Part 5)</vt:lpstr>
      <vt:lpstr>Reflecting on Wally and the rug</vt:lpstr>
      <vt:lpstr>Doug, friends, and the room (Part 1)</vt:lpstr>
      <vt:lpstr>Doug, friends, and the room (Part 2)</vt:lpstr>
      <vt:lpstr>Doug, friends, and the room (Part 3)</vt:lpstr>
      <vt:lpstr>Reflecting on students and the  mathematics of measuring</vt:lpstr>
      <vt:lpstr>Length concepts (Part 1)</vt:lpstr>
      <vt:lpstr>Length concepts (Part 2)</vt:lpstr>
      <vt:lpstr>The Broken Ruler Task (Part 1)</vt:lpstr>
      <vt:lpstr>The Broken Ruler Task (Part 2)</vt:lpstr>
      <vt:lpstr>Why the Broken Ruler?</vt:lpstr>
      <vt:lpstr>Note taking as you watch videos</vt:lpstr>
      <vt:lpstr>The mathematics of length measurement (Part 1) </vt:lpstr>
      <vt:lpstr>The mathematics of length measurement (Part 2)</vt:lpstr>
      <vt:lpstr>The mathematics of length measurement (Part 2)</vt:lpstr>
      <vt:lpstr>Discussion of notes taken on the video</vt:lpstr>
      <vt:lpstr>Classroom Connection Activities: Overview</vt:lpstr>
      <vt:lpstr>Summary</vt:lpstr>
    </vt:vector>
  </TitlesOfParts>
  <Manager/>
  <Company/>
  <LinksUpToDate>false</LinksUpToDate>
  <SharedDoc>false</SharedDoc>
  <HyperlinkBase/>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Measurement Module: Session 1</dc:title>
  <dc:subject/>
  <dc:creator/>
  <cp:keywords/>
  <dc:description/>
  <cp:lastModifiedBy>Microsoft Office User</cp:lastModifiedBy>
  <cp:revision>194</cp:revision>
  <cp:lastPrinted>2018-09-22T17:40:53Z</cp:lastPrinted>
  <dcterms:modified xsi:type="dcterms:W3CDTF">2018-10-14T13:29:42Z</dcterms:modified>
  <cp:category/>
</cp:coreProperties>
</file>