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handoutMasterIdLst>
    <p:handoutMasterId r:id="rId17"/>
  </p:handoutMasterIdLst>
  <p:sldIdLst>
    <p:sldId id="468" r:id="rId2"/>
    <p:sldId id="455" r:id="rId3"/>
    <p:sldId id="464" r:id="rId4"/>
    <p:sldId id="465" r:id="rId5"/>
    <p:sldId id="469" r:id="rId6"/>
    <p:sldId id="461" r:id="rId7"/>
    <p:sldId id="462" r:id="rId8"/>
    <p:sldId id="463" r:id="rId9"/>
    <p:sldId id="470" r:id="rId10"/>
    <p:sldId id="452" r:id="rId11"/>
    <p:sldId id="459" r:id="rId12"/>
    <p:sldId id="446" r:id="rId13"/>
    <p:sldId id="467" r:id="rId14"/>
    <p:sldId id="460" r:id="rId15"/>
  </p:sldIdLst>
  <p:sldSz cx="13003213" cy="9756775"/>
  <p:notesSz cx="6858000" cy="9144000"/>
  <p:defaultTextStyle>
    <a:defPPr>
      <a:defRPr lang="en-US"/>
    </a:defPPr>
    <a:lvl1pPr marL="0" algn="l" defTabSz="650276" rtl="0" eaLnBrk="1" latinLnBrk="0" hangingPunct="1">
      <a:defRPr sz="2560" kern="1200">
        <a:solidFill>
          <a:schemeClr val="tx1"/>
        </a:solidFill>
        <a:latin typeface="+mn-lt"/>
        <a:ea typeface="+mn-ea"/>
        <a:cs typeface="+mn-cs"/>
      </a:defRPr>
    </a:lvl1pPr>
    <a:lvl2pPr marL="650276" algn="l" defTabSz="650276" rtl="0" eaLnBrk="1" latinLnBrk="0" hangingPunct="1">
      <a:defRPr sz="2560" kern="1200">
        <a:solidFill>
          <a:schemeClr val="tx1"/>
        </a:solidFill>
        <a:latin typeface="+mn-lt"/>
        <a:ea typeface="+mn-ea"/>
        <a:cs typeface="+mn-cs"/>
      </a:defRPr>
    </a:lvl2pPr>
    <a:lvl3pPr marL="1300551" algn="l" defTabSz="650276" rtl="0" eaLnBrk="1" latinLnBrk="0" hangingPunct="1">
      <a:defRPr sz="2560" kern="1200">
        <a:solidFill>
          <a:schemeClr val="tx1"/>
        </a:solidFill>
        <a:latin typeface="+mn-lt"/>
        <a:ea typeface="+mn-ea"/>
        <a:cs typeface="+mn-cs"/>
      </a:defRPr>
    </a:lvl3pPr>
    <a:lvl4pPr marL="1950827" algn="l" defTabSz="650276" rtl="0" eaLnBrk="1" latinLnBrk="0" hangingPunct="1">
      <a:defRPr sz="2560" kern="1200">
        <a:solidFill>
          <a:schemeClr val="tx1"/>
        </a:solidFill>
        <a:latin typeface="+mn-lt"/>
        <a:ea typeface="+mn-ea"/>
        <a:cs typeface="+mn-cs"/>
      </a:defRPr>
    </a:lvl4pPr>
    <a:lvl5pPr marL="2601102" algn="l" defTabSz="650276" rtl="0" eaLnBrk="1" latinLnBrk="0" hangingPunct="1">
      <a:defRPr sz="2560" kern="1200">
        <a:solidFill>
          <a:schemeClr val="tx1"/>
        </a:solidFill>
        <a:latin typeface="+mn-lt"/>
        <a:ea typeface="+mn-ea"/>
        <a:cs typeface="+mn-cs"/>
      </a:defRPr>
    </a:lvl5pPr>
    <a:lvl6pPr marL="3251378" algn="l" defTabSz="650276" rtl="0" eaLnBrk="1" latinLnBrk="0" hangingPunct="1">
      <a:defRPr sz="2560" kern="1200">
        <a:solidFill>
          <a:schemeClr val="tx1"/>
        </a:solidFill>
        <a:latin typeface="+mn-lt"/>
        <a:ea typeface="+mn-ea"/>
        <a:cs typeface="+mn-cs"/>
      </a:defRPr>
    </a:lvl6pPr>
    <a:lvl7pPr marL="3901653" algn="l" defTabSz="650276" rtl="0" eaLnBrk="1" latinLnBrk="0" hangingPunct="1">
      <a:defRPr sz="2560" kern="1200">
        <a:solidFill>
          <a:schemeClr val="tx1"/>
        </a:solidFill>
        <a:latin typeface="+mn-lt"/>
        <a:ea typeface="+mn-ea"/>
        <a:cs typeface="+mn-cs"/>
      </a:defRPr>
    </a:lvl7pPr>
    <a:lvl8pPr marL="4551929" algn="l" defTabSz="650276" rtl="0" eaLnBrk="1" latinLnBrk="0" hangingPunct="1">
      <a:defRPr sz="2560" kern="1200">
        <a:solidFill>
          <a:schemeClr val="tx1"/>
        </a:solidFill>
        <a:latin typeface="+mn-lt"/>
        <a:ea typeface="+mn-ea"/>
        <a:cs typeface="+mn-cs"/>
      </a:defRPr>
    </a:lvl8pPr>
    <a:lvl9pPr marL="5202204" algn="l" defTabSz="650276"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8" userDrawn="1">
          <p15:clr>
            <a:srgbClr val="A4A3A4"/>
          </p15:clr>
        </p15:guide>
        <p15:guide id="2" orient="horz" pos="1640" userDrawn="1">
          <p15:clr>
            <a:srgbClr val="A4A3A4"/>
          </p15:clr>
        </p15:guide>
        <p15:guide id="3" orient="horz" pos="5944" userDrawn="1">
          <p15:clr>
            <a:srgbClr val="A4A3A4"/>
          </p15:clr>
        </p15:guide>
        <p15:guide id="4" orient="horz" pos="3066" userDrawn="1">
          <p15:clr>
            <a:srgbClr val="A4A3A4"/>
          </p15:clr>
        </p15:guide>
        <p15:guide id="5" orient="horz" pos="5494" userDrawn="1">
          <p15:clr>
            <a:srgbClr val="A4A3A4"/>
          </p15:clr>
        </p15:guide>
        <p15:guide id="6" orient="horz" pos="1638" userDrawn="1">
          <p15:clr>
            <a:srgbClr val="A4A3A4"/>
          </p15:clr>
        </p15:guide>
        <p15:guide id="7" orient="horz" pos="3073" userDrawn="1">
          <p15:clr>
            <a:srgbClr val="A4A3A4"/>
          </p15:clr>
        </p15:guide>
        <p15:guide id="8" orient="horz" pos="5511" userDrawn="1">
          <p15:clr>
            <a:srgbClr val="A4A3A4"/>
          </p15:clr>
        </p15:guide>
        <p15:guide id="9" pos="334" userDrawn="1">
          <p15:clr>
            <a:srgbClr val="A4A3A4"/>
          </p15:clr>
        </p15:guide>
        <p15:guide id="10" pos="7858" userDrawn="1">
          <p15:clr>
            <a:srgbClr val="A4A3A4"/>
          </p15:clr>
        </p15:guide>
        <p15:guide id="11" pos="411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VD" initials="D" lastIdx="1" clrIdx="0"/>
  <p:cmAuthor id="1" name="Suzuka, Kara"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hiddenSlides="1" scaleToFitPaper="1" frameSlides="1"/>
  <p:clrMru>
    <a:srgbClr val="0A2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34" autoAdjust="0"/>
    <p:restoredTop sz="93609"/>
  </p:normalViewPr>
  <p:slideViewPr>
    <p:cSldViewPr snapToGrid="0" showGuides="1">
      <p:cViewPr varScale="1">
        <p:scale>
          <a:sx n="83" d="100"/>
          <a:sy n="83" d="100"/>
        </p:scale>
        <p:origin x="1720" y="192"/>
      </p:cViewPr>
      <p:guideLst>
        <p:guide orient="horz" pos="258"/>
        <p:guide orient="horz" pos="1640"/>
        <p:guide orient="horz" pos="5944"/>
        <p:guide orient="horz" pos="3066"/>
        <p:guide orient="horz" pos="5494"/>
        <p:guide orient="horz" pos="1638"/>
        <p:guide orient="horz" pos="3073"/>
        <p:guide orient="horz" pos="5511"/>
        <p:guide pos="334"/>
        <p:guide pos="7858"/>
        <p:guide pos="4115"/>
      </p:guideLst>
    </p:cSldViewPr>
  </p:slideViewPr>
  <p:notesTextViewPr>
    <p:cViewPr>
      <p:scale>
        <a:sx n="100" d="100"/>
        <a:sy n="100" d="100"/>
      </p:scale>
      <p:origin x="0" y="0"/>
    </p:cViewPr>
  </p:notesTextViewPr>
  <p:sorterViewPr>
    <p:cViewPr>
      <p:scale>
        <a:sx n="137" d="100"/>
        <a:sy n="137" d="100"/>
      </p:scale>
      <p:origin x="0" y="0"/>
    </p:cViewPr>
  </p:sorterViewPr>
  <p:notesViewPr>
    <p:cSldViewPr snapToGrid="0">
      <p:cViewPr varScale="1">
        <p:scale>
          <a:sx n="99" d="100"/>
          <a:sy n="99" d="100"/>
        </p:scale>
        <p:origin x="2896"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37659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6F5353-8CCE-9F49-BDEB-464572507784}" type="datetimeFigureOut">
              <a:rPr lang="en-US" smtClean="0"/>
              <a:pPr/>
              <a:t>10/9/18</a:t>
            </a:fld>
            <a:endParaRPr lang="en-US"/>
          </a:p>
        </p:txBody>
      </p:sp>
      <p:sp>
        <p:nvSpPr>
          <p:cNvPr id="4" name="Slide Image Placeholder 3"/>
          <p:cNvSpPr>
            <a:spLocks noGrp="1" noRot="1" noChangeAspect="1"/>
          </p:cNvSpPr>
          <p:nvPr>
            <p:ph type="sldImg" idx="2"/>
          </p:nvPr>
        </p:nvSpPr>
        <p:spPr>
          <a:xfrm>
            <a:off x="1144588" y="685800"/>
            <a:ext cx="4568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A84BB5-8C22-FE4A-9B97-A7A27B420F01}" type="slidenum">
              <a:rPr lang="en-US" smtClean="0"/>
              <a:pPr/>
              <a:t>‹#›</a:t>
            </a:fld>
            <a:endParaRPr lang="en-US"/>
          </a:p>
        </p:txBody>
      </p:sp>
    </p:spTree>
    <p:extLst>
      <p:ext uri="{BB962C8B-B14F-4D97-AF65-F5344CB8AC3E}">
        <p14:creationId xmlns:p14="http://schemas.microsoft.com/office/powerpoint/2010/main" val="3384993689"/>
      </p:ext>
    </p:extLst>
  </p:cSld>
  <p:clrMap bg1="lt1" tx1="dk1" bg2="lt2" tx2="dk2" accent1="accent1" accent2="accent2" accent3="accent3" accent4="accent4" accent5="accent5" accent6="accent6" hlink="hlink" folHlink="folHlink"/>
  <p:hf sldNum="0" hdr="0" ftr="0" dt="0"/>
  <p:notesStyle>
    <a:lvl1pPr marL="0" algn="l" defTabSz="650276" rtl="0" eaLnBrk="1" latinLnBrk="0" hangingPunct="1">
      <a:defRPr sz="1707" kern="1200">
        <a:solidFill>
          <a:schemeClr val="tx1"/>
        </a:solidFill>
        <a:latin typeface="+mn-lt"/>
        <a:ea typeface="+mn-ea"/>
        <a:cs typeface="+mn-cs"/>
      </a:defRPr>
    </a:lvl1pPr>
    <a:lvl2pPr marL="650276" algn="l" defTabSz="650276" rtl="0" eaLnBrk="1" latinLnBrk="0" hangingPunct="1">
      <a:defRPr sz="1707" kern="1200">
        <a:solidFill>
          <a:schemeClr val="tx1"/>
        </a:solidFill>
        <a:latin typeface="+mn-lt"/>
        <a:ea typeface="+mn-ea"/>
        <a:cs typeface="+mn-cs"/>
      </a:defRPr>
    </a:lvl2pPr>
    <a:lvl3pPr marL="1300551" algn="l" defTabSz="650276" rtl="0" eaLnBrk="1" latinLnBrk="0" hangingPunct="1">
      <a:defRPr sz="1707" kern="1200">
        <a:solidFill>
          <a:schemeClr val="tx1"/>
        </a:solidFill>
        <a:latin typeface="+mn-lt"/>
        <a:ea typeface="+mn-ea"/>
        <a:cs typeface="+mn-cs"/>
      </a:defRPr>
    </a:lvl3pPr>
    <a:lvl4pPr marL="1950827" algn="l" defTabSz="650276" rtl="0" eaLnBrk="1" latinLnBrk="0" hangingPunct="1">
      <a:defRPr sz="1707" kern="1200">
        <a:solidFill>
          <a:schemeClr val="tx1"/>
        </a:solidFill>
        <a:latin typeface="+mn-lt"/>
        <a:ea typeface="+mn-ea"/>
        <a:cs typeface="+mn-cs"/>
      </a:defRPr>
    </a:lvl4pPr>
    <a:lvl5pPr marL="2601102" algn="l" defTabSz="650276" rtl="0" eaLnBrk="1" latinLnBrk="0" hangingPunct="1">
      <a:defRPr sz="1707" kern="1200">
        <a:solidFill>
          <a:schemeClr val="tx1"/>
        </a:solidFill>
        <a:latin typeface="+mn-lt"/>
        <a:ea typeface="+mn-ea"/>
        <a:cs typeface="+mn-cs"/>
      </a:defRPr>
    </a:lvl5pPr>
    <a:lvl6pPr marL="3251378" algn="l" defTabSz="650276" rtl="0" eaLnBrk="1" latinLnBrk="0" hangingPunct="1">
      <a:defRPr sz="1707" kern="1200">
        <a:solidFill>
          <a:schemeClr val="tx1"/>
        </a:solidFill>
        <a:latin typeface="+mn-lt"/>
        <a:ea typeface="+mn-ea"/>
        <a:cs typeface="+mn-cs"/>
      </a:defRPr>
    </a:lvl6pPr>
    <a:lvl7pPr marL="3901653" algn="l" defTabSz="650276" rtl="0" eaLnBrk="1" latinLnBrk="0" hangingPunct="1">
      <a:defRPr sz="1707" kern="1200">
        <a:solidFill>
          <a:schemeClr val="tx1"/>
        </a:solidFill>
        <a:latin typeface="+mn-lt"/>
        <a:ea typeface="+mn-ea"/>
        <a:cs typeface="+mn-cs"/>
      </a:defRPr>
    </a:lvl7pPr>
    <a:lvl8pPr marL="4551929" algn="l" defTabSz="650276" rtl="0" eaLnBrk="1" latinLnBrk="0" hangingPunct="1">
      <a:defRPr sz="1707" kern="1200">
        <a:solidFill>
          <a:schemeClr val="tx1"/>
        </a:solidFill>
        <a:latin typeface="+mn-lt"/>
        <a:ea typeface="+mn-ea"/>
        <a:cs typeface="+mn-cs"/>
      </a:defRPr>
    </a:lvl8pPr>
    <a:lvl9pPr marL="5202204" algn="l" defTabSz="650276"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77795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97771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35630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pPr marL="0" indent="0" rtl="0">
              <a:buFont typeface="Arial" charset="0"/>
              <a:buNone/>
            </a:pPr>
            <a:endParaRPr lang="en-US" sz="1200" b="0" i="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53727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94042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pPr marL="171450" indent="-171450">
              <a:buFont typeface="Arial" charset="0"/>
              <a:buChar char="•"/>
            </a:pPr>
            <a:r>
              <a:rPr lang="en-US" sz="1200" b="0" i="1" u="none" strike="noStrike" kern="1200" dirty="0">
                <a:solidFill>
                  <a:schemeClr val="tx1"/>
                </a:solidFill>
                <a:effectLst/>
                <a:latin typeface="+mn-lt"/>
                <a:ea typeface="+mn-ea"/>
                <a:cs typeface="+mn-cs"/>
              </a:rPr>
              <a:t>Meters were first defined by the French in the 1700s. They wanted to develop a standard unit and defined it as one ten-millionth of the distance between the North Pole and the equator in order to create a standardized unit. Later, scientists redefined it more precisely.</a:t>
            </a:r>
          </a:p>
          <a:p>
            <a:pPr marL="171450" indent="-171450">
              <a:buFont typeface="Arial" charset="0"/>
              <a:buChar char="•"/>
            </a:pPr>
            <a:endParaRPr lang="en-US" sz="1200" b="0" i="1" u="none" strike="noStrike" kern="1200" dirty="0">
              <a:solidFill>
                <a:schemeClr val="tx1"/>
              </a:solidFill>
              <a:effectLst/>
              <a:latin typeface="+mn-lt"/>
              <a:ea typeface="+mn-ea"/>
              <a:cs typeface="+mn-cs"/>
            </a:endParaRPr>
          </a:p>
          <a:p>
            <a:pPr marL="171450" indent="-171450">
              <a:buFont typeface="Arial" charset="0"/>
              <a:buChar char="•"/>
            </a:pPr>
            <a:r>
              <a:rPr lang="en-US" sz="1200" b="0" i="1" u="none" strike="noStrike" kern="1200" dirty="0">
                <a:solidFill>
                  <a:schemeClr val="tx1"/>
                </a:solidFill>
                <a:effectLst/>
                <a:latin typeface="+mn-lt"/>
                <a:ea typeface="+mn-ea"/>
                <a:cs typeface="+mn-cs"/>
              </a:rPr>
              <a:t>Relationships between metric measures: 1 cubic decimeter has a volume as 1 liter and a mass of 1 kilogram. One gram was originally defined as 1 cubic centimeter of cold water.</a:t>
            </a:r>
          </a:p>
          <a:p>
            <a:pPr marL="171450" indent="-171450">
              <a:buFont typeface="Arial" charset="0"/>
              <a:buChar char="•"/>
            </a:pPr>
            <a:endParaRPr lang="en-US" sz="1200" b="0" i="1" u="none" strike="noStrike" kern="1200" dirty="0">
              <a:solidFill>
                <a:schemeClr val="tx1"/>
              </a:solidFill>
              <a:effectLst/>
              <a:latin typeface="+mn-lt"/>
              <a:ea typeface="+mn-ea"/>
              <a:cs typeface="+mn-cs"/>
            </a:endParaRPr>
          </a:p>
          <a:p>
            <a:pPr marL="171450" indent="-171450" rtl="0" fontAlgn="base">
              <a:buFont typeface="Arial" charset="0"/>
              <a:buChar char="•"/>
            </a:pPr>
            <a:r>
              <a:rPr lang="en-US" sz="1200" b="0" i="1" u="none" strike="noStrike" kern="1200" dirty="0">
                <a:solidFill>
                  <a:schemeClr val="tx1"/>
                </a:solidFill>
                <a:effectLst/>
                <a:latin typeface="+mn-lt"/>
                <a:ea typeface="+mn-ea"/>
                <a:cs typeface="+mn-cs"/>
              </a:rPr>
              <a:t>Error in measurement: Because of the materials used, error was introduced (e.g., extra space in top of L bottle, flexibility of cardboard used to make decimeter cube). Discussion about what can be done to recognize and minimize errors.</a:t>
            </a:r>
          </a:p>
          <a:p>
            <a:endParaRPr lang="en-US" dirty="0"/>
          </a:p>
        </p:txBody>
      </p:sp>
    </p:spTree>
    <p:extLst>
      <p:ext uri="{BB962C8B-B14F-4D97-AF65-F5344CB8AC3E}">
        <p14:creationId xmlns:p14="http://schemas.microsoft.com/office/powerpoint/2010/main" val="674964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i="1" dirty="0"/>
              <a:t>The volume</a:t>
            </a:r>
            <a:r>
              <a:rPr lang="en-US" i="1" baseline="0" dirty="0"/>
              <a:t> of liquid in a </a:t>
            </a:r>
            <a:r>
              <a:rPr lang="en-US" i="1" dirty="0"/>
              <a:t>cubic decimeter</a:t>
            </a:r>
            <a:r>
              <a:rPr lang="en-US" i="1" baseline="0" dirty="0"/>
              <a:t> is equal to a liter.</a:t>
            </a:r>
          </a:p>
          <a:p>
            <a:endParaRPr lang="en-US" i="1" baseline="0" dirty="0"/>
          </a:p>
          <a:p>
            <a:r>
              <a:rPr lang="en-US" i="1" baseline="0" dirty="0"/>
              <a:t>The mass of a cubic decimeter of what (a liter) is 1 kilogram.</a:t>
            </a:r>
            <a:endParaRPr lang="en-US" i="1" dirty="0"/>
          </a:p>
        </p:txBody>
      </p:sp>
    </p:spTree>
    <p:extLst>
      <p:ext uri="{BB962C8B-B14F-4D97-AF65-F5344CB8AC3E}">
        <p14:creationId xmlns:p14="http://schemas.microsoft.com/office/powerpoint/2010/main" val="1312432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1" u="none" strike="noStrike" kern="1200" dirty="0">
                <a:solidFill>
                  <a:schemeClr val="tx1"/>
                </a:solidFill>
                <a:effectLst/>
                <a:latin typeface="+mn-lt"/>
                <a:ea typeface="+mn-ea"/>
                <a:cs typeface="+mn-cs"/>
              </a:rPr>
              <a:t>The length measures need to be </a:t>
            </a:r>
            <a:r>
              <a:rPr lang="en-US" sz="1200" b="1" i="1" u="none" strike="noStrike" kern="1200" dirty="0">
                <a:solidFill>
                  <a:schemeClr val="tx1"/>
                </a:solidFill>
                <a:effectLst/>
                <a:latin typeface="+mn-lt"/>
                <a:ea typeface="+mn-ea"/>
                <a:cs typeface="+mn-cs"/>
              </a:rPr>
              <a:t>orthogonal</a:t>
            </a:r>
            <a:r>
              <a:rPr lang="en-US" sz="1200" b="0" i="1" u="none" strike="noStrike" kern="1200" dirty="0">
                <a:solidFill>
                  <a:schemeClr val="tx1"/>
                </a:solidFill>
                <a:effectLst/>
                <a:latin typeface="+mn-lt"/>
                <a:ea typeface="+mn-ea"/>
                <a:cs typeface="+mn-cs"/>
              </a:rPr>
              <a:t> or at right angles to one another. This is important because when the two measures are orthogonal, you can move one in the dimension it’s aligned without changing the other. When you sweep one length against another length in an orthogonal direction, you create this new dimension we call area. Additionally, when you take a base and sweep it up through an orthogonal direction to the plane, you create a volume. This is a nature of the space we live in.</a:t>
            </a:r>
            <a:endParaRPr lang="en-US" dirty="0"/>
          </a:p>
        </p:txBody>
      </p:sp>
    </p:spTree>
    <p:extLst>
      <p:ext uri="{BB962C8B-B14F-4D97-AF65-F5344CB8AC3E}">
        <p14:creationId xmlns:p14="http://schemas.microsoft.com/office/powerpoint/2010/main" val="230182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332" name="Shape 332"/>
          <p:cNvSpPr>
            <a:spLocks noGrp="1"/>
          </p:cNvSpPr>
          <p:nvPr>
            <p:ph type="body" sz="quarter" idx="1"/>
          </p:nvPr>
        </p:nvSpPr>
        <p:spPr>
          <a:prstGeom prst="rect">
            <a:avLst/>
          </a:prstGeom>
        </p:spPr>
        <p:txBody>
          <a:bodyPr/>
          <a:lstStyle/>
          <a:p>
            <a:pPr lvl="0">
              <a:defRPr sz="1800"/>
            </a:pPr>
            <a:endParaRPr sz="1400" dirty="0"/>
          </a:p>
        </p:txBody>
      </p:sp>
    </p:spTree>
    <p:extLst>
      <p:ext uri="{BB962C8B-B14F-4D97-AF65-F5344CB8AC3E}">
        <p14:creationId xmlns:p14="http://schemas.microsoft.com/office/powerpoint/2010/main" val="1875024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pPr rtl="0"/>
            <a:r>
              <a:rPr lang="en-US" sz="1200" b="0" i="1" u="none" strike="noStrike" kern="1200" dirty="0">
                <a:solidFill>
                  <a:schemeClr val="tx1"/>
                </a:solidFill>
                <a:effectLst/>
                <a:latin typeface="+mn-lt"/>
                <a:ea typeface="+mn-ea"/>
                <a:cs typeface="+mn-cs"/>
              </a:rPr>
              <a:t>Facilitator Note: The focus here is on solidifying understanding of the learning trajectory levels.</a:t>
            </a:r>
            <a:endParaRPr lang="en-US" dirty="0">
              <a:effectLst/>
            </a:endParaRPr>
          </a:p>
          <a:p>
            <a:pPr rtl="0"/>
            <a:br>
              <a:rPr lang="en-US" dirty="0"/>
            </a:br>
            <a:r>
              <a:rPr lang="en-US" sz="1200" b="0" i="1" u="none" strike="noStrike" kern="1200" dirty="0">
                <a:solidFill>
                  <a:schemeClr val="tx1"/>
                </a:solidFill>
                <a:effectLst/>
                <a:latin typeface="+mn-lt"/>
                <a:ea typeface="+mn-ea"/>
                <a:cs typeface="+mn-cs"/>
              </a:rPr>
              <a:t>Facilitator Note: The person</a:t>
            </a:r>
            <a:r>
              <a:rPr lang="en-US" sz="1200" b="0" i="1" u="none" strike="noStrike" kern="1200" baseline="0" dirty="0">
                <a:solidFill>
                  <a:schemeClr val="tx1"/>
                </a:solidFill>
                <a:effectLst/>
                <a:latin typeface="+mn-lt"/>
                <a:ea typeface="+mn-ea"/>
                <a:cs typeface="+mn-cs"/>
              </a:rPr>
              <a:t> playing the</a:t>
            </a:r>
            <a:r>
              <a:rPr lang="en-US" sz="1200" b="0" i="1" u="none" strike="noStrike" kern="1200" dirty="0">
                <a:solidFill>
                  <a:schemeClr val="tx1"/>
                </a:solidFill>
                <a:effectLst/>
                <a:latin typeface="+mn-lt"/>
                <a:ea typeface="+mn-ea"/>
                <a:cs typeface="+mn-cs"/>
              </a:rPr>
              <a:t> role of the student may be</a:t>
            </a:r>
            <a:r>
              <a:rPr lang="en-US" sz="1200" b="0" i="1" u="none" strike="noStrike" kern="1200" baseline="0" dirty="0">
                <a:solidFill>
                  <a:schemeClr val="tx1"/>
                </a:solidFill>
                <a:effectLst/>
                <a:latin typeface="+mn-lt"/>
                <a:ea typeface="+mn-ea"/>
                <a:cs typeface="+mn-cs"/>
              </a:rPr>
              <a:t> </a:t>
            </a:r>
            <a:r>
              <a:rPr lang="en-US" sz="1200" b="0" i="1" u="none" strike="noStrike" kern="1200" dirty="0">
                <a:solidFill>
                  <a:schemeClr val="tx1"/>
                </a:solidFill>
                <a:effectLst/>
                <a:latin typeface="+mn-lt"/>
                <a:ea typeface="+mn-ea"/>
                <a:cs typeface="+mn-cs"/>
              </a:rPr>
              <a:t>really good at showing all of her/his </a:t>
            </a:r>
            <a:r>
              <a:rPr lang="en-US" sz="1200" b="0" i="1" u="none" strike="noStrike" kern="1200" baseline="0" dirty="0">
                <a:solidFill>
                  <a:schemeClr val="tx1"/>
                </a:solidFill>
                <a:effectLst/>
                <a:latin typeface="+mn-lt"/>
                <a:ea typeface="+mn-ea"/>
                <a:cs typeface="+mn-cs"/>
              </a:rPr>
              <a:t>thinking without really being asked</a:t>
            </a:r>
            <a:r>
              <a:rPr lang="en-US" sz="1200" b="0" i="1" u="none" strike="noStrike" kern="1200" dirty="0">
                <a:solidFill>
                  <a:schemeClr val="tx1"/>
                </a:solidFill>
                <a:effectLst/>
                <a:latin typeface="+mn-lt"/>
                <a:ea typeface="+mn-ea"/>
                <a:cs typeface="+mn-cs"/>
              </a:rPr>
              <a:t>. While this</a:t>
            </a:r>
            <a:r>
              <a:rPr lang="en-US" sz="1200" b="0" i="1" u="none" strike="noStrike" kern="1200" baseline="0" dirty="0">
                <a:solidFill>
                  <a:schemeClr val="tx1"/>
                </a:solidFill>
                <a:effectLst/>
                <a:latin typeface="+mn-lt"/>
                <a:ea typeface="+mn-ea"/>
                <a:cs typeface="+mn-cs"/>
              </a:rPr>
              <a:t> can sometimes happen, in other cases teachers need to prompt students in order to more fully hear/see their thinking. If you want participants to experience that y</a:t>
            </a:r>
            <a:r>
              <a:rPr lang="en-US" sz="1200" b="0" i="1" u="none" strike="noStrike" kern="1200" dirty="0">
                <a:solidFill>
                  <a:schemeClr val="tx1"/>
                </a:solidFill>
                <a:effectLst/>
                <a:latin typeface="+mn-lt"/>
                <a:ea typeface="+mn-ea"/>
                <a:cs typeface="+mn-cs"/>
              </a:rPr>
              <a:t>ou may want to redirect as: “What if ‘students’ weren’t allowed to do the task or share much of their thinking unless the teacher prompts them? Try this variation.” This</a:t>
            </a:r>
            <a:r>
              <a:rPr lang="en-US" sz="1200" b="0" i="1" u="none" strike="noStrike" kern="1200" baseline="0" dirty="0">
                <a:solidFill>
                  <a:schemeClr val="tx1"/>
                </a:solidFill>
                <a:effectLst/>
                <a:latin typeface="+mn-lt"/>
                <a:ea typeface="+mn-ea"/>
                <a:cs typeface="+mn-cs"/>
              </a:rPr>
              <a:t> makes the activity </a:t>
            </a:r>
            <a:r>
              <a:rPr lang="en-US" sz="1200" b="0" i="1" u="none" strike="noStrike" kern="1200" baseline="0">
                <a:solidFill>
                  <a:schemeClr val="tx1"/>
                </a:solidFill>
                <a:effectLst/>
                <a:latin typeface="+mn-lt"/>
                <a:ea typeface="+mn-ea"/>
                <a:cs typeface="+mn-cs"/>
              </a:rPr>
              <a:t>a little </a:t>
            </a:r>
            <a:r>
              <a:rPr lang="en-US" sz="1200" b="0" i="1" u="none" strike="noStrike" kern="1200" baseline="0" dirty="0">
                <a:solidFill>
                  <a:schemeClr val="tx1"/>
                </a:solidFill>
                <a:effectLst/>
                <a:latin typeface="+mn-lt"/>
                <a:ea typeface="+mn-ea"/>
                <a:cs typeface="+mn-cs"/>
              </a:rPr>
              <a:t>different for them, for instance giving the person in the teacher role much more to do.</a:t>
            </a:r>
            <a:endParaRPr lang="en-US" dirty="0">
              <a:effectLst/>
            </a:endParaRPr>
          </a:p>
        </p:txBody>
      </p:sp>
    </p:spTree>
    <p:extLst>
      <p:ext uri="{BB962C8B-B14F-4D97-AF65-F5344CB8AC3E}">
        <p14:creationId xmlns:p14="http://schemas.microsoft.com/office/powerpoint/2010/main" val="689728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i="1" dirty="0"/>
              <a:t>After giving small groups</a:t>
            </a:r>
            <a:r>
              <a:rPr lang="en-US" i="1" baseline="0" dirty="0"/>
              <a:t> some time, have participants s</a:t>
            </a:r>
            <a:r>
              <a:rPr lang="en-US" i="1" dirty="0"/>
              <a:t>hare</a:t>
            </a:r>
            <a:r>
              <a:rPr lang="en-US" i="1" baseline="0" dirty="0"/>
              <a:t> out some ideas from each group in the whole group.</a:t>
            </a:r>
            <a:endParaRPr lang="en-US" i="1" dirty="0"/>
          </a:p>
        </p:txBody>
      </p:sp>
    </p:spTree>
    <p:extLst>
      <p:ext uri="{BB962C8B-B14F-4D97-AF65-F5344CB8AC3E}">
        <p14:creationId xmlns:p14="http://schemas.microsoft.com/office/powerpoint/2010/main" val="2543372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no anima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13" name="Rectangle 3"/>
          <p:cNvSpPr>
            <a:spLocks noGrp="1" noChangeArrowheads="1"/>
          </p:cNvSpPr>
          <p:nvPr>
            <p:ph idx="1"/>
          </p:nvPr>
        </p:nvSpPr>
        <p:spPr bwMode="auto">
          <a:xfrm>
            <a:off x="541801" y="2601807"/>
            <a:ext cx="11919612" cy="61137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47C6CEE-25B7-CF4B-8870-CE53B14CB18C}" type="slidenum">
              <a:rPr lang="en-US"/>
              <a:pPr>
                <a:defRPr/>
              </a:pPr>
              <a:t>‹#›</a:t>
            </a:fld>
            <a:endParaRPr lang="en-US" dirty="0"/>
          </a:p>
        </p:txBody>
      </p:sp>
      <p:sp>
        <p:nvSpPr>
          <p:cNvPr id="5" name="Footer Placeholder 1">
            <a:extLst>
              <a:ext uri="{FF2B5EF4-FFF2-40B4-BE49-F238E27FC236}">
                <a16:creationId xmlns:a16="http://schemas.microsoft.com/office/drawing/2014/main" id="{29279420-6A04-A047-9F59-6D6A8F860CA8}"/>
              </a:ext>
            </a:extLst>
          </p:cNvPr>
          <p:cNvSpPr>
            <a:spLocks noGrp="1"/>
          </p:cNvSpPr>
          <p:nvPr>
            <p:ph type="ftr" sz="quarter" idx="3"/>
          </p:nvPr>
        </p:nvSpPr>
        <p:spPr>
          <a:xfrm>
            <a:off x="539495" y="8759952"/>
            <a:ext cx="11923776" cy="53035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2147335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anima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13" name="Rectangle 3"/>
          <p:cNvSpPr>
            <a:spLocks noGrp="1" noChangeArrowheads="1"/>
          </p:cNvSpPr>
          <p:nvPr>
            <p:ph idx="1"/>
          </p:nvPr>
        </p:nvSpPr>
        <p:spPr bwMode="auto">
          <a:xfrm>
            <a:off x="541801" y="2601807"/>
            <a:ext cx="11919612" cy="61137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47C6CEE-25B7-CF4B-8870-CE53B14CB18C}" type="slidenum">
              <a:rPr lang="en-US"/>
              <a:pPr>
                <a:defRPr/>
              </a:pPr>
              <a:t>‹#›</a:t>
            </a:fld>
            <a:endParaRPr lang="en-US" dirty="0"/>
          </a:p>
        </p:txBody>
      </p:sp>
      <p:sp>
        <p:nvSpPr>
          <p:cNvPr id="5" name="Footer Placeholder 1">
            <a:extLst>
              <a:ext uri="{FF2B5EF4-FFF2-40B4-BE49-F238E27FC236}">
                <a16:creationId xmlns:a16="http://schemas.microsoft.com/office/drawing/2014/main" id="{54CC0C74-FD42-C741-86FF-A2B090F97993}"/>
              </a:ext>
            </a:extLst>
          </p:cNvPr>
          <p:cNvSpPr>
            <a:spLocks noGrp="1"/>
          </p:cNvSpPr>
          <p:nvPr>
            <p:ph type="ftr" sz="quarter" idx="3"/>
          </p:nvPr>
        </p:nvSpPr>
        <p:spPr>
          <a:xfrm>
            <a:off x="539495" y="8759952"/>
            <a:ext cx="11923776" cy="53035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1687582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9860" y="2609338"/>
            <a:ext cx="5833386" cy="6081419"/>
          </a:xfrm>
        </p:spPr>
        <p:txBody>
          <a:bodyPr/>
          <a:lstStyle>
            <a:lvl1pPr>
              <a:defRPr sz="3600"/>
            </a:lvl1pPr>
            <a:lvl2pPr>
              <a:defRPr sz="3200"/>
            </a:lvl2pPr>
            <a:lvl3pPr>
              <a:defRPr sz="2800"/>
            </a:lvl3pPr>
            <a:lvl4pPr>
              <a:defRPr sz="2400"/>
            </a:lvl4pPr>
            <a:lvl5pPr>
              <a:defRPr sz="2000"/>
            </a:lvl5pPr>
            <a:lvl6pPr>
              <a:defRPr sz="2560"/>
            </a:lvl6pPr>
            <a:lvl7pPr>
              <a:defRPr sz="2560"/>
            </a:lvl7pPr>
            <a:lvl8pPr>
              <a:defRPr sz="2560"/>
            </a:lvl8pPr>
            <a:lvl9pPr>
              <a:defRPr sz="25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718327" y="2609338"/>
            <a:ext cx="5743086" cy="6081420"/>
          </a:xfrm>
        </p:spPr>
        <p:txBody>
          <a:bodyPr/>
          <a:lstStyle>
            <a:lvl1pPr>
              <a:defRPr sz="3600"/>
            </a:lvl1pPr>
            <a:lvl2pPr>
              <a:defRPr sz="3200"/>
            </a:lvl2pPr>
            <a:lvl3pPr>
              <a:defRPr sz="2800"/>
            </a:lvl3pPr>
            <a:lvl4pPr>
              <a:defRPr sz="2400"/>
            </a:lvl4pPr>
            <a:lvl5pPr>
              <a:defRPr sz="2000"/>
            </a:lvl5pPr>
            <a:lvl6pPr>
              <a:defRPr sz="2560"/>
            </a:lvl6pPr>
            <a:lvl7pPr>
              <a:defRPr sz="2560"/>
            </a:lvl7pPr>
            <a:lvl8pPr>
              <a:defRPr sz="2560"/>
            </a:lvl8pPr>
            <a:lvl9pPr>
              <a:defRPr sz="25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08BB2EB-04CD-F841-BD54-12600B0B92CA}" type="slidenum">
              <a:rPr lang="en-US"/>
              <a:pPr>
                <a:defRPr/>
              </a:pPr>
              <a:t>‹#›</a:t>
            </a:fld>
            <a:endParaRPr lang="en-US" dirty="0"/>
          </a:p>
        </p:txBody>
      </p:sp>
      <p:sp>
        <p:nvSpPr>
          <p:cNvPr id="6" name="Footer Placeholder 1">
            <a:extLst>
              <a:ext uri="{FF2B5EF4-FFF2-40B4-BE49-F238E27FC236}">
                <a16:creationId xmlns:a16="http://schemas.microsoft.com/office/drawing/2014/main" id="{81DCDAEB-8B1D-2D48-A2E1-07863A630DE8}"/>
              </a:ext>
            </a:extLst>
          </p:cNvPr>
          <p:cNvSpPr>
            <a:spLocks noGrp="1"/>
          </p:cNvSpPr>
          <p:nvPr>
            <p:ph type="ftr" sz="quarter" idx="3"/>
          </p:nvPr>
        </p:nvSpPr>
        <p:spPr>
          <a:xfrm>
            <a:off x="539495" y="8759952"/>
            <a:ext cx="11923776" cy="53035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81189209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2D5C7F6C-AE1D-764E-A07D-A3388B4EC2DF}" type="slidenum">
              <a:rPr lang="en-US"/>
              <a:pPr>
                <a:defRPr/>
              </a:pPr>
              <a:t>‹#›</a:t>
            </a:fld>
            <a:endParaRPr lang="en-US" dirty="0"/>
          </a:p>
        </p:txBody>
      </p:sp>
      <p:sp>
        <p:nvSpPr>
          <p:cNvPr id="4" name="Footer Placeholder 1">
            <a:extLst>
              <a:ext uri="{FF2B5EF4-FFF2-40B4-BE49-F238E27FC236}">
                <a16:creationId xmlns:a16="http://schemas.microsoft.com/office/drawing/2014/main" id="{51A4A5D7-DFE8-5645-BCFB-964E3D6A67DD}"/>
              </a:ext>
            </a:extLst>
          </p:cNvPr>
          <p:cNvSpPr>
            <a:spLocks noGrp="1"/>
          </p:cNvSpPr>
          <p:nvPr>
            <p:ph type="ftr" sz="quarter" idx="3"/>
          </p:nvPr>
        </p:nvSpPr>
        <p:spPr>
          <a:xfrm>
            <a:off x="539495" y="8759952"/>
            <a:ext cx="11923776" cy="53035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391046243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4B51801-A1AB-4646-9FD5-931AEBEC5911}" type="slidenum">
              <a:rPr lang="en-US"/>
              <a:pPr>
                <a:defRPr/>
              </a:pPr>
              <a:t>‹#›</a:t>
            </a:fld>
            <a:endParaRPr lang="en-US" dirty="0"/>
          </a:p>
        </p:txBody>
      </p:sp>
      <p:sp>
        <p:nvSpPr>
          <p:cNvPr id="3" name="Footer Placeholder 1">
            <a:extLst>
              <a:ext uri="{FF2B5EF4-FFF2-40B4-BE49-F238E27FC236}">
                <a16:creationId xmlns:a16="http://schemas.microsoft.com/office/drawing/2014/main" id="{8FF739B4-4B6A-3D44-941F-1A1EA360F0A9}"/>
              </a:ext>
            </a:extLst>
          </p:cNvPr>
          <p:cNvSpPr>
            <a:spLocks noGrp="1"/>
          </p:cNvSpPr>
          <p:nvPr>
            <p:ph type="ftr" sz="quarter" idx="3"/>
          </p:nvPr>
        </p:nvSpPr>
        <p:spPr>
          <a:xfrm>
            <a:off x="539495" y="8759952"/>
            <a:ext cx="11923776" cy="53035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127136564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41800" y="867269"/>
            <a:ext cx="11917355" cy="780542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6"/>
          <p:cNvSpPr>
            <a:spLocks noGrp="1" noChangeArrowheads="1"/>
          </p:cNvSpPr>
          <p:nvPr>
            <p:ph type="sldNum" sz="quarter" idx="10"/>
          </p:nvPr>
        </p:nvSpPr>
        <p:spPr>
          <a:ln/>
        </p:spPr>
        <p:txBody>
          <a:bodyPr/>
          <a:lstStyle>
            <a:lvl1pPr>
              <a:defRPr/>
            </a:lvl1pPr>
          </a:lstStyle>
          <a:p>
            <a:pPr>
              <a:defRPr/>
            </a:pPr>
            <a:fld id="{001CC738-6E12-8745-A38F-55F00EA375A7}" type="slidenum">
              <a:rPr lang="en-US"/>
              <a:pPr>
                <a:defRPr/>
              </a:pPr>
              <a:t>‹#›</a:t>
            </a:fld>
            <a:endParaRPr lang="en-US" dirty="0"/>
          </a:p>
        </p:txBody>
      </p:sp>
      <p:sp>
        <p:nvSpPr>
          <p:cNvPr id="4" name="Footer Placeholder 1">
            <a:extLst>
              <a:ext uri="{FF2B5EF4-FFF2-40B4-BE49-F238E27FC236}">
                <a16:creationId xmlns:a16="http://schemas.microsoft.com/office/drawing/2014/main" id="{344CCB55-AA7F-5241-A37A-7F400C19EB79}"/>
              </a:ext>
            </a:extLst>
          </p:cNvPr>
          <p:cNvSpPr>
            <a:spLocks noGrp="1"/>
          </p:cNvSpPr>
          <p:nvPr>
            <p:ph type="ftr" sz="quarter" idx="3"/>
          </p:nvPr>
        </p:nvSpPr>
        <p:spPr>
          <a:xfrm>
            <a:off x="539495" y="8759952"/>
            <a:ext cx="11923776" cy="53035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61541258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21208" y="3824057"/>
            <a:ext cx="11937672" cy="1951355"/>
          </a:xfrm>
        </p:spPr>
        <p:txBody>
          <a:bodyPr/>
          <a:lstStyle/>
          <a:p>
            <a:r>
              <a:rPr lang="en-US"/>
              <a:t>Click to edit Master title style</a:t>
            </a:r>
          </a:p>
        </p:txBody>
      </p:sp>
      <p:sp>
        <p:nvSpPr>
          <p:cNvPr id="3" name="Rectangle 6"/>
          <p:cNvSpPr>
            <a:spLocks noGrp="1" noChangeArrowheads="1"/>
          </p:cNvSpPr>
          <p:nvPr>
            <p:ph type="sldNum" sz="quarter" idx="10"/>
          </p:nvPr>
        </p:nvSpPr>
        <p:spPr/>
        <p:txBody>
          <a:bodyPr/>
          <a:lstStyle>
            <a:lvl1pPr>
              <a:defRPr/>
            </a:lvl1pPr>
          </a:lstStyle>
          <a:p>
            <a:pPr>
              <a:defRPr/>
            </a:pPr>
            <a:fld id="{1D900862-469F-EA4F-ADF8-B72A39836DEC}" type="slidenum">
              <a:rPr lang="en-US"/>
              <a:pPr>
                <a:defRPr/>
              </a:pPr>
              <a:t>‹#›</a:t>
            </a:fld>
            <a:endParaRPr lang="en-US" dirty="0"/>
          </a:p>
        </p:txBody>
      </p:sp>
      <p:sp>
        <p:nvSpPr>
          <p:cNvPr id="4" name="Footer Placeholder 1">
            <a:extLst>
              <a:ext uri="{FF2B5EF4-FFF2-40B4-BE49-F238E27FC236}">
                <a16:creationId xmlns:a16="http://schemas.microsoft.com/office/drawing/2014/main" id="{34F6C733-B666-2F44-9673-657B8D4F11E8}"/>
              </a:ext>
            </a:extLst>
          </p:cNvPr>
          <p:cNvSpPr>
            <a:spLocks noGrp="1"/>
          </p:cNvSpPr>
          <p:nvPr>
            <p:ph type="ftr" sz="quarter" idx="3"/>
          </p:nvPr>
        </p:nvSpPr>
        <p:spPr>
          <a:xfrm>
            <a:off x="539495" y="8759952"/>
            <a:ext cx="11923776" cy="53035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384685947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23740" y="433634"/>
            <a:ext cx="11937672" cy="1951355"/>
          </a:xfrm>
          <a:prstGeom prst="rect">
            <a:avLst/>
          </a:prstGeom>
          <a:solidFill>
            <a:srgbClr val="0A2241"/>
          </a:solidFill>
          <a:ln>
            <a:noFill/>
          </a:ln>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541801" y="2601807"/>
            <a:ext cx="11919612" cy="61137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11594532" y="8884990"/>
            <a:ext cx="866881" cy="5465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991">
                <a:latin typeface="Arial"/>
                <a:cs typeface="Arial"/>
              </a:defRPr>
            </a:lvl1pPr>
          </a:lstStyle>
          <a:p>
            <a:fld id="{EBE3BB92-FF3B-6447-B668-FB1B78939559}" type="slidenum">
              <a:rPr lang="en-US" smtClean="0"/>
              <a:pPr/>
              <a:t>‹#›</a:t>
            </a:fld>
            <a:endParaRPr lang="en-US" dirty="0"/>
          </a:p>
        </p:txBody>
      </p:sp>
      <p:sp>
        <p:nvSpPr>
          <p:cNvPr id="2" name="Footer Placeholder 1">
            <a:extLst>
              <a:ext uri="{FF2B5EF4-FFF2-40B4-BE49-F238E27FC236}">
                <a16:creationId xmlns:a16="http://schemas.microsoft.com/office/drawing/2014/main" id="{1332D644-E1B5-E545-8776-B71186098042}"/>
              </a:ext>
            </a:extLst>
          </p:cNvPr>
          <p:cNvSpPr>
            <a:spLocks noGrp="1"/>
          </p:cNvSpPr>
          <p:nvPr>
            <p:ph type="ftr" sz="quarter" idx="3"/>
          </p:nvPr>
        </p:nvSpPr>
        <p:spPr>
          <a:xfrm>
            <a:off x="539495" y="8759952"/>
            <a:ext cx="11923776" cy="53035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 2018 Mathematics Teaching and Learning to Teach •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532917514"/>
      </p:ext>
    </p:extLst>
  </p:cSld>
  <p:clrMap bg1="lt1" tx1="dk1" bg2="lt2" tx2="dk2" accent1="accent1" accent2="accent2" accent3="accent3" accent4="accent4" accent5="accent5" accent6="accent6" hlink="hlink" folHlink="folHlink"/>
  <p:sldLayoutIdLst>
    <p:sldLayoutId id="2147483663" r:id="rId1"/>
    <p:sldLayoutId id="2147483672" r:id="rId2"/>
    <p:sldLayoutId id="2147483668" r:id="rId3"/>
    <p:sldLayoutId id="2147483669" r:id="rId4"/>
    <p:sldLayoutId id="2147483670" r:id="rId5"/>
    <p:sldLayoutId id="2147483671" r:id="rId6"/>
    <p:sldLayoutId id="2147483677" r:id="rId7"/>
  </p:sldLayoutIdLst>
  <p:transition/>
  <p:hf sldNum="0" hdr="0" dt="0"/>
  <p:txStyles>
    <p:titleStyle>
      <a:lvl1pPr algn="ctr" rtl="0" eaLnBrk="0" fontAlgn="base" hangingPunct="0">
        <a:spcBef>
          <a:spcPct val="0"/>
        </a:spcBef>
        <a:spcAft>
          <a:spcPct val="0"/>
        </a:spcAft>
        <a:defRPr sz="4000">
          <a:solidFill>
            <a:schemeClr val="bg1"/>
          </a:solidFill>
          <a:latin typeface="+mj-lt"/>
          <a:ea typeface="ＭＳ Ｐゴシック" pitchFamily="24" charset="-128"/>
          <a:cs typeface="ＭＳ Ｐゴシック" pitchFamily="24" charset="-128"/>
        </a:defRPr>
      </a:lvl1pPr>
      <a:lvl2pPr algn="ctr" rtl="0" eaLnBrk="0" fontAlgn="base" hangingPunct="0">
        <a:spcBef>
          <a:spcPct val="0"/>
        </a:spcBef>
        <a:spcAft>
          <a:spcPct val="0"/>
        </a:spcAft>
        <a:defRPr sz="6257">
          <a:solidFill>
            <a:schemeClr val="bg1"/>
          </a:solidFill>
          <a:latin typeface="Tahoma" pitchFamily="24" charset="0"/>
          <a:ea typeface="ＭＳ Ｐゴシック" pitchFamily="24" charset="-128"/>
          <a:cs typeface="ＭＳ Ｐゴシック" pitchFamily="24" charset="-128"/>
        </a:defRPr>
      </a:lvl2pPr>
      <a:lvl3pPr algn="ctr" rtl="0" eaLnBrk="0" fontAlgn="base" hangingPunct="0">
        <a:spcBef>
          <a:spcPct val="0"/>
        </a:spcBef>
        <a:spcAft>
          <a:spcPct val="0"/>
        </a:spcAft>
        <a:defRPr sz="6257">
          <a:solidFill>
            <a:schemeClr val="bg1"/>
          </a:solidFill>
          <a:latin typeface="Tahoma" pitchFamily="24" charset="0"/>
          <a:ea typeface="ＭＳ Ｐゴシック" pitchFamily="24" charset="-128"/>
          <a:cs typeface="ＭＳ Ｐゴシック" pitchFamily="24" charset="-128"/>
        </a:defRPr>
      </a:lvl3pPr>
      <a:lvl4pPr algn="ctr" rtl="0" eaLnBrk="0" fontAlgn="base" hangingPunct="0">
        <a:spcBef>
          <a:spcPct val="0"/>
        </a:spcBef>
        <a:spcAft>
          <a:spcPct val="0"/>
        </a:spcAft>
        <a:defRPr sz="6257">
          <a:solidFill>
            <a:schemeClr val="bg1"/>
          </a:solidFill>
          <a:latin typeface="Tahoma" pitchFamily="24" charset="0"/>
          <a:ea typeface="ＭＳ Ｐゴシック" pitchFamily="24" charset="-128"/>
          <a:cs typeface="ＭＳ Ｐゴシック" pitchFamily="24" charset="-128"/>
        </a:defRPr>
      </a:lvl4pPr>
      <a:lvl5pPr algn="ctr" rtl="0" eaLnBrk="0" fontAlgn="base" hangingPunct="0">
        <a:spcBef>
          <a:spcPct val="0"/>
        </a:spcBef>
        <a:spcAft>
          <a:spcPct val="0"/>
        </a:spcAft>
        <a:defRPr sz="6257">
          <a:solidFill>
            <a:schemeClr val="bg1"/>
          </a:solidFill>
          <a:latin typeface="Tahoma" pitchFamily="24" charset="0"/>
          <a:ea typeface="ＭＳ Ｐゴシック" pitchFamily="24" charset="-128"/>
          <a:cs typeface="ＭＳ Ｐゴシック" pitchFamily="24" charset="-128"/>
        </a:defRPr>
      </a:lvl5pPr>
      <a:lvl6pPr marL="650138" algn="ctr" rtl="0" fontAlgn="base">
        <a:spcBef>
          <a:spcPct val="0"/>
        </a:spcBef>
        <a:spcAft>
          <a:spcPct val="0"/>
        </a:spcAft>
        <a:defRPr sz="6257" b="1">
          <a:solidFill>
            <a:schemeClr val="tx2"/>
          </a:solidFill>
          <a:latin typeface="Tahoma" pitchFamily="24" charset="0"/>
        </a:defRPr>
      </a:lvl6pPr>
      <a:lvl7pPr marL="1300277" algn="ctr" rtl="0" fontAlgn="base">
        <a:spcBef>
          <a:spcPct val="0"/>
        </a:spcBef>
        <a:spcAft>
          <a:spcPct val="0"/>
        </a:spcAft>
        <a:defRPr sz="6257" b="1">
          <a:solidFill>
            <a:schemeClr val="tx2"/>
          </a:solidFill>
          <a:latin typeface="Tahoma" pitchFamily="24" charset="0"/>
        </a:defRPr>
      </a:lvl7pPr>
      <a:lvl8pPr marL="1950415" algn="ctr" rtl="0" fontAlgn="base">
        <a:spcBef>
          <a:spcPct val="0"/>
        </a:spcBef>
        <a:spcAft>
          <a:spcPct val="0"/>
        </a:spcAft>
        <a:defRPr sz="6257" b="1">
          <a:solidFill>
            <a:schemeClr val="tx2"/>
          </a:solidFill>
          <a:latin typeface="Tahoma" pitchFamily="24" charset="0"/>
        </a:defRPr>
      </a:lvl8pPr>
      <a:lvl9pPr marL="2600554" algn="ctr" rtl="0" fontAlgn="base">
        <a:spcBef>
          <a:spcPct val="0"/>
        </a:spcBef>
        <a:spcAft>
          <a:spcPct val="0"/>
        </a:spcAft>
        <a:defRPr sz="6257" b="1">
          <a:solidFill>
            <a:schemeClr val="tx2"/>
          </a:solidFill>
          <a:latin typeface="Tahoma" pitchFamily="24" charset="0"/>
        </a:defRPr>
      </a:lvl9pPr>
    </p:titleStyle>
    <p:bodyStyle>
      <a:lvl1pPr marL="487604" indent="-487604" algn="l" rtl="0" eaLnBrk="0" fontAlgn="base" hangingPunct="0">
        <a:spcBef>
          <a:spcPts val="1200"/>
        </a:spcBef>
        <a:spcAft>
          <a:spcPts val="1200"/>
        </a:spcAft>
        <a:buChar char="•"/>
        <a:defRPr sz="3600">
          <a:solidFill>
            <a:schemeClr val="tx1"/>
          </a:solidFill>
          <a:latin typeface="+mn-lt"/>
          <a:ea typeface="ＭＳ Ｐゴシック" pitchFamily="24" charset="-128"/>
          <a:cs typeface="ＭＳ Ｐゴシック" pitchFamily="24" charset="-128"/>
        </a:defRPr>
      </a:lvl1pPr>
      <a:lvl2pPr marL="1056475" indent="-406337" algn="l" rtl="0" eaLnBrk="0" fontAlgn="base" hangingPunct="0">
        <a:spcBef>
          <a:spcPts val="900"/>
        </a:spcBef>
        <a:spcAft>
          <a:spcPts val="900"/>
        </a:spcAft>
        <a:buChar char="–"/>
        <a:defRPr sz="3200">
          <a:solidFill>
            <a:schemeClr val="tx1"/>
          </a:solidFill>
          <a:latin typeface="+mn-lt"/>
          <a:ea typeface="ＭＳ Ｐゴシック" pitchFamily="24" charset="-128"/>
        </a:defRPr>
      </a:lvl2pPr>
      <a:lvl3pPr marL="1625346" indent="-325069" algn="l" rtl="0" eaLnBrk="0" fontAlgn="base" hangingPunct="0">
        <a:spcBef>
          <a:spcPts val="600"/>
        </a:spcBef>
        <a:spcAft>
          <a:spcPts val="600"/>
        </a:spcAft>
        <a:buChar char="•"/>
        <a:defRPr sz="2800">
          <a:solidFill>
            <a:schemeClr val="tx1"/>
          </a:solidFill>
          <a:latin typeface="+mn-lt"/>
          <a:ea typeface="ＭＳ Ｐゴシック" pitchFamily="24" charset="-128"/>
        </a:defRPr>
      </a:lvl3pPr>
      <a:lvl4pPr marL="2275484" indent="-325069" algn="l" rtl="0" eaLnBrk="0" fontAlgn="base" hangingPunct="0">
        <a:spcBef>
          <a:spcPts val="300"/>
        </a:spcBef>
        <a:spcAft>
          <a:spcPts val="300"/>
        </a:spcAft>
        <a:buChar char="–"/>
        <a:defRPr sz="2400">
          <a:solidFill>
            <a:schemeClr val="tx1"/>
          </a:solidFill>
          <a:latin typeface="+mn-lt"/>
          <a:ea typeface="ＭＳ Ｐゴシック" pitchFamily="24" charset="-128"/>
        </a:defRPr>
      </a:lvl4pPr>
      <a:lvl5pPr marL="2925623" indent="-325069" algn="l" rtl="0" eaLnBrk="0" fontAlgn="base" hangingPunct="0">
        <a:spcBef>
          <a:spcPts val="0"/>
        </a:spcBef>
        <a:spcAft>
          <a:spcPct val="0"/>
        </a:spcAft>
        <a:buChar char="»"/>
        <a:defRPr sz="2000">
          <a:solidFill>
            <a:schemeClr val="tx1"/>
          </a:solidFill>
          <a:latin typeface="+mn-lt"/>
          <a:ea typeface="ＭＳ Ｐゴシック" pitchFamily="24" charset="-128"/>
        </a:defRPr>
      </a:lvl5pPr>
      <a:lvl6pPr marL="3575761" indent="-325069" algn="l" rtl="0" fontAlgn="base">
        <a:spcBef>
          <a:spcPct val="20000"/>
        </a:spcBef>
        <a:spcAft>
          <a:spcPct val="0"/>
        </a:spcAft>
        <a:buChar char="»"/>
        <a:defRPr sz="2844">
          <a:solidFill>
            <a:schemeClr val="tx1"/>
          </a:solidFill>
          <a:latin typeface="+mn-lt"/>
          <a:ea typeface="ＭＳ Ｐゴシック" pitchFamily="24" charset="-128"/>
        </a:defRPr>
      </a:lvl6pPr>
      <a:lvl7pPr marL="4225900" indent="-325069" algn="l" rtl="0" fontAlgn="base">
        <a:spcBef>
          <a:spcPct val="20000"/>
        </a:spcBef>
        <a:spcAft>
          <a:spcPct val="0"/>
        </a:spcAft>
        <a:buChar char="»"/>
        <a:defRPr sz="2844">
          <a:solidFill>
            <a:schemeClr val="tx1"/>
          </a:solidFill>
          <a:latin typeface="+mn-lt"/>
          <a:ea typeface="ＭＳ Ｐゴシック" pitchFamily="24" charset="-128"/>
        </a:defRPr>
      </a:lvl7pPr>
      <a:lvl8pPr marL="4876038" indent="-325069" algn="l" rtl="0" fontAlgn="base">
        <a:spcBef>
          <a:spcPct val="20000"/>
        </a:spcBef>
        <a:spcAft>
          <a:spcPct val="0"/>
        </a:spcAft>
        <a:buChar char="»"/>
        <a:defRPr sz="2844">
          <a:solidFill>
            <a:schemeClr val="tx1"/>
          </a:solidFill>
          <a:latin typeface="+mn-lt"/>
          <a:ea typeface="ＭＳ Ｐゴシック" pitchFamily="24" charset="-128"/>
        </a:defRPr>
      </a:lvl8pPr>
      <a:lvl9pPr marL="5526176" indent="-325069" algn="l" rtl="0" fontAlgn="base">
        <a:spcBef>
          <a:spcPct val="20000"/>
        </a:spcBef>
        <a:spcAft>
          <a:spcPct val="0"/>
        </a:spcAft>
        <a:buChar char="»"/>
        <a:defRPr sz="2844">
          <a:solidFill>
            <a:schemeClr val="tx1"/>
          </a:solidFill>
          <a:latin typeface="+mn-lt"/>
          <a:ea typeface="ＭＳ Ｐゴシック" pitchFamily="24" charset="-128"/>
        </a:defRPr>
      </a:lvl9pPr>
    </p:bodyStyle>
    <p:otherStyle>
      <a:defPPr>
        <a:defRPr lang="en-US"/>
      </a:defPPr>
      <a:lvl1pPr marL="0" algn="l" defTabSz="650138" rtl="0" eaLnBrk="1" latinLnBrk="0" hangingPunct="1">
        <a:defRPr sz="2560" kern="1200">
          <a:solidFill>
            <a:schemeClr val="tx1"/>
          </a:solidFill>
          <a:latin typeface="+mn-lt"/>
          <a:ea typeface="+mn-ea"/>
          <a:cs typeface="+mn-cs"/>
        </a:defRPr>
      </a:lvl1pPr>
      <a:lvl2pPr marL="650138" algn="l" defTabSz="650138" rtl="0" eaLnBrk="1" latinLnBrk="0" hangingPunct="1">
        <a:defRPr sz="2560" kern="1200">
          <a:solidFill>
            <a:schemeClr val="tx1"/>
          </a:solidFill>
          <a:latin typeface="+mn-lt"/>
          <a:ea typeface="+mn-ea"/>
          <a:cs typeface="+mn-cs"/>
        </a:defRPr>
      </a:lvl2pPr>
      <a:lvl3pPr marL="1300277" algn="l" defTabSz="650138" rtl="0" eaLnBrk="1" latinLnBrk="0" hangingPunct="1">
        <a:defRPr sz="2560" kern="1200">
          <a:solidFill>
            <a:schemeClr val="tx1"/>
          </a:solidFill>
          <a:latin typeface="+mn-lt"/>
          <a:ea typeface="+mn-ea"/>
          <a:cs typeface="+mn-cs"/>
        </a:defRPr>
      </a:lvl3pPr>
      <a:lvl4pPr marL="1950415" algn="l" defTabSz="650138" rtl="0" eaLnBrk="1" latinLnBrk="0" hangingPunct="1">
        <a:defRPr sz="2560" kern="1200">
          <a:solidFill>
            <a:schemeClr val="tx1"/>
          </a:solidFill>
          <a:latin typeface="+mn-lt"/>
          <a:ea typeface="+mn-ea"/>
          <a:cs typeface="+mn-cs"/>
        </a:defRPr>
      </a:lvl4pPr>
      <a:lvl5pPr marL="2600554" algn="l" defTabSz="650138" rtl="0" eaLnBrk="1" latinLnBrk="0" hangingPunct="1">
        <a:defRPr sz="2560" kern="1200">
          <a:solidFill>
            <a:schemeClr val="tx1"/>
          </a:solidFill>
          <a:latin typeface="+mn-lt"/>
          <a:ea typeface="+mn-ea"/>
          <a:cs typeface="+mn-cs"/>
        </a:defRPr>
      </a:lvl5pPr>
      <a:lvl6pPr marL="3250692" algn="l" defTabSz="650138" rtl="0" eaLnBrk="1" latinLnBrk="0" hangingPunct="1">
        <a:defRPr sz="2560" kern="1200">
          <a:solidFill>
            <a:schemeClr val="tx1"/>
          </a:solidFill>
          <a:latin typeface="+mn-lt"/>
          <a:ea typeface="+mn-ea"/>
          <a:cs typeface="+mn-cs"/>
        </a:defRPr>
      </a:lvl6pPr>
      <a:lvl7pPr marL="3900830" algn="l" defTabSz="650138" rtl="0" eaLnBrk="1" latinLnBrk="0" hangingPunct="1">
        <a:defRPr sz="2560" kern="1200">
          <a:solidFill>
            <a:schemeClr val="tx1"/>
          </a:solidFill>
          <a:latin typeface="+mn-lt"/>
          <a:ea typeface="+mn-ea"/>
          <a:cs typeface="+mn-cs"/>
        </a:defRPr>
      </a:lvl7pPr>
      <a:lvl8pPr marL="4550969" algn="l" defTabSz="650138" rtl="0" eaLnBrk="1" latinLnBrk="0" hangingPunct="1">
        <a:defRPr sz="2560" kern="1200">
          <a:solidFill>
            <a:schemeClr val="tx1"/>
          </a:solidFill>
          <a:latin typeface="+mn-lt"/>
          <a:ea typeface="+mn-ea"/>
          <a:cs typeface="+mn-cs"/>
        </a:defRPr>
      </a:lvl8pPr>
      <a:lvl9pPr marL="5201107" algn="l" defTabSz="650138"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noChangeAspect="1"/>
          </p:cNvSpPr>
          <p:nvPr>
            <p:ph type="title"/>
          </p:nvPr>
        </p:nvSpPr>
        <p:spPr/>
        <p:txBody>
          <a:bodyPr/>
          <a:lstStyle/>
          <a:p>
            <a:r>
              <a:rPr lang="en-US" dirty="0"/>
              <a:t>Session 10: Connecting Dimensions of Measurement</a:t>
            </a:r>
          </a:p>
        </p:txBody>
      </p:sp>
      <p:pic>
        <p:nvPicPr>
          <p:cNvPr id="6" name="Picture 5"/>
          <p:cNvPicPr>
            <a:picLocks noChangeAspect="1"/>
          </p:cNvPicPr>
          <p:nvPr/>
        </p:nvPicPr>
        <p:blipFill>
          <a:blip r:embed="rId3"/>
          <a:stretch>
            <a:fillRect/>
          </a:stretch>
        </p:blipFill>
        <p:spPr>
          <a:xfrm>
            <a:off x="498076" y="2672897"/>
            <a:ext cx="4934456" cy="2231056"/>
          </a:xfrm>
          <a:prstGeom prst="rect">
            <a:avLst/>
          </a:prstGeom>
        </p:spPr>
      </p:pic>
      <p:pic>
        <p:nvPicPr>
          <p:cNvPr id="7" name="droppedImage.jpg"/>
          <p:cNvPicPr>
            <a:picLocks noChangeAspect="1"/>
          </p:cNvPicPr>
          <p:nvPr/>
        </p:nvPicPr>
        <p:blipFill>
          <a:blip r:embed="rId4">
            <a:extLst/>
          </a:blip>
          <a:stretch>
            <a:fillRect/>
          </a:stretch>
        </p:blipFill>
        <p:spPr>
          <a:xfrm>
            <a:off x="9792984" y="2557677"/>
            <a:ext cx="2673003" cy="3043112"/>
          </a:xfrm>
          <a:prstGeom prst="rect">
            <a:avLst/>
          </a:prstGeom>
          <a:ln w="25400">
            <a:miter lim="400000"/>
          </a:ln>
          <a:effectLst/>
        </p:spPr>
      </p:pic>
      <p:cxnSp>
        <p:nvCxnSpPr>
          <p:cNvPr id="8" name="Straight Arrow Connector 7"/>
          <p:cNvCxnSpPr>
            <a:cxnSpLocks/>
          </p:cNvCxnSpPr>
          <p:nvPr/>
        </p:nvCxnSpPr>
        <p:spPr>
          <a:xfrm flipV="1">
            <a:off x="3466928" y="5340512"/>
            <a:ext cx="4878659" cy="1"/>
          </a:xfrm>
          <a:prstGeom prst="straightConnector1">
            <a:avLst/>
          </a:prstGeom>
          <a:ln>
            <a:headEnd type="arrow"/>
            <a:tailEnd type="arrow"/>
          </a:ln>
          <a:effectLst/>
        </p:spPr>
        <p:style>
          <a:lnRef idx="3">
            <a:schemeClr val="dk1"/>
          </a:lnRef>
          <a:fillRef idx="0">
            <a:schemeClr val="dk1"/>
          </a:fillRef>
          <a:effectRef idx="2">
            <a:schemeClr val="dk1"/>
          </a:effectRef>
          <a:fontRef idx="minor">
            <a:schemeClr val="tx1"/>
          </a:fontRef>
        </p:style>
      </p:cxnSp>
      <p:cxnSp>
        <p:nvCxnSpPr>
          <p:cNvPr id="9" name="Straight Arrow Connector 8"/>
          <p:cNvCxnSpPr>
            <a:cxnSpLocks/>
          </p:cNvCxnSpPr>
          <p:nvPr/>
        </p:nvCxnSpPr>
        <p:spPr>
          <a:xfrm>
            <a:off x="8690027" y="5680464"/>
            <a:ext cx="39085" cy="3072136"/>
          </a:xfrm>
          <a:prstGeom prst="straightConnector1">
            <a:avLst/>
          </a:prstGeom>
          <a:ln>
            <a:headEnd type="arrow"/>
            <a:tailEnd type="arrow"/>
          </a:ln>
          <a:effectLst/>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8874684" y="7293916"/>
            <a:ext cx="1359229" cy="652486"/>
          </a:xfrm>
          <a:prstGeom prst="rect">
            <a:avLst/>
          </a:prstGeom>
          <a:noFill/>
        </p:spPr>
        <p:txBody>
          <a:bodyPr wrap="square" rtlCol="0">
            <a:spAutoFit/>
          </a:bodyPr>
          <a:lstStyle/>
          <a:p>
            <a:r>
              <a:rPr lang="en-US" sz="3640" dirty="0"/>
              <a:t>3.63”</a:t>
            </a:r>
          </a:p>
        </p:txBody>
      </p:sp>
      <p:sp>
        <p:nvSpPr>
          <p:cNvPr id="11" name="TextBox 10"/>
          <p:cNvSpPr txBox="1"/>
          <p:nvPr/>
        </p:nvSpPr>
        <p:spPr>
          <a:xfrm>
            <a:off x="5645310" y="4643606"/>
            <a:ext cx="1367326" cy="652486"/>
          </a:xfrm>
          <a:prstGeom prst="rect">
            <a:avLst/>
          </a:prstGeom>
          <a:noFill/>
        </p:spPr>
        <p:txBody>
          <a:bodyPr wrap="square" rtlCol="0">
            <a:spAutoFit/>
          </a:bodyPr>
          <a:lstStyle/>
          <a:p>
            <a:r>
              <a:rPr lang="en-US" sz="3640" dirty="0"/>
              <a:t>5.88”</a:t>
            </a:r>
          </a:p>
        </p:txBody>
      </p:sp>
      <p:sp>
        <p:nvSpPr>
          <p:cNvPr id="13" name="Rectangle 12"/>
          <p:cNvSpPr/>
          <p:nvPr/>
        </p:nvSpPr>
        <p:spPr>
          <a:xfrm>
            <a:off x="3401058" y="5691088"/>
            <a:ext cx="4961892" cy="3063209"/>
          </a:xfrm>
          <a:prstGeom prst="rect">
            <a:avLst/>
          </a:prstGeom>
          <a:noFill/>
          <a:ln w="57150" cmpd="thickThin">
            <a:solidFill>
              <a:srgbClr val="0A22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40"/>
          </a:p>
        </p:txBody>
      </p:sp>
      <p:sp>
        <p:nvSpPr>
          <p:cNvPr id="2" name="Footer Placeholder 1">
            <a:extLst>
              <a:ext uri="{FF2B5EF4-FFF2-40B4-BE49-F238E27FC236}">
                <a16:creationId xmlns:a16="http://schemas.microsoft.com/office/drawing/2014/main" id="{2EAC33C6-0EE1-A942-BBB7-A3F1FAE4792F}"/>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pic>
        <p:nvPicPr>
          <p:cNvPr id="18" name="Content Placeholder 6">
            <a:extLst>
              <a:ext uri="{FF2B5EF4-FFF2-40B4-BE49-F238E27FC236}">
                <a16:creationId xmlns:a16="http://schemas.microsoft.com/office/drawing/2014/main" id="{212AE0E6-D6AA-3747-ACEA-68B07407B1C8}"/>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6094502" y="7705658"/>
            <a:ext cx="1327211" cy="481488"/>
          </a:xfrm>
        </p:spPr>
      </p:pic>
      <p:pic>
        <p:nvPicPr>
          <p:cNvPr id="19" name="Picture 18" descr="PastedGraphic-2.pdf">
            <a:extLst>
              <a:ext uri="{FF2B5EF4-FFF2-40B4-BE49-F238E27FC236}">
                <a16:creationId xmlns:a16="http://schemas.microsoft.com/office/drawing/2014/main" id="{B22CE581-CF4C-AC49-B052-37F365007A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05114" y="5806910"/>
            <a:ext cx="2916599" cy="1471760"/>
          </a:xfrm>
          <a:prstGeom prst="rect">
            <a:avLst/>
          </a:prstGeom>
          <a:effectLst/>
        </p:spPr>
      </p:pic>
      <p:pic>
        <p:nvPicPr>
          <p:cNvPr id="20" name="nsf1.png">
            <a:extLst>
              <a:ext uri="{FF2B5EF4-FFF2-40B4-BE49-F238E27FC236}">
                <a16:creationId xmlns:a16="http://schemas.microsoft.com/office/drawing/2014/main" id="{D04CBCDD-7D82-D649-8524-48DC48670A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24640" y="7293916"/>
            <a:ext cx="1255542" cy="1261375"/>
          </a:xfrm>
          <a:prstGeom prst="rect">
            <a:avLst/>
          </a:prstGeom>
          <a:ln w="12700">
            <a:miter lim="400000"/>
          </a:ln>
        </p:spPr>
      </p:pic>
    </p:spTree>
    <p:extLst>
      <p:ext uri="{BB962C8B-B14F-4D97-AF65-F5344CB8AC3E}">
        <p14:creationId xmlns:p14="http://schemas.microsoft.com/office/powerpoint/2010/main" val="193925966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Acting it out</a:t>
            </a:r>
          </a:p>
        </p:txBody>
      </p:sp>
      <p:sp>
        <p:nvSpPr>
          <p:cNvPr id="3" name="Content Placeholder 2"/>
          <p:cNvSpPr>
            <a:spLocks noGrp="1"/>
          </p:cNvSpPr>
          <p:nvPr>
            <p:ph idx="1"/>
          </p:nvPr>
        </p:nvSpPr>
        <p:spPr/>
        <p:txBody>
          <a:bodyPr/>
          <a:lstStyle/>
          <a:p>
            <a:r>
              <a:rPr lang="en-US" dirty="0"/>
              <a:t>Each pair picks a card listing a task and a level on a length, area, or volume learning trajectory; one person will be the student, the other the teacher</a:t>
            </a:r>
          </a:p>
          <a:p>
            <a:r>
              <a:rPr lang="en-US" dirty="0"/>
              <a:t>Gather the materials needed for the task</a:t>
            </a:r>
          </a:p>
          <a:p>
            <a:r>
              <a:rPr lang="en-US" b="1" dirty="0"/>
              <a:t>In small groups: </a:t>
            </a:r>
            <a:r>
              <a:rPr lang="en-US" dirty="0"/>
              <a:t>The pair with the card acts it out (“teacher” giving the task and the “student” showing the level of understanding); other group members will try to guess the learning trajectory level</a:t>
            </a:r>
          </a:p>
          <a:p>
            <a:r>
              <a:rPr lang="en-US" dirty="0"/>
              <a:t>Move on to the next pair of people</a:t>
            </a:r>
          </a:p>
        </p:txBody>
      </p:sp>
      <p:sp>
        <p:nvSpPr>
          <p:cNvPr id="4" name="Footer Placeholder 3">
            <a:extLst>
              <a:ext uri="{FF2B5EF4-FFF2-40B4-BE49-F238E27FC236}">
                <a16:creationId xmlns:a16="http://schemas.microsoft.com/office/drawing/2014/main" id="{2EE7B402-F15A-1246-9C58-A0506E2B0D76}"/>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91122007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Debriefing</a:t>
            </a:r>
          </a:p>
        </p:txBody>
      </p:sp>
      <p:sp>
        <p:nvSpPr>
          <p:cNvPr id="3" name="Content Placeholder 2"/>
          <p:cNvSpPr>
            <a:spLocks noGrp="1"/>
          </p:cNvSpPr>
          <p:nvPr>
            <p:ph idx="1"/>
          </p:nvPr>
        </p:nvSpPr>
        <p:spPr/>
        <p:txBody>
          <a:bodyPr/>
          <a:lstStyle/>
          <a:p>
            <a:r>
              <a:rPr lang="en-US" b="1" dirty="0"/>
              <a:t>For “students”</a:t>
            </a:r>
            <a:r>
              <a:rPr lang="en-US" dirty="0"/>
              <a:t>: What was hard to show or say at the selected level?</a:t>
            </a:r>
          </a:p>
          <a:p>
            <a:r>
              <a:rPr lang="en-US" b="1" dirty="0"/>
              <a:t>For “guessers”</a:t>
            </a:r>
            <a:r>
              <a:rPr lang="en-US" dirty="0"/>
              <a:t>: What aspects of student thinking and actions “gave away” the level of the student’s thinking?</a:t>
            </a:r>
          </a:p>
          <a:p>
            <a:pPr marL="0" indent="0">
              <a:buNone/>
            </a:pPr>
            <a:endParaRPr lang="en-US" i="1" dirty="0"/>
          </a:p>
          <a:p>
            <a:pPr marL="0" indent="0">
              <a:buNone/>
            </a:pPr>
            <a:r>
              <a:rPr lang="en-US" i="1" dirty="0"/>
              <a:t>How did the task make that aspect of the student’s thinking visible?</a:t>
            </a:r>
          </a:p>
        </p:txBody>
      </p:sp>
      <p:sp>
        <p:nvSpPr>
          <p:cNvPr id="4" name="Footer Placeholder 3">
            <a:extLst>
              <a:ext uri="{FF2B5EF4-FFF2-40B4-BE49-F238E27FC236}">
                <a16:creationId xmlns:a16="http://schemas.microsoft.com/office/drawing/2014/main" id="{8114DB6D-0AB2-AE4F-872A-28C8F0D0E2F1}"/>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90406035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Shape 106"/>
          <p:cNvSpPr>
            <a:spLocks noGrp="1"/>
          </p:cNvSpPr>
          <p:nvPr>
            <p:ph type="title"/>
          </p:nvPr>
        </p:nvSpPr>
        <p:spPr/>
        <p:txBody>
          <a:bodyPr/>
          <a:lstStyle/>
          <a:p>
            <a:pPr lvl="0"/>
            <a:r>
              <a:rPr lang="en-US" dirty="0"/>
              <a:t>Reflecting on this professional development experience</a:t>
            </a:r>
          </a:p>
        </p:txBody>
      </p:sp>
      <p:sp>
        <p:nvSpPr>
          <p:cNvPr id="107" name="Shape 107"/>
          <p:cNvSpPr>
            <a:spLocks noGrp="1"/>
          </p:cNvSpPr>
          <p:nvPr>
            <p:ph idx="1"/>
          </p:nvPr>
        </p:nvSpPr>
        <p:spPr/>
        <p:txBody>
          <a:bodyPr/>
          <a:lstStyle/>
          <a:p>
            <a:pPr marL="0" indent="0">
              <a:buNone/>
            </a:pPr>
            <a:r>
              <a:rPr lang="en-US" dirty="0"/>
              <a:t>In grade-level groups discuss:</a:t>
            </a:r>
          </a:p>
          <a:p>
            <a:pPr>
              <a:spcBef>
                <a:spcPts val="900"/>
              </a:spcBef>
              <a:spcAft>
                <a:spcPts val="900"/>
              </a:spcAft>
            </a:pPr>
            <a:r>
              <a:rPr lang="en-US" sz="3200" dirty="0"/>
              <a:t>What are some “big ideas” in measurement that you are taking away from this PD experience? </a:t>
            </a:r>
          </a:p>
          <a:p>
            <a:pPr>
              <a:spcBef>
                <a:spcPts val="900"/>
              </a:spcBef>
              <a:spcAft>
                <a:spcPts val="900"/>
              </a:spcAft>
            </a:pPr>
            <a:r>
              <a:rPr lang="en-US" sz="3200" dirty="0"/>
              <a:t>What are connections you are seeing in the learning trajectory levels across measurements of length, area, and volume? </a:t>
            </a:r>
          </a:p>
          <a:p>
            <a:pPr>
              <a:spcBef>
                <a:spcPts val="900"/>
              </a:spcBef>
              <a:spcAft>
                <a:spcPts val="900"/>
              </a:spcAft>
            </a:pPr>
            <a:r>
              <a:rPr lang="en-US" sz="3200" dirty="0"/>
              <a:t>How are you thinking about students as learners of measurement? </a:t>
            </a:r>
          </a:p>
          <a:p>
            <a:pPr>
              <a:spcBef>
                <a:spcPts val="900"/>
              </a:spcBef>
              <a:spcAft>
                <a:spcPts val="900"/>
              </a:spcAft>
            </a:pPr>
            <a:r>
              <a:rPr lang="en-US" sz="3200" dirty="0"/>
              <a:t>How are you thinking about the teaching of measurement? </a:t>
            </a:r>
          </a:p>
        </p:txBody>
      </p:sp>
      <p:sp>
        <p:nvSpPr>
          <p:cNvPr id="2" name="Footer Placeholder 1">
            <a:extLst>
              <a:ext uri="{FF2B5EF4-FFF2-40B4-BE49-F238E27FC236}">
                <a16:creationId xmlns:a16="http://schemas.microsoft.com/office/drawing/2014/main" id="{2F506CFD-E033-8748-8236-B99316C703B1}"/>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2889996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 Learning trajectories approach to teaching</a:t>
            </a:r>
          </a:p>
        </p:txBody>
      </p:sp>
      <p:sp>
        <p:nvSpPr>
          <p:cNvPr id="3" name="Content Placeholder 2"/>
          <p:cNvSpPr>
            <a:spLocks noGrp="1"/>
          </p:cNvSpPr>
          <p:nvPr>
            <p:ph idx="1"/>
          </p:nvPr>
        </p:nvSpPr>
        <p:spPr/>
        <p:txBody>
          <a:bodyPr/>
          <a:lstStyle/>
          <a:p>
            <a:r>
              <a:rPr lang="en-US" dirty="0"/>
              <a:t>Goal</a:t>
            </a:r>
          </a:p>
          <a:p>
            <a:r>
              <a:rPr lang="en-US" dirty="0"/>
              <a:t>Developmental Progression</a:t>
            </a:r>
          </a:p>
          <a:p>
            <a:r>
              <a:rPr lang="en-US" dirty="0"/>
              <a:t>Instruction</a:t>
            </a:r>
            <a:endParaRPr lang="en-US" sz="6826" dirty="0"/>
          </a:p>
        </p:txBody>
      </p:sp>
      <p:pic>
        <p:nvPicPr>
          <p:cNvPr id="5" name="droppedImage.pdf"/>
          <p:cNvPicPr/>
          <p:nvPr/>
        </p:nvPicPr>
        <p:blipFill>
          <a:blip r:embed="rId3">
            <a:extLst>
              <a:ext uri="{28A0092B-C50C-407E-A947-70E740481C1C}">
                <a14:useLocalDpi xmlns:a14="http://schemas.microsoft.com/office/drawing/2010/main" val="0"/>
              </a:ext>
            </a:extLst>
          </a:blip>
          <a:stretch>
            <a:fillRect/>
          </a:stretch>
        </p:blipFill>
        <p:spPr>
          <a:xfrm>
            <a:off x="541801" y="6706965"/>
            <a:ext cx="11919611" cy="1863236"/>
          </a:xfrm>
          <a:prstGeom prst="rect">
            <a:avLst/>
          </a:prstGeom>
          <a:ln w="12700">
            <a:miter lim="400000"/>
          </a:ln>
        </p:spPr>
      </p:pic>
      <p:sp>
        <p:nvSpPr>
          <p:cNvPr id="4" name="Footer Placeholder 3">
            <a:extLst>
              <a:ext uri="{FF2B5EF4-FFF2-40B4-BE49-F238E27FC236}">
                <a16:creationId xmlns:a16="http://schemas.microsoft.com/office/drawing/2014/main" id="{59DD54E3-0360-8C4E-9A1C-CCABF0A3D554}"/>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86995436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 Moving forward</a:t>
            </a:r>
          </a:p>
        </p:txBody>
      </p:sp>
      <p:sp>
        <p:nvSpPr>
          <p:cNvPr id="3" name="Content Placeholder 2"/>
          <p:cNvSpPr>
            <a:spLocks noGrp="1"/>
          </p:cNvSpPr>
          <p:nvPr>
            <p:ph idx="1"/>
          </p:nvPr>
        </p:nvSpPr>
        <p:spPr/>
        <p:txBody>
          <a:bodyPr/>
          <a:lstStyle/>
          <a:p>
            <a:pPr marL="0" indent="0">
              <a:buNone/>
            </a:pPr>
            <a:r>
              <a:rPr lang="en-US" sz="2800" dirty="0"/>
              <a:t>Now that you have completed the module, capitalize on what you have learned by:</a:t>
            </a:r>
          </a:p>
          <a:p>
            <a:pPr>
              <a:spcBef>
                <a:spcPts val="900"/>
              </a:spcBef>
              <a:spcAft>
                <a:spcPts val="900"/>
              </a:spcAft>
            </a:pPr>
            <a:r>
              <a:rPr lang="en-US" sz="2400" dirty="0"/>
              <a:t>Using “big ideas” to make connections across the measurement of length, area, and volume</a:t>
            </a:r>
          </a:p>
          <a:p>
            <a:pPr>
              <a:spcBef>
                <a:spcPts val="900"/>
              </a:spcBef>
              <a:spcAft>
                <a:spcPts val="900"/>
              </a:spcAft>
            </a:pPr>
            <a:r>
              <a:rPr lang="en-US" sz="2400" dirty="0"/>
              <a:t>Learning about students’ development of mathematical ideas in geometric measurement and in other topic areas</a:t>
            </a:r>
          </a:p>
          <a:p>
            <a:pPr>
              <a:spcBef>
                <a:spcPts val="900"/>
              </a:spcBef>
              <a:spcAft>
                <a:spcPts val="900"/>
              </a:spcAft>
            </a:pPr>
            <a:r>
              <a:rPr lang="en-US" sz="2400" dirty="0"/>
              <a:t>Using anecdotal notes to document and make sense of what students say and do as they learn mathematics</a:t>
            </a:r>
          </a:p>
          <a:p>
            <a:pPr>
              <a:spcBef>
                <a:spcPts val="900"/>
              </a:spcBef>
              <a:spcAft>
                <a:spcPts val="900"/>
              </a:spcAft>
            </a:pPr>
            <a:r>
              <a:rPr lang="en-US" sz="2400" dirty="0"/>
              <a:t>Designing instruction and choosing tasks that meet students where they are and help them take next steps   </a:t>
            </a:r>
          </a:p>
          <a:p>
            <a:pPr>
              <a:spcBef>
                <a:spcPts val="900"/>
              </a:spcBef>
              <a:spcAft>
                <a:spcPts val="900"/>
              </a:spcAft>
            </a:pPr>
            <a:r>
              <a:rPr lang="en-US" sz="2400" dirty="0"/>
              <a:t>Engaging with colleagues on using </a:t>
            </a:r>
            <a:r>
              <a:rPr lang="en-US" sz="2400" dirty="0" err="1"/>
              <a:t>notetaking</a:t>
            </a:r>
            <a:r>
              <a:rPr lang="en-US" sz="2400" dirty="0"/>
              <a:t> to better understand what students are thinking and to further improve skill in taking notes</a:t>
            </a:r>
          </a:p>
        </p:txBody>
      </p:sp>
      <p:sp>
        <p:nvSpPr>
          <p:cNvPr id="4" name="Footer Placeholder 3">
            <a:extLst>
              <a:ext uri="{FF2B5EF4-FFF2-40B4-BE49-F238E27FC236}">
                <a16:creationId xmlns:a16="http://schemas.microsoft.com/office/drawing/2014/main" id="{0EB78417-D41B-FF42-A91A-9A172DE54929}"/>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71534072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Shape 110"/>
          <p:cNvSpPr>
            <a:spLocks noGrp="1"/>
          </p:cNvSpPr>
          <p:nvPr>
            <p:ph type="title"/>
          </p:nvPr>
        </p:nvSpPr>
        <p:spPr/>
        <p:txBody>
          <a:bodyPr/>
          <a:lstStyle/>
          <a:p>
            <a:pPr lvl="0"/>
            <a:r>
              <a:rPr lang="en-US" dirty="0"/>
              <a:t>Overview of Session 10</a:t>
            </a:r>
          </a:p>
        </p:txBody>
      </p:sp>
      <p:sp>
        <p:nvSpPr>
          <p:cNvPr id="111" name="Shape 111"/>
          <p:cNvSpPr>
            <a:spLocks noGrp="1"/>
          </p:cNvSpPr>
          <p:nvPr>
            <p:ph idx="1"/>
          </p:nvPr>
        </p:nvSpPr>
        <p:spPr>
          <a:xfrm>
            <a:off x="541801" y="2422225"/>
            <a:ext cx="11919611" cy="6111059"/>
          </a:xfrm>
        </p:spPr>
        <p:txBody>
          <a:bodyPr/>
          <a:lstStyle/>
          <a:p>
            <a:r>
              <a:rPr lang="en-US" dirty="0"/>
              <a:t>Discussing the CCA: What was learned about students’ thinking from teaching the measurement task</a:t>
            </a:r>
          </a:p>
          <a:p>
            <a:r>
              <a:rPr lang="en-US" dirty="0"/>
              <a:t>Making connections across dimensions of measurement and between measurement systems</a:t>
            </a:r>
          </a:p>
          <a:p>
            <a:r>
              <a:rPr lang="en-US" dirty="0"/>
              <a:t>Reflecting on this professional development experience</a:t>
            </a:r>
          </a:p>
          <a:p>
            <a:r>
              <a:rPr lang="en-US" dirty="0"/>
              <a:t>Wrapping up</a:t>
            </a:r>
          </a:p>
        </p:txBody>
      </p:sp>
      <p:sp>
        <p:nvSpPr>
          <p:cNvPr id="2" name="Footer Placeholder 1">
            <a:extLst>
              <a:ext uri="{FF2B5EF4-FFF2-40B4-BE49-F238E27FC236}">
                <a16:creationId xmlns:a16="http://schemas.microsoft.com/office/drawing/2014/main" id="{94FD4B5B-4B0D-8145-89AF-037783D80591}"/>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69742411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hape 92"/>
          <p:cNvSpPr>
            <a:spLocks noGrp="1"/>
          </p:cNvSpPr>
          <p:nvPr>
            <p:ph type="title"/>
          </p:nvPr>
        </p:nvSpPr>
        <p:spPr/>
        <p:txBody>
          <a:bodyPr/>
          <a:lstStyle/>
          <a:p>
            <a:pPr lvl="0"/>
            <a:r>
              <a:rPr lang="en-US" dirty="0"/>
              <a:t>Sharing your teaching of a measurement task</a:t>
            </a:r>
          </a:p>
        </p:txBody>
      </p:sp>
      <p:sp>
        <p:nvSpPr>
          <p:cNvPr id="93" name="Shape 93"/>
          <p:cNvSpPr>
            <a:spLocks noGrp="1"/>
          </p:cNvSpPr>
          <p:nvPr>
            <p:ph idx="1"/>
          </p:nvPr>
        </p:nvSpPr>
        <p:spPr/>
        <p:txBody>
          <a:bodyPr/>
          <a:lstStyle/>
          <a:p>
            <a:pPr marL="0" indent="0">
              <a:buNone/>
            </a:pPr>
            <a:r>
              <a:rPr lang="en-US" dirty="0"/>
              <a:t>As you meet with your group, share</a:t>
            </a:r>
          </a:p>
          <a:p>
            <a:pPr lvl="0">
              <a:spcBef>
                <a:spcPts val="900"/>
              </a:spcBef>
              <a:spcAft>
                <a:spcPts val="900"/>
              </a:spcAft>
            </a:pPr>
            <a:r>
              <a:rPr lang="en-US" sz="3200" dirty="0"/>
              <a:t>the task you taught </a:t>
            </a:r>
          </a:p>
          <a:p>
            <a:pPr lvl="0">
              <a:spcBef>
                <a:spcPts val="900"/>
              </a:spcBef>
              <a:spcAft>
                <a:spcPts val="900"/>
              </a:spcAft>
            </a:pPr>
            <a:r>
              <a:rPr lang="en-US" sz="3200" dirty="0"/>
              <a:t>the dimension of measurement that was focal </a:t>
            </a:r>
          </a:p>
          <a:p>
            <a:pPr lvl="0">
              <a:spcBef>
                <a:spcPts val="900"/>
              </a:spcBef>
              <a:spcAft>
                <a:spcPts val="900"/>
              </a:spcAft>
            </a:pPr>
            <a:r>
              <a:rPr lang="en-US" sz="3200" dirty="0"/>
              <a:t>mathematical practices you saw</a:t>
            </a:r>
          </a:p>
          <a:p>
            <a:pPr lvl="0">
              <a:spcBef>
                <a:spcPts val="900"/>
              </a:spcBef>
              <a:spcAft>
                <a:spcPts val="900"/>
              </a:spcAft>
            </a:pPr>
            <a:r>
              <a:rPr lang="en-US" sz="3200" dirty="0"/>
              <a:t>learning trajectory levels you saw</a:t>
            </a:r>
          </a:p>
          <a:p>
            <a:pPr lvl="0">
              <a:spcBef>
                <a:spcPts val="900"/>
              </a:spcBef>
              <a:spcAft>
                <a:spcPts val="900"/>
              </a:spcAft>
            </a:pPr>
            <a:r>
              <a:rPr lang="en-US" sz="3200" dirty="0"/>
              <a:t>levels of the learning trajectory that were promoted (perhaps/hopefully new levels)</a:t>
            </a:r>
          </a:p>
        </p:txBody>
      </p:sp>
      <p:sp>
        <p:nvSpPr>
          <p:cNvPr id="2" name="Footer Placeholder 1">
            <a:extLst>
              <a:ext uri="{FF2B5EF4-FFF2-40B4-BE49-F238E27FC236}">
                <a16:creationId xmlns:a16="http://schemas.microsoft.com/office/drawing/2014/main" id="{9CE58AE1-765D-AF46-ADB9-6816AA67F464}"/>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43723405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p:cNvSpPr>
          <p:nvPr>
            <p:ph type="title"/>
          </p:nvPr>
        </p:nvSpPr>
        <p:spPr/>
        <p:txBody>
          <a:bodyPr/>
          <a:lstStyle>
            <a:lvl1pPr>
              <a:defRPr sz="7700"/>
            </a:lvl1pPr>
          </a:lstStyle>
          <a:p>
            <a:pPr lvl="0"/>
            <a:r>
              <a:rPr lang="en-US" sz="4000" dirty="0"/>
              <a:t>Learning from practice protocol</a:t>
            </a:r>
          </a:p>
        </p:txBody>
      </p:sp>
      <p:sp>
        <p:nvSpPr>
          <p:cNvPr id="295" name="Shape 295"/>
          <p:cNvSpPr>
            <a:spLocks noGrp="1"/>
          </p:cNvSpPr>
          <p:nvPr>
            <p:ph idx="1"/>
          </p:nvPr>
        </p:nvSpPr>
        <p:spPr/>
        <p:txBody>
          <a:bodyPr/>
          <a:lstStyle/>
          <a:p>
            <a:pPr marL="0" indent="0">
              <a:buNone/>
            </a:pPr>
            <a:r>
              <a:rPr lang="en-US" dirty="0"/>
              <a:t>Process for discussion</a:t>
            </a:r>
          </a:p>
          <a:p>
            <a:pPr lvl="1"/>
            <a:r>
              <a:rPr lang="en-US" dirty="0"/>
              <a:t>Set norms for discussing video </a:t>
            </a:r>
          </a:p>
          <a:p>
            <a:pPr lvl="1"/>
            <a:r>
              <a:rPr lang="en-US" dirty="0"/>
              <a:t>Share a short clip from the video or use notes to share about students’ engagement and performance</a:t>
            </a:r>
          </a:p>
          <a:p>
            <a:pPr lvl="1"/>
            <a:r>
              <a:rPr lang="en-US" dirty="0"/>
              <a:t>Discuss teaching and learning by reflecting on</a:t>
            </a:r>
          </a:p>
          <a:p>
            <a:pPr lvl="2"/>
            <a:r>
              <a:rPr lang="en-US" dirty="0"/>
              <a:t>students </a:t>
            </a:r>
          </a:p>
          <a:p>
            <a:pPr lvl="2"/>
            <a:r>
              <a:rPr lang="en-US" dirty="0"/>
              <a:t>teaching</a:t>
            </a:r>
          </a:p>
          <a:p>
            <a:pPr lvl="2"/>
            <a:r>
              <a:rPr lang="en-US" dirty="0"/>
              <a:t>note taking / sharing video</a:t>
            </a:r>
          </a:p>
        </p:txBody>
      </p:sp>
      <p:sp>
        <p:nvSpPr>
          <p:cNvPr id="2" name="Footer Placeholder 1">
            <a:extLst>
              <a:ext uri="{FF2B5EF4-FFF2-40B4-BE49-F238E27FC236}">
                <a16:creationId xmlns:a16="http://schemas.microsoft.com/office/drawing/2014/main" id="{14777A3E-D213-5544-BA2A-C1CD8B22D30F}"/>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35064587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from practice protocol – Debriefing</a:t>
            </a:r>
          </a:p>
        </p:txBody>
      </p:sp>
      <p:sp>
        <p:nvSpPr>
          <p:cNvPr id="3" name="Content Placeholder 2"/>
          <p:cNvSpPr>
            <a:spLocks noGrp="1"/>
          </p:cNvSpPr>
          <p:nvPr>
            <p:ph idx="1"/>
          </p:nvPr>
        </p:nvSpPr>
        <p:spPr>
          <a:xfrm>
            <a:off x="541801" y="2602825"/>
            <a:ext cx="11919611" cy="6576861"/>
          </a:xfrm>
        </p:spPr>
        <p:txBody>
          <a:bodyPr/>
          <a:lstStyle/>
          <a:p>
            <a:pPr marL="0" indent="0">
              <a:buNone/>
            </a:pPr>
            <a:r>
              <a:rPr lang="en-US" dirty="0"/>
              <a:t>Debrief in whole group:</a:t>
            </a:r>
          </a:p>
          <a:p>
            <a:pPr>
              <a:spcBef>
                <a:spcPts val="900"/>
              </a:spcBef>
              <a:spcAft>
                <a:spcPts val="900"/>
              </a:spcAft>
              <a:buFontTx/>
              <a:buChar char="-"/>
            </a:pPr>
            <a:r>
              <a:rPr lang="en-US" sz="3200" dirty="0"/>
              <a:t>Insights gained into the learning trajectory </a:t>
            </a:r>
          </a:p>
          <a:p>
            <a:pPr>
              <a:spcBef>
                <a:spcPts val="900"/>
              </a:spcBef>
              <a:spcAft>
                <a:spcPts val="900"/>
              </a:spcAft>
              <a:buFontTx/>
              <a:buChar char="-"/>
            </a:pPr>
            <a:r>
              <a:rPr lang="en-US" sz="3200" dirty="0"/>
              <a:t>The process of talking with colleagues using video and/or notes to support the discussion</a:t>
            </a:r>
          </a:p>
          <a:p>
            <a:pPr marL="0" indent="0">
              <a:buNone/>
            </a:pPr>
            <a:endParaRPr lang="en-US" dirty="0"/>
          </a:p>
          <a:p>
            <a:pPr marL="0" indent="0" algn="ctr">
              <a:buNone/>
            </a:pPr>
            <a:r>
              <a:rPr lang="en-US" dirty="0">
                <a:solidFill>
                  <a:srgbClr val="0000FF"/>
                </a:solidFill>
              </a:rPr>
              <a:t>What are you taking away from our work with CCAs, anecdotal notes, and sharing teaching</a:t>
            </a:r>
            <a:br>
              <a:rPr lang="en-US" dirty="0">
                <a:solidFill>
                  <a:srgbClr val="0000FF"/>
                </a:solidFill>
              </a:rPr>
            </a:br>
            <a:r>
              <a:rPr lang="en-US" dirty="0">
                <a:solidFill>
                  <a:srgbClr val="0000FF"/>
                </a:solidFill>
              </a:rPr>
              <a:t>with small groups that you can use in your</a:t>
            </a:r>
            <a:br>
              <a:rPr lang="en-US" dirty="0">
                <a:solidFill>
                  <a:srgbClr val="0000FF"/>
                </a:solidFill>
              </a:rPr>
            </a:br>
            <a:r>
              <a:rPr lang="en-US" dirty="0">
                <a:solidFill>
                  <a:srgbClr val="0000FF"/>
                </a:solidFill>
              </a:rPr>
              <a:t>teaching moving forward?</a:t>
            </a:r>
          </a:p>
        </p:txBody>
      </p:sp>
      <p:sp>
        <p:nvSpPr>
          <p:cNvPr id="4" name="Footer Placeholder 3">
            <a:extLst>
              <a:ext uri="{FF2B5EF4-FFF2-40B4-BE49-F238E27FC236}">
                <a16:creationId xmlns:a16="http://schemas.microsoft.com/office/drawing/2014/main" id="{C853259F-9F6E-224B-B78A-E5D163D3169D}"/>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58742580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and connecting </a:t>
            </a:r>
            <a:br>
              <a:rPr lang="en-US" dirty="0"/>
            </a:br>
            <a:r>
              <a:rPr lang="en-US" dirty="0"/>
              <a:t>metric measurements</a:t>
            </a:r>
          </a:p>
        </p:txBody>
      </p:sp>
      <p:sp>
        <p:nvSpPr>
          <p:cNvPr id="3" name="Content Placeholder 2"/>
          <p:cNvSpPr>
            <a:spLocks noGrp="1"/>
          </p:cNvSpPr>
          <p:nvPr>
            <p:ph idx="1"/>
          </p:nvPr>
        </p:nvSpPr>
        <p:spPr>
          <a:xfrm>
            <a:off x="451501" y="2602826"/>
            <a:ext cx="12122787" cy="6111059"/>
          </a:xfrm>
        </p:spPr>
        <p:txBody>
          <a:bodyPr/>
          <a:lstStyle/>
          <a:p>
            <a:pPr marL="0" indent="0">
              <a:buNone/>
            </a:pPr>
            <a:r>
              <a:rPr lang="en-US" dirty="0"/>
              <a:t>Connections within metric measures</a:t>
            </a:r>
          </a:p>
          <a:p>
            <a:pPr>
              <a:spcBef>
                <a:spcPts val="900"/>
              </a:spcBef>
              <a:spcAft>
                <a:spcPts val="900"/>
              </a:spcAft>
            </a:pPr>
            <a:r>
              <a:rPr lang="en-US" sz="3200" dirty="0"/>
              <a:t>How was “meter” first defined?</a:t>
            </a:r>
          </a:p>
          <a:p>
            <a:pPr>
              <a:spcBef>
                <a:spcPts val="900"/>
              </a:spcBef>
              <a:spcAft>
                <a:spcPts val="900"/>
              </a:spcAft>
            </a:pPr>
            <a:r>
              <a:rPr lang="en-US" sz="3200" dirty="0"/>
              <a:t>How were the other measures defined?</a:t>
            </a:r>
          </a:p>
          <a:p>
            <a:pPr marL="0" indent="0">
              <a:buNone/>
            </a:pPr>
            <a:endParaRPr lang="en-US" dirty="0"/>
          </a:p>
          <a:p>
            <a:pPr marL="0" indent="0" algn="ctr">
              <a:buNone/>
            </a:pPr>
            <a:r>
              <a:rPr lang="en-US" dirty="0">
                <a:solidFill>
                  <a:srgbClr val="0000FF"/>
                </a:solidFill>
              </a:rPr>
              <a:t>We will use materials to build metric units to uncover connections within the metric system.</a:t>
            </a:r>
          </a:p>
        </p:txBody>
      </p:sp>
      <p:sp>
        <p:nvSpPr>
          <p:cNvPr id="5" name="Footer Placeholder 4">
            <a:extLst>
              <a:ext uri="{FF2B5EF4-FFF2-40B4-BE49-F238E27FC236}">
                <a16:creationId xmlns:a16="http://schemas.microsoft.com/office/drawing/2014/main" id="{2B2198CA-B213-BF43-ABC8-23D84E4F07EF}"/>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167811305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Metric math: Tasks</a:t>
            </a:r>
          </a:p>
        </p:txBody>
      </p:sp>
      <p:sp>
        <p:nvSpPr>
          <p:cNvPr id="3" name="Content Placeholder 2"/>
          <p:cNvSpPr>
            <a:spLocks noGrp="1"/>
          </p:cNvSpPr>
          <p:nvPr>
            <p:ph idx="1"/>
          </p:nvPr>
        </p:nvSpPr>
        <p:spPr/>
        <p:txBody>
          <a:bodyPr/>
          <a:lstStyle/>
          <a:p>
            <a:r>
              <a:rPr lang="en-US" dirty="0"/>
              <a:t>Build a square decimeter</a:t>
            </a:r>
          </a:p>
          <a:p>
            <a:r>
              <a:rPr lang="en-US" dirty="0"/>
              <a:t>Build a cubic decimeter (“box” with no top)</a:t>
            </a:r>
          </a:p>
          <a:p>
            <a:r>
              <a:rPr lang="en-US" dirty="0"/>
              <a:t>Line your cube with plastic</a:t>
            </a:r>
          </a:p>
          <a:p>
            <a:r>
              <a:rPr lang="en-US" dirty="0"/>
              <a:t>Fill with cold water; pour into a liter container – What do you notice?</a:t>
            </a:r>
          </a:p>
          <a:p>
            <a:r>
              <a:rPr lang="en-US" dirty="0"/>
              <a:t>Fill again; weigh it in grams/kg – What do you notice?</a:t>
            </a:r>
          </a:p>
        </p:txBody>
      </p:sp>
      <p:sp>
        <p:nvSpPr>
          <p:cNvPr id="5" name="Footer Placeholder 4">
            <a:extLst>
              <a:ext uri="{FF2B5EF4-FFF2-40B4-BE49-F238E27FC236}">
                <a16:creationId xmlns:a16="http://schemas.microsoft.com/office/drawing/2014/main" id="{A7CDFD7C-01BE-7F44-8698-5C70DD35EA0D}"/>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211430154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Shape 106"/>
          <p:cNvSpPr>
            <a:spLocks noGrp="1"/>
          </p:cNvSpPr>
          <p:nvPr>
            <p:ph type="title"/>
          </p:nvPr>
        </p:nvSpPr>
        <p:spPr/>
        <p:txBody>
          <a:bodyPr/>
          <a:lstStyle/>
          <a:p>
            <a:pPr lvl="0"/>
            <a:r>
              <a:rPr lang="en-US" dirty="0"/>
              <a:t>How do measures </a:t>
            </a:r>
            <a:r>
              <a:rPr lang="en-US" i="1" dirty="0"/>
              <a:t>interact?</a:t>
            </a:r>
            <a:endParaRPr lang="en-US" dirty="0"/>
          </a:p>
        </p:txBody>
      </p:sp>
      <p:sp>
        <p:nvSpPr>
          <p:cNvPr id="107" name="Shape 107"/>
          <p:cNvSpPr>
            <a:spLocks noGrp="1"/>
          </p:cNvSpPr>
          <p:nvPr>
            <p:ph idx="1"/>
          </p:nvPr>
        </p:nvSpPr>
        <p:spPr/>
        <p:txBody>
          <a:bodyPr/>
          <a:lstStyle/>
          <a:p>
            <a:pPr marL="0" indent="0">
              <a:buNone/>
            </a:pPr>
            <a:r>
              <a:rPr lang="en-US" dirty="0"/>
              <a:t>Adding a new dimension of length that is orthogonal (at a right angle) to those that were previously used creates a new unit of measurement</a:t>
            </a:r>
          </a:p>
          <a:p>
            <a:pPr>
              <a:spcBef>
                <a:spcPts val="900"/>
              </a:spcBef>
              <a:spcAft>
                <a:spcPts val="900"/>
              </a:spcAft>
            </a:pPr>
            <a:r>
              <a:rPr lang="en-US" sz="3200" dirty="0"/>
              <a:t>Two length measurements at a right angle to each other create units of area</a:t>
            </a:r>
          </a:p>
          <a:p>
            <a:pPr>
              <a:spcBef>
                <a:spcPts val="900"/>
              </a:spcBef>
              <a:spcAft>
                <a:spcPts val="900"/>
              </a:spcAft>
            </a:pPr>
            <a:r>
              <a:rPr lang="en-US" sz="3200" dirty="0"/>
              <a:t>An additional length measurement at a right angle to an area creates a unit of volume</a:t>
            </a:r>
          </a:p>
          <a:p>
            <a:pPr marL="0" indent="0">
              <a:buNone/>
            </a:pPr>
            <a:r>
              <a:rPr lang="en-US" dirty="0"/>
              <a:t>Metric measurements of volume and mass grow out of orthogonal combinations of length measures (and water when thinking about mass)</a:t>
            </a:r>
          </a:p>
        </p:txBody>
      </p:sp>
      <p:sp>
        <p:nvSpPr>
          <p:cNvPr id="2" name="Footer Placeholder 1">
            <a:extLst>
              <a:ext uri="{FF2B5EF4-FFF2-40B4-BE49-F238E27FC236}">
                <a16:creationId xmlns:a16="http://schemas.microsoft.com/office/drawing/2014/main" id="{93801189-CC5F-AD4C-8A1C-30CB97E9DFA2}"/>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76587829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p:cNvSpPr>
          <p:nvPr>
            <p:ph type="title"/>
          </p:nvPr>
        </p:nvSpPr>
        <p:spPr/>
        <p:txBody>
          <a:bodyPr/>
          <a:lstStyle/>
          <a:p>
            <a:pPr lvl="0"/>
            <a:r>
              <a:rPr lang="en-US" dirty="0"/>
              <a:t>Measurement</a:t>
            </a:r>
          </a:p>
        </p:txBody>
      </p:sp>
      <p:sp>
        <p:nvSpPr>
          <p:cNvPr id="329" name="Shape 329"/>
          <p:cNvSpPr>
            <a:spLocks noGrp="1"/>
          </p:cNvSpPr>
          <p:nvPr>
            <p:ph idx="1"/>
          </p:nvPr>
        </p:nvSpPr>
        <p:spPr/>
        <p:txBody>
          <a:bodyPr/>
          <a:lstStyle/>
          <a:p>
            <a:pPr marL="0" indent="0">
              <a:spcBef>
                <a:spcPts val="1706"/>
              </a:spcBef>
              <a:buNone/>
            </a:pPr>
            <a:r>
              <a:rPr lang="en-US" dirty="0"/>
              <a:t>Measuring consists of two aspects:</a:t>
            </a:r>
          </a:p>
          <a:p>
            <a:pPr lvl="1">
              <a:buFont typeface="Arial"/>
              <a:buChar char="•"/>
            </a:pPr>
            <a:r>
              <a:rPr lang="en-US" dirty="0"/>
              <a:t>Identifying a unit of measure and subdividing (mentally and physically) the object by that unit, and</a:t>
            </a:r>
          </a:p>
          <a:p>
            <a:pPr lvl="1">
              <a:buFont typeface="Arial"/>
              <a:buChar char="•"/>
            </a:pPr>
            <a:r>
              <a:rPr lang="en-US" dirty="0"/>
              <a:t>Iterating that unit to match the object being measured, without gaps or overlaps. </a:t>
            </a:r>
          </a:p>
        </p:txBody>
      </p:sp>
      <p:sp>
        <p:nvSpPr>
          <p:cNvPr id="2" name="TextBox 1"/>
          <p:cNvSpPr txBox="1"/>
          <p:nvPr/>
        </p:nvSpPr>
        <p:spPr>
          <a:xfrm>
            <a:off x="10575513" y="6996063"/>
            <a:ext cx="184731" cy="652486"/>
          </a:xfrm>
          <a:prstGeom prst="rect">
            <a:avLst/>
          </a:prstGeom>
          <a:noFill/>
        </p:spPr>
        <p:txBody>
          <a:bodyPr wrap="none" rtlCol="0">
            <a:spAutoFit/>
          </a:bodyPr>
          <a:lstStyle/>
          <a:p>
            <a:endParaRPr lang="en-US" sz="3640" dirty="0"/>
          </a:p>
        </p:txBody>
      </p:sp>
      <p:sp>
        <p:nvSpPr>
          <p:cNvPr id="3" name="Footer Placeholder 2">
            <a:extLst>
              <a:ext uri="{FF2B5EF4-FFF2-40B4-BE49-F238E27FC236}">
                <a16:creationId xmlns:a16="http://schemas.microsoft.com/office/drawing/2014/main" id="{07A93F29-B227-CF4A-8329-DAB344E9FDFD}"/>
              </a:ext>
            </a:extLst>
          </p:cNvPr>
          <p:cNvSpPr>
            <a:spLocks noGrp="1"/>
          </p:cNvSpPr>
          <p:nvPr>
            <p:ph type="ftr" sz="quarter" idx="3"/>
          </p:nvPr>
        </p:nvSpPr>
        <p:spPr/>
        <p:txBody>
          <a:bodyPr/>
          <a:lstStyle/>
          <a:p>
            <a:r>
              <a:rPr lang="en-US"/>
              <a:t>This work is licensed under a Creative Commons Attribution-Noncommercial-4.0 International License: https://creativecommons.org/licenses/by-nc/4.0/
© 2018 Mathematics Teaching and Learning to Teach • School of Education • University of Michigan • Ann Arbor, MI 48109-1259 • mtlt@umich.edu</a:t>
            </a:r>
            <a:endParaRPr lang="en-US" dirty="0"/>
          </a:p>
        </p:txBody>
      </p:sp>
    </p:spTree>
    <p:extLst>
      <p:ext uri="{BB962C8B-B14F-4D97-AF65-F5344CB8AC3E}">
        <p14:creationId xmlns:p14="http://schemas.microsoft.com/office/powerpoint/2010/main" val="33091629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11752</TotalTime>
  <Words>1378</Words>
  <Application>Microsoft Macintosh PowerPoint</Application>
  <PresentationFormat>Custom</PresentationFormat>
  <Paragraphs>103</Paragraphs>
  <Slides>14</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ＭＳ Ｐゴシック</vt:lpstr>
      <vt:lpstr>Arial</vt:lpstr>
      <vt:lpstr>Calibri</vt:lpstr>
      <vt:lpstr>Tahoma</vt:lpstr>
      <vt:lpstr>Default Design</vt:lpstr>
      <vt:lpstr>Session 10: Connecting Dimensions of Measurement</vt:lpstr>
      <vt:lpstr>Overview of Session 10</vt:lpstr>
      <vt:lpstr>Sharing your teaching of a measurement task</vt:lpstr>
      <vt:lpstr>Learning from practice protocol</vt:lpstr>
      <vt:lpstr>Learning from practice protocol – Debriefing</vt:lpstr>
      <vt:lpstr>Creating and connecting  metric measurements</vt:lpstr>
      <vt:lpstr>Metric math: Tasks</vt:lpstr>
      <vt:lpstr>How do measures interact?</vt:lpstr>
      <vt:lpstr>Measurement</vt:lpstr>
      <vt:lpstr>Acting it out</vt:lpstr>
      <vt:lpstr>Debriefing</vt:lpstr>
      <vt:lpstr>Reflecting on this professional development experience</vt:lpstr>
      <vt:lpstr>Summary - Learning trajectories approach to teaching</vt:lpstr>
      <vt:lpstr>Summary - Moving forward</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Measurement Module: Session 10</dc:title>
  <dc:subject/>
  <dc:creator/>
  <cp:keywords/>
  <dc:description/>
  <cp:lastModifiedBy>Microsoft Office User</cp:lastModifiedBy>
  <cp:revision>180</cp:revision>
  <cp:lastPrinted>2014-08-26T00:17:16Z</cp:lastPrinted>
  <dcterms:created xsi:type="dcterms:W3CDTF">2011-10-25T16:19:09Z</dcterms:created>
  <dcterms:modified xsi:type="dcterms:W3CDTF">2018-10-10T02:17:26Z</dcterms:modified>
  <cp:category/>
</cp:coreProperties>
</file>