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6"/>
  </p:notesMasterIdLst>
  <p:handoutMasterIdLst>
    <p:handoutMasterId r:id="rId47"/>
  </p:handoutMasterIdLst>
  <p:sldIdLst>
    <p:sldId id="364" r:id="rId2"/>
    <p:sldId id="352" r:id="rId3"/>
    <p:sldId id="354" r:id="rId4"/>
    <p:sldId id="355" r:id="rId5"/>
    <p:sldId id="356" r:id="rId6"/>
    <p:sldId id="316" r:id="rId7"/>
    <p:sldId id="265" r:id="rId8"/>
    <p:sldId id="317" r:id="rId9"/>
    <p:sldId id="357" r:id="rId10"/>
    <p:sldId id="349" r:id="rId11"/>
    <p:sldId id="269" r:id="rId12"/>
    <p:sldId id="339" r:id="rId13"/>
    <p:sldId id="272" r:id="rId14"/>
    <p:sldId id="350" r:id="rId15"/>
    <p:sldId id="275" r:id="rId16"/>
    <p:sldId id="341" r:id="rId17"/>
    <p:sldId id="279" r:id="rId18"/>
    <p:sldId id="368" r:id="rId19"/>
    <p:sldId id="366" r:id="rId20"/>
    <p:sldId id="342" r:id="rId21"/>
    <p:sldId id="286" r:id="rId22"/>
    <p:sldId id="288" r:id="rId23"/>
    <p:sldId id="343" r:id="rId24"/>
    <p:sldId id="294" r:id="rId25"/>
    <p:sldId id="297" r:id="rId26"/>
    <p:sldId id="348" r:id="rId27"/>
    <p:sldId id="324" r:id="rId28"/>
    <p:sldId id="325" r:id="rId29"/>
    <p:sldId id="318" r:id="rId30"/>
    <p:sldId id="369" r:id="rId31"/>
    <p:sldId id="298" r:id="rId32"/>
    <p:sldId id="299" r:id="rId33"/>
    <p:sldId id="300" r:id="rId34"/>
    <p:sldId id="301" r:id="rId35"/>
    <p:sldId id="302" r:id="rId36"/>
    <p:sldId id="362" r:id="rId37"/>
    <p:sldId id="303" r:id="rId38"/>
    <p:sldId id="304" r:id="rId39"/>
    <p:sldId id="363" r:id="rId40"/>
    <p:sldId id="309" r:id="rId41"/>
    <p:sldId id="367" r:id="rId42"/>
    <p:sldId id="313" r:id="rId43"/>
    <p:sldId id="337" r:id="rId44"/>
    <p:sldId id="319" r:id="rId45"/>
  </p:sldIdLst>
  <p:sldSz cx="13003213" cy="9756775"/>
  <p:notesSz cx="6858000" cy="9144000"/>
  <p:defaultTextStyle>
    <a:defPPr>
      <a:defRPr lang="en-US"/>
    </a:defPPr>
    <a:lvl1pPr marL="0" algn="l" defTabSz="650276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1pPr>
    <a:lvl2pPr marL="650276" algn="l" defTabSz="650276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2pPr>
    <a:lvl3pPr marL="1300551" algn="l" defTabSz="650276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3pPr>
    <a:lvl4pPr marL="1950827" algn="l" defTabSz="650276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4pPr>
    <a:lvl5pPr marL="2601102" algn="l" defTabSz="650276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5pPr>
    <a:lvl6pPr marL="3251378" algn="l" defTabSz="650276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6pPr>
    <a:lvl7pPr marL="3901653" algn="l" defTabSz="650276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7pPr>
    <a:lvl8pPr marL="4551929" algn="l" defTabSz="650276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8pPr>
    <a:lvl9pPr marL="5202204" algn="l" defTabSz="650276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8" userDrawn="1">
          <p15:clr>
            <a:srgbClr val="A4A3A4"/>
          </p15:clr>
        </p15:guide>
        <p15:guide id="2" orient="horz" pos="1640" userDrawn="1">
          <p15:clr>
            <a:srgbClr val="A4A3A4"/>
          </p15:clr>
        </p15:guide>
        <p15:guide id="3" orient="horz" pos="5944" userDrawn="1">
          <p15:clr>
            <a:srgbClr val="A4A3A4"/>
          </p15:clr>
        </p15:guide>
        <p15:guide id="4" orient="horz" pos="3066" userDrawn="1">
          <p15:clr>
            <a:srgbClr val="A4A3A4"/>
          </p15:clr>
        </p15:guide>
        <p15:guide id="5" orient="horz" pos="5494" userDrawn="1">
          <p15:clr>
            <a:srgbClr val="A4A3A4"/>
          </p15:clr>
        </p15:guide>
        <p15:guide id="6" orient="horz" pos="1638" userDrawn="1">
          <p15:clr>
            <a:srgbClr val="A4A3A4"/>
          </p15:clr>
        </p15:guide>
        <p15:guide id="7" orient="horz" pos="3073" userDrawn="1">
          <p15:clr>
            <a:srgbClr val="A4A3A4"/>
          </p15:clr>
        </p15:guide>
        <p15:guide id="8" orient="horz" pos="5511" userDrawn="1">
          <p15:clr>
            <a:srgbClr val="A4A3A4"/>
          </p15:clr>
        </p15:guide>
        <p15:guide id="9" pos="334" userDrawn="1">
          <p15:clr>
            <a:srgbClr val="A4A3A4"/>
          </p15:clr>
        </p15:guide>
        <p15:guide id="10" pos="7858" userDrawn="1">
          <p15:clr>
            <a:srgbClr val="A4A3A4"/>
          </p15:clr>
        </p15:guide>
        <p15:guide id="11" pos="411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B6"/>
    <a:srgbClr val="8FA0CA"/>
    <a:srgbClr val="FFE63C"/>
    <a:srgbClr val="0A22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050" autoAdjust="0"/>
    <p:restoredTop sz="92186" autoAdjust="0"/>
  </p:normalViewPr>
  <p:slideViewPr>
    <p:cSldViewPr snapToGrid="0" showGuides="1">
      <p:cViewPr varScale="1">
        <p:scale>
          <a:sx n="88" d="100"/>
          <a:sy n="88" d="100"/>
        </p:scale>
        <p:origin x="472" y="184"/>
      </p:cViewPr>
      <p:guideLst>
        <p:guide orient="horz" pos="258"/>
        <p:guide orient="horz" pos="1640"/>
        <p:guide orient="horz" pos="5944"/>
        <p:guide orient="horz" pos="3066"/>
        <p:guide orient="horz" pos="5494"/>
        <p:guide orient="horz" pos="1638"/>
        <p:guide orient="horz" pos="3073"/>
        <p:guide orient="horz" pos="5511"/>
        <p:guide pos="334"/>
        <p:guide pos="7858"/>
        <p:guide pos="411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2560"/>
    </p:cViewPr>
  </p:sorterViewPr>
  <p:notesViewPr>
    <p:cSldViewPr snapToGrid="0" snapToObjects="1">
      <p:cViewPr varScale="1">
        <p:scale>
          <a:sx n="99" d="100"/>
          <a:sy n="99" d="100"/>
        </p:scale>
        <p:origin x="4272" y="1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937659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6F5353-8CCE-9F49-BDEB-464572507784}" type="datetimeFigureOut">
              <a:rPr lang="en-US" smtClean="0"/>
              <a:pPr/>
              <a:t>5/22/19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685800"/>
            <a:ext cx="4568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A84BB5-8C22-FE4A-9B97-A7A27B420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99368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650276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1pPr>
    <a:lvl2pPr marL="650276" algn="l" defTabSz="650276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2pPr>
    <a:lvl3pPr marL="1300551" algn="l" defTabSz="650276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3pPr>
    <a:lvl4pPr marL="1950827" algn="l" defTabSz="650276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4pPr>
    <a:lvl5pPr marL="2601102" algn="l" defTabSz="650276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5pPr>
    <a:lvl6pPr marL="3251378" algn="l" defTabSz="650276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6pPr>
    <a:lvl7pPr marL="3901653" algn="l" defTabSz="650276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7pPr>
    <a:lvl8pPr marL="4551929" algn="l" defTabSz="650276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8pPr>
    <a:lvl9pPr marL="5202204" algn="l" defTabSz="650276" rtl="0" eaLnBrk="1" latinLnBrk="0" hangingPunct="1">
      <a:defRPr sz="170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68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5347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Shape 338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688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39" name="Shape 33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1400"/>
              <a:t>Trainers move around and record discussions that will help connect the tasks to the LT.</a:t>
            </a:r>
          </a:p>
        </p:txBody>
      </p:sp>
    </p:spTree>
    <p:extLst>
      <p:ext uri="{BB962C8B-B14F-4D97-AF65-F5344CB8AC3E}">
        <p14:creationId xmlns:p14="http://schemas.microsoft.com/office/powerpoint/2010/main" val="21319085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Shape 36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688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2" name="Shape 362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1400"/>
              <a:t>These are assignments they need to complete and bring next time:  </a:t>
            </a:r>
          </a:p>
        </p:txBody>
      </p:sp>
    </p:spTree>
    <p:extLst>
      <p:ext uri="{BB962C8B-B14F-4D97-AF65-F5344CB8AC3E}">
        <p14:creationId xmlns:p14="http://schemas.microsoft.com/office/powerpoint/2010/main" val="1613578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68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583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68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 3 SUPPLMENT #1</a:t>
            </a:r>
          </a:p>
        </p:txBody>
      </p:sp>
    </p:spTree>
    <p:extLst>
      <p:ext uri="{BB962C8B-B14F-4D97-AF65-F5344CB8AC3E}">
        <p14:creationId xmlns:p14="http://schemas.microsoft.com/office/powerpoint/2010/main" val="12270644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688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169" name="Shape 16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1400"/>
              <a:t>Pull helpful illustrations from the teachers.</a:t>
            </a:r>
          </a:p>
        </p:txBody>
      </p:sp>
    </p:spTree>
    <p:extLst>
      <p:ext uri="{BB962C8B-B14F-4D97-AF65-F5344CB8AC3E}">
        <p14:creationId xmlns:p14="http://schemas.microsoft.com/office/powerpoint/2010/main" val="1529300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68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PART 3 SUPPLMENT #1</a:t>
            </a:r>
          </a:p>
        </p:txBody>
      </p:sp>
    </p:spTree>
    <p:extLst>
      <p:ext uri="{BB962C8B-B14F-4D97-AF65-F5344CB8AC3E}">
        <p14:creationId xmlns:p14="http://schemas.microsoft.com/office/powerpoint/2010/main" val="16956547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68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End-to-End Length Measurer</a:t>
            </a:r>
          </a:p>
        </p:txBody>
      </p:sp>
    </p:spTree>
    <p:extLst>
      <p:ext uri="{BB962C8B-B14F-4D97-AF65-F5344CB8AC3E}">
        <p14:creationId xmlns:p14="http://schemas.microsoft.com/office/powerpoint/2010/main" val="38284675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68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47110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68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Direct Comparer</a:t>
            </a:r>
          </a:p>
        </p:txBody>
      </p:sp>
    </p:spTree>
    <p:extLst>
      <p:ext uri="{BB962C8B-B14F-4D97-AF65-F5344CB8AC3E}">
        <p14:creationId xmlns:p14="http://schemas.microsoft.com/office/powerpoint/2010/main" val="23174672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Shape 338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68825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39" name="Shape 33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1400"/>
              <a:t>Trainers move around and record discussions that will help connect the tasks to the LT.</a:t>
            </a:r>
          </a:p>
        </p:txBody>
      </p:sp>
    </p:spTree>
    <p:extLst>
      <p:ext uri="{BB962C8B-B14F-4D97-AF65-F5344CB8AC3E}">
        <p14:creationId xmlns:p14="http://schemas.microsoft.com/office/powerpoint/2010/main" val="1009151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animatio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541801" y="2601807"/>
            <a:ext cx="11919612" cy="6113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5pPr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7C6CEE-25B7-CF4B-8870-CE53B14CB1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73359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 (animat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541801" y="2601807"/>
            <a:ext cx="11919612" cy="6113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>
            <a:lvl5pPr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7C6CEE-25B7-CF4B-8870-CE53B14CB18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7582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uiExpand="1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9860" y="2609338"/>
            <a:ext cx="5833386" cy="6081419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000"/>
            </a:lvl5pPr>
            <a:lvl6pPr>
              <a:defRPr sz="2560"/>
            </a:lvl6pPr>
            <a:lvl7pPr>
              <a:defRPr sz="2560"/>
            </a:lvl7pPr>
            <a:lvl8pPr>
              <a:defRPr sz="2560"/>
            </a:lvl8pPr>
            <a:lvl9pPr>
              <a:defRPr sz="256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18327" y="2609338"/>
            <a:ext cx="5743086" cy="6081420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000"/>
            </a:lvl5pPr>
            <a:lvl6pPr>
              <a:defRPr sz="2560"/>
            </a:lvl6pPr>
            <a:lvl7pPr>
              <a:defRPr sz="2560"/>
            </a:lvl7pPr>
            <a:lvl8pPr>
              <a:defRPr sz="2560"/>
            </a:lvl8pPr>
            <a:lvl9pPr>
              <a:defRPr sz="256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B2EB-04CD-F841-BD54-12600B0B92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89209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5C7F6C-AE1D-764E-A07D-A3388B4EC2D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46243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51801-A1AB-4646-9FD5-931AEBEC591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36564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1800" y="867269"/>
            <a:ext cx="11917355" cy="780542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CC738-6E12-8745-A38F-55F00EA375A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41258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CEE3B-5A22-9B44-A74C-69D005E6A8A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0903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23740" y="433634"/>
            <a:ext cx="11937672" cy="1951355"/>
          </a:xfrm>
          <a:prstGeom prst="rect">
            <a:avLst/>
          </a:prstGeom>
          <a:solidFill>
            <a:srgbClr val="0A2241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1801" y="2601807"/>
            <a:ext cx="11919612" cy="6113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594532" y="8884990"/>
            <a:ext cx="866881" cy="54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991">
                <a:latin typeface="Arial"/>
                <a:cs typeface="Arial"/>
              </a:defRPr>
            </a:lvl1pPr>
          </a:lstStyle>
          <a:p>
            <a:fld id="{EBE3BB92-FF3B-6447-B668-FB1B7893955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41801" y="8758513"/>
            <a:ext cx="11919612" cy="6730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Tahoma"/>
                <a:cs typeface="Tahoma"/>
              </a:defRPr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917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2" r:id="rId2"/>
    <p:sldLayoutId id="2147483668" r:id="rId3"/>
    <p:sldLayoutId id="2147483669" r:id="rId4"/>
    <p:sldLayoutId id="2147483670" r:id="rId5"/>
    <p:sldLayoutId id="2147483671" r:id="rId6"/>
    <p:sldLayoutId id="2147483673" r:id="rId7"/>
  </p:sldLayoutIdLst>
  <p:transition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ＭＳ Ｐゴシック" pitchFamily="24" charset="-128"/>
          <a:cs typeface="ＭＳ Ｐゴシック" pitchFamily="2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257">
          <a:solidFill>
            <a:schemeClr val="bg1"/>
          </a:solidFill>
          <a:latin typeface="Tahoma" pitchFamily="24" charset="0"/>
          <a:ea typeface="ＭＳ Ｐゴシック" pitchFamily="24" charset="-128"/>
          <a:cs typeface="ＭＳ Ｐゴシック" pitchFamily="2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257">
          <a:solidFill>
            <a:schemeClr val="bg1"/>
          </a:solidFill>
          <a:latin typeface="Tahoma" pitchFamily="24" charset="0"/>
          <a:ea typeface="ＭＳ Ｐゴシック" pitchFamily="24" charset="-128"/>
          <a:cs typeface="ＭＳ Ｐゴシック" pitchFamily="2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257">
          <a:solidFill>
            <a:schemeClr val="bg1"/>
          </a:solidFill>
          <a:latin typeface="Tahoma" pitchFamily="24" charset="0"/>
          <a:ea typeface="ＭＳ Ｐゴシック" pitchFamily="24" charset="-128"/>
          <a:cs typeface="ＭＳ Ｐゴシック" pitchFamily="2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257">
          <a:solidFill>
            <a:schemeClr val="bg1"/>
          </a:solidFill>
          <a:latin typeface="Tahoma" pitchFamily="24" charset="0"/>
          <a:ea typeface="ＭＳ Ｐゴシック" pitchFamily="24" charset="-128"/>
          <a:cs typeface="ＭＳ Ｐゴシック" pitchFamily="24" charset="-128"/>
        </a:defRPr>
      </a:lvl5pPr>
      <a:lvl6pPr marL="650138" algn="ctr" rtl="0" fontAlgn="base">
        <a:spcBef>
          <a:spcPct val="0"/>
        </a:spcBef>
        <a:spcAft>
          <a:spcPct val="0"/>
        </a:spcAft>
        <a:defRPr sz="6257" b="1">
          <a:solidFill>
            <a:schemeClr val="tx2"/>
          </a:solidFill>
          <a:latin typeface="Tahoma" pitchFamily="24" charset="0"/>
        </a:defRPr>
      </a:lvl6pPr>
      <a:lvl7pPr marL="1300277" algn="ctr" rtl="0" fontAlgn="base">
        <a:spcBef>
          <a:spcPct val="0"/>
        </a:spcBef>
        <a:spcAft>
          <a:spcPct val="0"/>
        </a:spcAft>
        <a:defRPr sz="6257" b="1">
          <a:solidFill>
            <a:schemeClr val="tx2"/>
          </a:solidFill>
          <a:latin typeface="Tahoma" pitchFamily="24" charset="0"/>
        </a:defRPr>
      </a:lvl7pPr>
      <a:lvl8pPr marL="1950415" algn="ctr" rtl="0" fontAlgn="base">
        <a:spcBef>
          <a:spcPct val="0"/>
        </a:spcBef>
        <a:spcAft>
          <a:spcPct val="0"/>
        </a:spcAft>
        <a:defRPr sz="6257" b="1">
          <a:solidFill>
            <a:schemeClr val="tx2"/>
          </a:solidFill>
          <a:latin typeface="Tahoma" pitchFamily="24" charset="0"/>
        </a:defRPr>
      </a:lvl8pPr>
      <a:lvl9pPr marL="2600554" algn="ctr" rtl="0" fontAlgn="base">
        <a:spcBef>
          <a:spcPct val="0"/>
        </a:spcBef>
        <a:spcAft>
          <a:spcPct val="0"/>
        </a:spcAft>
        <a:defRPr sz="6257" b="1">
          <a:solidFill>
            <a:schemeClr val="tx2"/>
          </a:solidFill>
          <a:latin typeface="Tahoma" pitchFamily="24" charset="0"/>
        </a:defRPr>
      </a:lvl9pPr>
    </p:titleStyle>
    <p:bodyStyle>
      <a:lvl1pPr marL="487604" indent="-487604" algn="l" rtl="0" eaLnBrk="0" fontAlgn="base" hangingPunct="0">
        <a:spcBef>
          <a:spcPts val="1200"/>
        </a:spcBef>
        <a:spcAft>
          <a:spcPts val="1200"/>
        </a:spcAft>
        <a:buChar char="•"/>
        <a:defRPr sz="3600">
          <a:solidFill>
            <a:schemeClr val="tx1"/>
          </a:solidFill>
          <a:latin typeface="+mn-lt"/>
          <a:ea typeface="ＭＳ Ｐゴシック" pitchFamily="24" charset="-128"/>
          <a:cs typeface="ＭＳ Ｐゴシック" pitchFamily="24" charset="-128"/>
        </a:defRPr>
      </a:lvl1pPr>
      <a:lvl2pPr marL="1056475" indent="-406337" algn="l" rtl="0" eaLnBrk="0" fontAlgn="base" hangingPunct="0">
        <a:spcBef>
          <a:spcPts val="900"/>
        </a:spcBef>
        <a:spcAft>
          <a:spcPts val="900"/>
        </a:spcAft>
        <a:buChar char="–"/>
        <a:defRPr sz="3200">
          <a:solidFill>
            <a:schemeClr val="tx1"/>
          </a:solidFill>
          <a:latin typeface="+mn-lt"/>
          <a:ea typeface="ＭＳ Ｐゴシック" pitchFamily="24" charset="-128"/>
        </a:defRPr>
      </a:lvl2pPr>
      <a:lvl3pPr marL="1625346" indent="-325069" algn="l" rtl="0" eaLnBrk="0" fontAlgn="base" hangingPunct="0">
        <a:spcBef>
          <a:spcPts val="600"/>
        </a:spcBef>
        <a:spcAft>
          <a:spcPts val="600"/>
        </a:spcAft>
        <a:buChar char="•"/>
        <a:defRPr sz="2800">
          <a:solidFill>
            <a:schemeClr val="tx1"/>
          </a:solidFill>
          <a:latin typeface="+mn-lt"/>
          <a:ea typeface="ＭＳ Ｐゴシック" pitchFamily="24" charset="-128"/>
        </a:defRPr>
      </a:lvl3pPr>
      <a:lvl4pPr marL="2275484" indent="-325069" algn="l" rtl="0" eaLnBrk="0" fontAlgn="base" hangingPunct="0">
        <a:spcBef>
          <a:spcPts val="300"/>
        </a:spcBef>
        <a:spcAft>
          <a:spcPts val="300"/>
        </a:spcAft>
        <a:buChar char="–"/>
        <a:defRPr sz="2400">
          <a:solidFill>
            <a:schemeClr val="tx1"/>
          </a:solidFill>
          <a:latin typeface="+mn-lt"/>
          <a:ea typeface="ＭＳ Ｐゴシック" pitchFamily="24" charset="-128"/>
        </a:defRPr>
      </a:lvl4pPr>
      <a:lvl5pPr marL="2925623" indent="-325069" algn="l" rtl="0" eaLnBrk="0" fontAlgn="base" hangingPunct="0">
        <a:spcBef>
          <a:spcPts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24" charset="-128"/>
        </a:defRPr>
      </a:lvl5pPr>
      <a:lvl6pPr marL="3575761" indent="-325069" algn="l" rtl="0" fontAlgn="base">
        <a:spcBef>
          <a:spcPct val="20000"/>
        </a:spcBef>
        <a:spcAft>
          <a:spcPct val="0"/>
        </a:spcAft>
        <a:buChar char="»"/>
        <a:defRPr sz="2844">
          <a:solidFill>
            <a:schemeClr val="tx1"/>
          </a:solidFill>
          <a:latin typeface="+mn-lt"/>
          <a:ea typeface="ＭＳ Ｐゴシック" pitchFamily="24" charset="-128"/>
        </a:defRPr>
      </a:lvl6pPr>
      <a:lvl7pPr marL="4225900" indent="-325069" algn="l" rtl="0" fontAlgn="base">
        <a:spcBef>
          <a:spcPct val="20000"/>
        </a:spcBef>
        <a:spcAft>
          <a:spcPct val="0"/>
        </a:spcAft>
        <a:buChar char="»"/>
        <a:defRPr sz="2844">
          <a:solidFill>
            <a:schemeClr val="tx1"/>
          </a:solidFill>
          <a:latin typeface="+mn-lt"/>
          <a:ea typeface="ＭＳ Ｐゴシック" pitchFamily="24" charset="-128"/>
        </a:defRPr>
      </a:lvl7pPr>
      <a:lvl8pPr marL="4876038" indent="-325069" algn="l" rtl="0" fontAlgn="base">
        <a:spcBef>
          <a:spcPct val="20000"/>
        </a:spcBef>
        <a:spcAft>
          <a:spcPct val="0"/>
        </a:spcAft>
        <a:buChar char="»"/>
        <a:defRPr sz="2844">
          <a:solidFill>
            <a:schemeClr val="tx1"/>
          </a:solidFill>
          <a:latin typeface="+mn-lt"/>
          <a:ea typeface="ＭＳ Ｐゴシック" pitchFamily="24" charset="-128"/>
        </a:defRPr>
      </a:lvl8pPr>
      <a:lvl9pPr marL="5526176" indent="-325069" algn="l" rtl="0" fontAlgn="base">
        <a:spcBef>
          <a:spcPct val="20000"/>
        </a:spcBef>
        <a:spcAft>
          <a:spcPct val="0"/>
        </a:spcAft>
        <a:buChar char="»"/>
        <a:defRPr sz="2844">
          <a:solidFill>
            <a:schemeClr val="tx1"/>
          </a:solidFill>
          <a:latin typeface="+mn-lt"/>
          <a:ea typeface="ＭＳ Ｐゴシック" pitchFamily="24" charset="-128"/>
        </a:defRPr>
      </a:lvl9pPr>
    </p:bodyStyle>
    <p:otherStyle>
      <a:defPPr>
        <a:defRPr lang="en-US"/>
      </a:defPPr>
      <a:lvl1pPr marL="0" algn="l" defTabSz="65013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38" algn="l" defTabSz="65013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77" algn="l" defTabSz="65013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415" algn="l" defTabSz="65013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554" algn="l" defTabSz="65013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92" algn="l" defTabSz="65013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0830" algn="l" defTabSz="65013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0969" algn="l" defTabSz="65013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107" algn="l" defTabSz="65013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png"/><Relationship Id="rId5" Type="http://schemas.openxmlformats.org/officeDocument/2006/relationships/package" Target="../embeddings/Microsoft_Word_Document.docx"/><Relationship Id="rId4" Type="http://schemas.openxmlformats.org/officeDocument/2006/relationships/image" Target="../media/image14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ChangeAspect="1"/>
          </p:cNvSpPr>
          <p:nvPr>
            <p:ph type="title"/>
          </p:nvPr>
        </p:nvSpPr>
        <p:spPr/>
        <p:txBody>
          <a:bodyPr/>
          <a:lstStyle/>
          <a:p>
            <a:r>
              <a:rPr lang="en-US" sz="3982" dirty="0"/>
              <a:t>Session 2: Length Learning Trajectory – Developmental Progression</a:t>
            </a:r>
            <a:endParaRPr lang="en-US" sz="4835" dirty="0"/>
          </a:p>
        </p:txBody>
      </p:sp>
      <p:pic>
        <p:nvPicPr>
          <p:cNvPr id="103" name="dropped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985" y="2602827"/>
            <a:ext cx="4698427" cy="5348978"/>
          </a:xfrm>
          <a:prstGeom prst="rect">
            <a:avLst/>
          </a:prstGeom>
          <a:ln w="25400">
            <a:miter lim="400000"/>
          </a:ln>
          <a:effectLst/>
        </p:spPr>
      </p:pic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136A1F29-35DC-564D-9DC6-A5634B5DA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70563" y="12784595"/>
            <a:ext cx="16952337" cy="956780"/>
          </a:xfrm>
        </p:spPr>
        <p:txBody>
          <a:bodyPr/>
          <a:lstStyle>
            <a:lvl1pPr>
              <a:defRPr sz="1280" dirty="0" err="1" smtClean="0"/>
            </a:lvl1pPr>
          </a:lstStyle>
          <a:p>
            <a:pPr rtl="0"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/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F9F9D23A-4E07-C142-A579-3A41801D5297}"/>
              </a:ext>
            </a:extLst>
          </p:cNvPr>
          <p:cNvSpPr txBox="1">
            <a:spLocks/>
          </p:cNvSpPr>
          <p:nvPr/>
        </p:nvSpPr>
        <p:spPr>
          <a:xfrm>
            <a:off x="987283" y="13001315"/>
            <a:ext cx="16952337" cy="956780"/>
          </a:xfrm>
          <a:prstGeom prst="rect">
            <a:avLst/>
          </a:prstGeom>
        </p:spPr>
        <p:txBody>
          <a:bodyPr vert="horz" lIns="130032" tIns="65016" rIns="130032" bIns="65016" rtlCol="0" anchor="ctr"/>
          <a:lstStyle>
            <a:defPPr>
              <a:defRPr lang="en-US"/>
            </a:defPPr>
            <a:lvl1pPr marL="0" algn="ctr" defTabSz="457200" rtl="0" eaLnBrk="1" latinLnBrk="0" hangingPunct="1">
              <a:defRPr sz="900" kern="1200" dirty="0" err="1" smtClean="0">
                <a:solidFill>
                  <a:schemeClr val="tx1">
                    <a:tint val="75000"/>
                  </a:schemeClr>
                </a:solidFill>
                <a:latin typeface="Tahoma"/>
                <a:ea typeface="+mn-ea"/>
                <a:cs typeface="Tahom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280"/>
              <a:t>This work is licensed under a Creative Commons Attribution-Noncommercial-4.0 International License: https://creativecommons.org/licenses/by-nc/4.0/ © 2018 Mathematics Teaching and Learning to Teach School of Education • University of Michigan • Ann Arbor, MI 48109-1259 • mtlt@umich.edu</a:t>
            </a:r>
          </a:p>
        </p:txBody>
      </p:sp>
      <p:sp>
        <p:nvSpPr>
          <p:cNvPr id="9" name="Footer Placeholder 1">
            <a:extLst>
              <a:ext uri="{FF2B5EF4-FFF2-40B4-BE49-F238E27FC236}">
                <a16:creationId xmlns:a16="http://schemas.microsoft.com/office/drawing/2014/main" id="{A00843CA-CF6A-CC41-98D9-0B8829C9631A}"/>
              </a:ext>
            </a:extLst>
          </p:cNvPr>
          <p:cNvSpPr txBox="1">
            <a:spLocks/>
          </p:cNvSpPr>
          <p:nvPr/>
        </p:nvSpPr>
        <p:spPr>
          <a:xfrm>
            <a:off x="1204003" y="13218036"/>
            <a:ext cx="16952337" cy="956780"/>
          </a:xfrm>
          <a:prstGeom prst="rect">
            <a:avLst/>
          </a:prstGeom>
        </p:spPr>
        <p:txBody>
          <a:bodyPr vert="horz" lIns="130032" tIns="65016" rIns="130032" bIns="65016" rtlCol="0" anchor="ctr"/>
          <a:lstStyle>
            <a:defPPr>
              <a:defRPr lang="en-US"/>
            </a:defPPr>
            <a:lvl1pPr marL="0" algn="ctr" defTabSz="457200" rtl="0" eaLnBrk="1" latinLnBrk="0" hangingPunct="1">
              <a:defRPr sz="900" kern="1200" dirty="0" err="1" smtClean="0">
                <a:solidFill>
                  <a:schemeClr val="tx1">
                    <a:tint val="75000"/>
                  </a:schemeClr>
                </a:solidFill>
                <a:latin typeface="Tahoma"/>
                <a:ea typeface="+mn-ea"/>
                <a:cs typeface="Tahom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280"/>
              <a:t>This work is licensed under a Creative Commons Attribution-Noncommercial-4.0 International License: https://creativecommons.org/licenses/by-nc/4.0/ © 2018 Mathematics Teaching and Learning to Teach School of Education • University of Michigan • Ann Arbor, MI 48109-1259 • mtlt@umich.edu</a:t>
            </a:r>
          </a:p>
        </p:txBody>
      </p:sp>
      <p:sp>
        <p:nvSpPr>
          <p:cNvPr id="11" name="Footer Placeholder 1">
            <a:extLst>
              <a:ext uri="{FF2B5EF4-FFF2-40B4-BE49-F238E27FC236}">
                <a16:creationId xmlns:a16="http://schemas.microsoft.com/office/drawing/2014/main" id="{FC0CD393-5BB3-D245-B92E-B5E5B5AC4D5D}"/>
              </a:ext>
            </a:extLst>
          </p:cNvPr>
          <p:cNvSpPr txBox="1">
            <a:spLocks/>
          </p:cNvSpPr>
          <p:nvPr/>
        </p:nvSpPr>
        <p:spPr>
          <a:xfrm>
            <a:off x="1420724" y="13434756"/>
            <a:ext cx="16952337" cy="956780"/>
          </a:xfrm>
          <a:prstGeom prst="rect">
            <a:avLst/>
          </a:prstGeom>
        </p:spPr>
        <p:txBody>
          <a:bodyPr vert="horz" lIns="130032" tIns="65016" rIns="130032" bIns="65016" rtlCol="0" anchor="ctr"/>
          <a:lstStyle>
            <a:defPPr>
              <a:defRPr lang="en-US"/>
            </a:defPPr>
            <a:lvl1pPr marL="0" algn="ctr" defTabSz="457200" rtl="0" eaLnBrk="1" latinLnBrk="0" hangingPunct="1">
              <a:defRPr sz="900" kern="1200" dirty="0" err="1" smtClean="0">
                <a:solidFill>
                  <a:schemeClr val="tx1">
                    <a:tint val="75000"/>
                  </a:schemeClr>
                </a:solidFill>
                <a:latin typeface="Tahoma"/>
                <a:ea typeface="+mn-ea"/>
                <a:cs typeface="Tahom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280"/>
              <a:t>This work is licensed under a Creative Commons Attribution-Noncommercial-4.0 International License: https://creativecommons.org/licenses/by-nc/4.0/ © 2018 Mathematics Teaching and Learning to Teach School of Education • University of Michigan • Ann Arbor, MI 48109-1259 • mtlt@umich.edu</a:t>
            </a:r>
          </a:p>
        </p:txBody>
      </p:sp>
      <p:sp>
        <p:nvSpPr>
          <p:cNvPr id="12" name="Footer Placeholder 1">
            <a:extLst>
              <a:ext uri="{FF2B5EF4-FFF2-40B4-BE49-F238E27FC236}">
                <a16:creationId xmlns:a16="http://schemas.microsoft.com/office/drawing/2014/main" id="{9882FE0F-4B49-4649-B0FC-E6A7E7A31F09}"/>
              </a:ext>
            </a:extLst>
          </p:cNvPr>
          <p:cNvSpPr txBox="1">
            <a:spLocks/>
          </p:cNvSpPr>
          <p:nvPr/>
        </p:nvSpPr>
        <p:spPr>
          <a:xfrm>
            <a:off x="541801" y="8756776"/>
            <a:ext cx="11919611" cy="672736"/>
          </a:xfrm>
          <a:prstGeom prst="rect">
            <a:avLst/>
          </a:prstGeom>
        </p:spPr>
        <p:txBody>
          <a:bodyPr vert="horz" lIns="130032" tIns="65016" rIns="130032" bIns="65016" rtlCol="0" anchor="ctr"/>
          <a:lstStyle>
            <a:defPPr>
              <a:defRPr lang="en-US"/>
            </a:defPPr>
            <a:lvl1pPr marL="0" algn="ctr" defTabSz="457200" rtl="0" eaLnBrk="1" latinLnBrk="0" hangingPunct="1">
              <a:defRPr sz="900" b="0" kern="1200">
                <a:solidFill>
                  <a:schemeClr val="tx1">
                    <a:tint val="75000"/>
                  </a:schemeClr>
                </a:solidFill>
                <a:latin typeface="Tahoma"/>
                <a:ea typeface="+mn-ea"/>
                <a:cs typeface="Tahom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200" dirty="0"/>
              <a:t>This work is licensed under a Creative Commons Attribution-Noncommercial-4.0 International License: https://</a:t>
            </a:r>
            <a:r>
              <a:rPr lang="en-US" sz="1200" dirty="0" err="1"/>
              <a:t>creativecommons.org</a:t>
            </a:r>
            <a:r>
              <a:rPr lang="en-US" sz="1200" dirty="0"/>
              <a:t>/licenses/by-</a:t>
            </a:r>
            <a:r>
              <a:rPr lang="en-US" sz="1200" dirty="0" err="1"/>
              <a:t>nc</a:t>
            </a:r>
            <a:r>
              <a:rPr lang="en-US" sz="1200" dirty="0"/>
              <a:t>/4.0/</a:t>
            </a:r>
          </a:p>
          <a:p>
            <a:pPr>
              <a:defRPr/>
            </a:pPr>
            <a:r>
              <a:rPr lang="en-US" sz="1200" dirty="0"/>
              <a:t>© 2018 Mathematics Teaching and Learning to Teach • School of Education • University of Michigan • Ann Arbor, MI 48109-1259 • </a:t>
            </a:r>
            <a:r>
              <a:rPr lang="en-US" sz="1200" dirty="0" err="1"/>
              <a:t>mtlt@umich.edu</a:t>
            </a:r>
            <a:endParaRPr lang="en-US" sz="1200" dirty="0"/>
          </a:p>
        </p:txBody>
      </p:sp>
      <p:pic>
        <p:nvPicPr>
          <p:cNvPr id="16" name="Content Placeholder 6">
            <a:extLst>
              <a:ext uri="{FF2B5EF4-FFF2-40B4-BE49-F238E27FC236}">
                <a16:creationId xmlns:a16="http://schemas.microsoft.com/office/drawing/2014/main" id="{24F21D87-1E3A-8D4E-8A7E-2881499113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9065" y="6969079"/>
            <a:ext cx="2672140" cy="969404"/>
          </a:xfrm>
        </p:spPr>
      </p:pic>
      <p:pic>
        <p:nvPicPr>
          <p:cNvPr id="17" name="Picture 16" descr="PastedGraphic-2.pdf">
            <a:extLst>
              <a:ext uri="{FF2B5EF4-FFF2-40B4-BE49-F238E27FC236}">
                <a16:creationId xmlns:a16="http://schemas.microsoft.com/office/drawing/2014/main" id="{98705CE9-22D5-0646-ABDE-36225ED6BA2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401" y="2798916"/>
            <a:ext cx="5872133" cy="2963168"/>
          </a:xfrm>
          <a:prstGeom prst="rect">
            <a:avLst/>
          </a:prstGeom>
          <a:effectLst/>
        </p:spPr>
      </p:pic>
      <p:pic>
        <p:nvPicPr>
          <p:cNvPr id="18" name="nsf1.png">
            <a:extLst>
              <a:ext uri="{FF2B5EF4-FFF2-40B4-BE49-F238E27FC236}">
                <a16:creationId xmlns:a16="http://schemas.microsoft.com/office/drawing/2014/main" id="{5666C723-5363-D446-8A86-14EAAEAC810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613" y="6176013"/>
            <a:ext cx="2527844" cy="253958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56590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trajectory levels (Length) –</a:t>
            </a:r>
            <a:br>
              <a:rPr lang="en-US" dirty="0"/>
            </a:br>
            <a:r>
              <a:rPr lang="en-US" dirty="0"/>
              <a:t>Length Quantity Recognizer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FF"/>
                </a:solidFill>
              </a:rPr>
              <a:t>Length Quantity Recognizer</a:t>
            </a:r>
          </a:p>
          <a:p>
            <a:r>
              <a:rPr lang="en-US" dirty="0"/>
              <a:t>Length Comparer</a:t>
            </a:r>
          </a:p>
          <a:p>
            <a:r>
              <a:rPr lang="en-US" dirty="0"/>
              <a:t>End-to-End Length Measurer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265CC48B-2AE8-0948-9C82-4F42FC374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76830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spcBef>
                <a:spcPts val="1100"/>
              </a:spcBef>
              <a:defRPr sz="5600">
                <a:effectLst>
                  <a:outerShdw blurRad="12700" dist="25400" dir="2700000" rotWithShape="0">
                    <a:srgbClr val="FFFFFF"/>
                  </a:outerShdw>
                </a:effectLst>
              </a:defRPr>
            </a:lvl1pPr>
          </a:lstStyle>
          <a:p>
            <a:pPr lvl="0"/>
            <a:r>
              <a:rPr lang="en-US" sz="4000" dirty="0">
                <a:effectLst/>
              </a:rPr>
              <a:t>Length Quantity Recognizer (LQR)</a:t>
            </a:r>
          </a:p>
        </p:txBody>
      </p:sp>
      <p:sp>
        <p:nvSpPr>
          <p:cNvPr id="177" name="Shape 17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Identifies length as attribute</a:t>
            </a:r>
          </a:p>
          <a:p>
            <a:r>
              <a:rPr lang="en-US" dirty="0"/>
              <a:t>Another example:</a:t>
            </a:r>
          </a:p>
          <a:p>
            <a:pPr lvl="1"/>
            <a:r>
              <a:rPr lang="en-US" dirty="0"/>
              <a:t>“I’m tall, see?”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CFD78E4D-6468-0B47-842E-5E33466C5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trajectory levels (Length) – </a:t>
            </a:r>
            <a:br>
              <a:rPr lang="en-US" dirty="0"/>
            </a:br>
            <a:r>
              <a:rPr lang="en-US" dirty="0"/>
              <a:t>Length Comparer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Length Quantity Recognizer</a:t>
            </a:r>
          </a:p>
          <a:p>
            <a:r>
              <a:rPr lang="en-US" b="1" dirty="0">
                <a:solidFill>
                  <a:srgbClr val="0000FF"/>
                </a:solidFill>
              </a:rPr>
              <a:t>Length Comparer</a:t>
            </a:r>
          </a:p>
          <a:p>
            <a:r>
              <a:rPr lang="en-US" dirty="0"/>
              <a:t>End-to-End Length Measurer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402DCCE4-BD99-0040-A172-6165E16E6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642026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spcBef>
                <a:spcPts val="1100"/>
              </a:spcBef>
              <a:defRPr sz="5600">
                <a:effectLst>
                  <a:outerShdw blurRad="12700" dist="25400" dir="2700000" rotWithShape="0">
                    <a:srgbClr val="FFFFFF"/>
                  </a:outerShdw>
                </a:effectLst>
              </a:defRPr>
            </a:lvl1pPr>
          </a:lstStyle>
          <a:p>
            <a:pPr lvl="0"/>
            <a:r>
              <a:rPr lang="en-US" sz="4000" dirty="0">
                <a:effectLst/>
              </a:rPr>
              <a:t>Length Direct Comparer (LDC) </a:t>
            </a:r>
          </a:p>
        </p:txBody>
      </p:sp>
      <p:sp>
        <p:nvSpPr>
          <p:cNvPr id="188" name="Shape 18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Physically aligns two objects to determine which is longer or if they are the same length</a:t>
            </a:r>
          </a:p>
          <a:p>
            <a:r>
              <a:rPr lang="en-US" dirty="0"/>
              <a:t>Another example:</a:t>
            </a:r>
          </a:p>
          <a:p>
            <a:pPr lvl="1"/>
            <a:r>
              <a:rPr lang="en-US" dirty="0"/>
              <a:t>Stands two sticks up next to each other on a table and says, “This one’s  bigger” 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CD0B5CFF-9295-1444-99EF-BCE35B5F8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trajectory levels (Length) – </a:t>
            </a:r>
            <a:br>
              <a:rPr lang="en-US" dirty="0"/>
            </a:br>
            <a:r>
              <a:rPr lang="en-US" dirty="0"/>
              <a:t>Length Comparer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80"/>
              </a:spcBef>
              <a:spcAft>
                <a:spcPts val="1280"/>
              </a:spcAft>
            </a:pPr>
            <a:r>
              <a:rPr lang="en-US" dirty="0"/>
              <a:t>Length Quantity Recognizer</a:t>
            </a:r>
          </a:p>
          <a:p>
            <a:pPr>
              <a:spcBef>
                <a:spcPts val="1280"/>
              </a:spcBef>
              <a:spcAft>
                <a:spcPts val="1280"/>
              </a:spcAft>
            </a:pPr>
            <a:r>
              <a:rPr lang="en-US" b="1" dirty="0">
                <a:solidFill>
                  <a:srgbClr val="0000FF"/>
                </a:solidFill>
              </a:rPr>
              <a:t>Length Comparer</a:t>
            </a:r>
          </a:p>
          <a:p>
            <a:pPr>
              <a:spcBef>
                <a:spcPts val="1280"/>
              </a:spcBef>
              <a:spcAft>
                <a:spcPts val="1280"/>
              </a:spcAft>
            </a:pPr>
            <a:r>
              <a:rPr lang="en-US" dirty="0"/>
              <a:t>End-to-End Length Measurer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BF3543B4-F2AD-5046-8EED-52797D390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6243152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/>
          </p:cNvSpPr>
          <p:nvPr>
            <p:ph type="title"/>
          </p:nvPr>
        </p:nvSpPr>
        <p:spPr>
          <a:effectLst/>
        </p:spPr>
        <p:txBody>
          <a:bodyPr/>
          <a:lstStyle>
            <a:lvl1pPr>
              <a:spcBef>
                <a:spcPts val="1100"/>
              </a:spcBef>
              <a:defRPr sz="5600">
                <a:effectLst>
                  <a:outerShdw blurRad="12700" dist="25400" dir="2700000" rotWithShape="0">
                    <a:srgbClr val="FFFFFF"/>
                  </a:outerShdw>
                </a:effectLst>
              </a:defRPr>
            </a:lvl1pPr>
          </a:lstStyle>
          <a:p>
            <a:pPr lvl="0"/>
            <a:r>
              <a:rPr lang="en-US" sz="4000" dirty="0">
                <a:effectLst/>
              </a:rPr>
              <a:t>Indirect Length Comparer (ILC)</a:t>
            </a:r>
          </a:p>
        </p:txBody>
      </p:sp>
      <p:sp>
        <p:nvSpPr>
          <p:cNvPr id="198" name="Shape 19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80"/>
              </a:spcAft>
            </a:pPr>
            <a:r>
              <a:rPr lang="en-US" dirty="0"/>
              <a:t>Compares the lengths of two objects by representing them with a third object</a:t>
            </a:r>
          </a:p>
          <a:p>
            <a:pPr>
              <a:spcAft>
                <a:spcPts val="1280"/>
              </a:spcAft>
            </a:pPr>
            <a:r>
              <a:rPr lang="en-US" dirty="0"/>
              <a:t>Another example:</a:t>
            </a:r>
          </a:p>
          <a:p>
            <a:pPr lvl="1">
              <a:spcBef>
                <a:spcPts val="0"/>
              </a:spcBef>
              <a:spcAft>
                <a:spcPts val="1280"/>
              </a:spcAft>
            </a:pPr>
            <a:r>
              <a:rPr lang="en-US" dirty="0"/>
              <a:t>Compares length of two objects with a piece of string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131381CB-46AE-E240-AD00-0C35E80B0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trajectory levels (Length) – </a:t>
            </a:r>
            <a:br>
              <a:rPr lang="en-US" dirty="0"/>
            </a:br>
            <a:r>
              <a:rPr lang="en-US" dirty="0"/>
              <a:t>End-to-End Length Measurer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Length Quantity Recognizer</a:t>
            </a:r>
          </a:p>
          <a:p>
            <a:r>
              <a:rPr lang="en-US" dirty="0"/>
              <a:t>Length Comparer</a:t>
            </a:r>
          </a:p>
          <a:p>
            <a:r>
              <a:rPr lang="en-US" b="1" dirty="0">
                <a:solidFill>
                  <a:srgbClr val="0000FF"/>
                </a:solidFill>
              </a:rPr>
              <a:t>End-to-End Length Measurer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69C63495-A580-3040-9548-D7961AD3D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771439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spcBef>
                <a:spcPts val="1100"/>
              </a:spcBef>
              <a:defRPr sz="5600">
                <a:effectLst>
                  <a:outerShdw blurRad="12700" dist="25400" dir="2700000" rotWithShape="0">
                    <a:srgbClr val="FFFFFF"/>
                  </a:outerShdw>
                </a:effectLst>
              </a:defRPr>
            </a:lvl1pPr>
          </a:lstStyle>
          <a:p>
            <a:pPr lvl="0"/>
            <a:r>
              <a:rPr lang="en-US" sz="4000" dirty="0">
                <a:effectLst/>
              </a:rPr>
              <a:t>End-to-End Length Measurer (EE) </a:t>
            </a:r>
          </a:p>
        </p:txBody>
      </p:sp>
      <p:sp>
        <p:nvSpPr>
          <p:cNvPr id="210" name="Shape 2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Lays units end-to-end. May not see the need for equal-length units</a:t>
            </a:r>
          </a:p>
          <a:p>
            <a:r>
              <a:rPr lang="en-US" dirty="0"/>
              <a:t>Another example:</a:t>
            </a:r>
          </a:p>
          <a:p>
            <a:pPr lvl="1"/>
            <a:r>
              <a:rPr lang="en-US" dirty="0"/>
              <a:t>Lays 9 inch cubes in a line beside a book to measure how long it is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2DECC795-0035-6D40-8339-F54E9A69D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spcBef>
                <a:spcPts val="1100"/>
              </a:spcBef>
              <a:defRPr sz="5600">
                <a:effectLst>
                  <a:outerShdw blurRad="12700" dist="25400" dir="2700000" rotWithShape="0">
                    <a:srgbClr val="FFFFFF"/>
                  </a:outerShdw>
                </a:effectLst>
              </a:defRPr>
            </a:lvl1pPr>
          </a:lstStyle>
          <a:p>
            <a:pPr lvl="0"/>
            <a:r>
              <a:rPr lang="en-US" sz="4000" dirty="0">
                <a:effectLst/>
              </a:rPr>
              <a:t>End-to-End Length Measurer (EE) </a:t>
            </a:r>
          </a:p>
        </p:txBody>
      </p:sp>
      <p:sp>
        <p:nvSpPr>
          <p:cNvPr id="210" name="Shape 2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Lays units end-to-end. May not see the need for equal-length units</a:t>
            </a:r>
          </a:p>
          <a:p>
            <a:r>
              <a:rPr lang="en-US" dirty="0"/>
              <a:t>Another example:</a:t>
            </a:r>
          </a:p>
          <a:p>
            <a:pPr lvl="1"/>
            <a:r>
              <a:rPr lang="en-US" dirty="0"/>
              <a:t>Lays 9 inch cubes in a line beside a book to measure how long it is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2DECC795-0035-6D40-8339-F54E9A69D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5382050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trajectory levels (Length)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808080"/>
                </a:solidFill>
              </a:rPr>
              <a:t>Length Quantity Recognizer</a:t>
            </a:r>
          </a:p>
          <a:p>
            <a:r>
              <a:rPr lang="en-US" sz="2800" dirty="0">
                <a:solidFill>
                  <a:srgbClr val="808080"/>
                </a:solidFill>
              </a:rPr>
              <a:t>Length Comparer</a:t>
            </a:r>
          </a:p>
          <a:p>
            <a:r>
              <a:rPr lang="en-US" sz="2800" dirty="0">
                <a:solidFill>
                  <a:srgbClr val="808080"/>
                </a:solidFill>
              </a:rPr>
              <a:t>End-to-End Length Measurer</a:t>
            </a:r>
          </a:p>
          <a:p>
            <a:r>
              <a:rPr lang="en-US" sz="3200" dirty="0"/>
              <a:t>Length Unit Relater and Repeater</a:t>
            </a:r>
          </a:p>
          <a:p>
            <a:r>
              <a:rPr lang="en-US" sz="3200" dirty="0"/>
              <a:t>Consistent Length Measurer</a:t>
            </a:r>
          </a:p>
          <a:p>
            <a:r>
              <a:rPr lang="en-US" sz="3200" dirty="0"/>
              <a:t>Conceptual Ruler Measurer</a:t>
            </a:r>
          </a:p>
          <a:p>
            <a:r>
              <a:rPr lang="en-US" sz="3200" dirty="0"/>
              <a:t>Integrated Conceptual Path Measurer</a:t>
            </a:r>
          </a:p>
          <a:p>
            <a:r>
              <a:rPr lang="en-US" sz="3200" dirty="0"/>
              <a:t>Abstract Length Measurer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7709979C-27E6-3440-9967-276B96FAC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57588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Session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Unpacking learning trajectories for length by watching students measure</a:t>
            </a:r>
          </a:p>
          <a:p>
            <a:r>
              <a:rPr lang="en-US" dirty="0"/>
              <a:t>Taking notes to support learning and note taking in teaching </a:t>
            </a:r>
          </a:p>
          <a:p>
            <a:r>
              <a:rPr lang="en-US" dirty="0"/>
              <a:t>Applying learning trajectories to your work with students on the “Broken Ruler” 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03BAD7F6-2C3B-6E44-AC68-3DA13011C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279165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trajectory levels (Length) –</a:t>
            </a:r>
            <a:br>
              <a:rPr lang="en-US" dirty="0"/>
            </a:br>
            <a:r>
              <a:rPr lang="en-US" dirty="0"/>
              <a:t>Length Unit Relater and Repeater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808080"/>
                </a:solidFill>
              </a:rPr>
              <a:t>Length Quantity Recognizer</a:t>
            </a:r>
          </a:p>
          <a:p>
            <a:r>
              <a:rPr lang="en-US" sz="2800" dirty="0">
                <a:solidFill>
                  <a:srgbClr val="808080"/>
                </a:solidFill>
              </a:rPr>
              <a:t>Length Comparer</a:t>
            </a:r>
          </a:p>
          <a:p>
            <a:r>
              <a:rPr lang="en-US" sz="2800" dirty="0">
                <a:solidFill>
                  <a:srgbClr val="808080"/>
                </a:solidFill>
              </a:rPr>
              <a:t>End-to-End Length Measurer</a:t>
            </a:r>
          </a:p>
          <a:p>
            <a:r>
              <a:rPr lang="en-US" sz="3200" b="1" dirty="0">
                <a:solidFill>
                  <a:srgbClr val="0000FF"/>
                </a:solidFill>
              </a:rPr>
              <a:t>Length Unit Relater and Repeater</a:t>
            </a:r>
          </a:p>
          <a:p>
            <a:r>
              <a:rPr lang="en-US" sz="3200" dirty="0"/>
              <a:t>Consistent Length Measurer</a:t>
            </a:r>
          </a:p>
          <a:p>
            <a:r>
              <a:rPr lang="en-US" sz="3200" dirty="0"/>
              <a:t>Conceptual Ruler Measurer</a:t>
            </a:r>
          </a:p>
          <a:p>
            <a:r>
              <a:rPr lang="en-US" sz="3200" dirty="0"/>
              <a:t>Integrated Conceptual Path Measurer</a:t>
            </a:r>
          </a:p>
          <a:p>
            <a:r>
              <a:rPr lang="en-US" sz="3200" dirty="0"/>
              <a:t>Abstract Length Measurer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9AB7B1E3-15AE-1E45-A211-7708098D1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77143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spcBef>
                <a:spcPts val="1100"/>
              </a:spcBef>
              <a:defRPr sz="5600">
                <a:effectLst>
                  <a:outerShdw blurRad="12700" dist="25400" dir="2700000" rotWithShape="0">
                    <a:srgbClr val="FFFFFF"/>
                  </a:outerShdw>
                </a:effectLst>
              </a:defRPr>
            </a:lvl1pPr>
          </a:lstStyle>
          <a:p>
            <a:r>
              <a:rPr lang="en-US" sz="4000" dirty="0">
                <a:effectLst/>
              </a:rPr>
              <a:t>Length Unit Relater and Repeater (LURR)</a:t>
            </a:r>
          </a:p>
        </p:txBody>
      </p:sp>
      <p:sp>
        <p:nvSpPr>
          <p:cNvPr id="239" name="Shape 23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-455097"/>
            <a:r>
              <a:rPr lang="en-US" dirty="0"/>
              <a:t>Relates size and number of units</a:t>
            </a:r>
          </a:p>
          <a:p>
            <a:pPr marL="1300277" lvl="2" indent="-455097">
              <a:spcBef>
                <a:spcPts val="900"/>
              </a:spcBef>
              <a:spcAft>
                <a:spcPts val="900"/>
              </a:spcAft>
              <a:buFont typeface="Lucida Grande"/>
              <a:buChar char="-"/>
            </a:pPr>
            <a:r>
              <a:rPr lang="en-US" sz="3200" dirty="0"/>
              <a:t>“If you measure with centimeters instead of inches, you’ll need more of them, because each one is smaller”</a:t>
            </a:r>
          </a:p>
          <a:p>
            <a:pPr indent="-455097"/>
            <a:r>
              <a:rPr lang="en-US" dirty="0"/>
              <a:t>Repeats or iterates a single unit to measure. Sees need for identical units. Uses rulers with guidance</a:t>
            </a:r>
          </a:p>
          <a:p>
            <a:pPr marL="1300277" lvl="2" indent="-455097">
              <a:spcBef>
                <a:spcPts val="900"/>
              </a:spcBef>
              <a:spcAft>
                <a:spcPts val="900"/>
              </a:spcAft>
              <a:buFont typeface="Lucida Grande"/>
              <a:buChar char="-"/>
            </a:pPr>
            <a:r>
              <a:rPr lang="en-US" sz="3200" dirty="0"/>
              <a:t>Measures a book’s length well with a ruler</a:t>
            </a:r>
          </a:p>
          <a:p>
            <a:pPr indent="-455097"/>
            <a:r>
              <a:rPr lang="en-US" dirty="0"/>
              <a:t>Uses rulers with guidance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91DF3AE8-65D4-A84D-8F3B-AED0F14E9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droppedImage.pdf"/>
          <p:cNvPicPr/>
          <p:nvPr/>
        </p:nvPicPr>
        <p:blipFill>
          <a:blip r:embed="rId2"/>
          <a:stretch>
            <a:fillRect/>
          </a:stretch>
        </p:blipFill>
        <p:spPr>
          <a:xfrm>
            <a:off x="2808220" y="608887"/>
            <a:ext cx="7373471" cy="8149626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Box 1"/>
          <p:cNvSpPr txBox="1"/>
          <p:nvPr/>
        </p:nvSpPr>
        <p:spPr>
          <a:xfrm>
            <a:off x="1167332" y="729048"/>
            <a:ext cx="32817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Research findings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16E4CD-C029-BA4F-A050-65B10EC70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This work is licensed under a Creative Commons Attribution-Noncommercial-4.0 International License: https://</a:t>
            </a:r>
            <a:r>
              <a:rPr lang="en-US" dirty="0" err="1"/>
              <a:t>creativecommons.org</a:t>
            </a:r>
            <a:r>
              <a:rPr lang="en-US" dirty="0"/>
              <a:t>/licenses/by-</a:t>
            </a:r>
            <a:r>
              <a:rPr lang="en-US" dirty="0" err="1"/>
              <a:t>nc</a:t>
            </a:r>
            <a:r>
              <a:rPr lang="en-US" dirty="0"/>
              <a:t>/4.0/
© 2018 Mathematics Teaching and Learning to Teach • School of Education • University of Michigan • Ann Arbor, MI 48109-1259 • </a:t>
            </a:r>
            <a:r>
              <a:rPr lang="en-US" dirty="0" err="1"/>
              <a:t>mtlt@umich.edu</a:t>
            </a:r>
            <a:endParaRPr lang="en-US" dirty="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trajectory levels (Length) – </a:t>
            </a:r>
            <a:br>
              <a:rPr lang="en-US" dirty="0"/>
            </a:br>
            <a:r>
              <a:rPr lang="en-US" sz="3200" dirty="0"/>
              <a:t>Consistent Length Measurer and Conceptual Ruler Measurer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808080"/>
                </a:solidFill>
              </a:rPr>
              <a:t>Length Quantity Recognizer</a:t>
            </a:r>
          </a:p>
          <a:p>
            <a:r>
              <a:rPr lang="en-US" sz="2800" dirty="0">
                <a:solidFill>
                  <a:srgbClr val="808080"/>
                </a:solidFill>
              </a:rPr>
              <a:t>Length Comparer</a:t>
            </a:r>
          </a:p>
          <a:p>
            <a:r>
              <a:rPr lang="en-US" sz="2800" dirty="0">
                <a:solidFill>
                  <a:srgbClr val="808080"/>
                </a:solidFill>
              </a:rPr>
              <a:t>End-to-End Length Measurer</a:t>
            </a:r>
          </a:p>
          <a:p>
            <a:r>
              <a:rPr lang="en-US" sz="3200" dirty="0"/>
              <a:t>Length Unit Relater and Repeater</a:t>
            </a:r>
          </a:p>
          <a:p>
            <a:r>
              <a:rPr lang="en-US" sz="3200" b="1" dirty="0">
                <a:solidFill>
                  <a:srgbClr val="0000FF"/>
                </a:solidFill>
              </a:rPr>
              <a:t>Consistent Length Measurer</a:t>
            </a:r>
          </a:p>
          <a:p>
            <a:r>
              <a:rPr lang="en-US" sz="3200" b="1" dirty="0">
                <a:solidFill>
                  <a:srgbClr val="0000FF"/>
                </a:solidFill>
              </a:rPr>
              <a:t>Conceptual Ruler Measurer</a:t>
            </a:r>
          </a:p>
          <a:p>
            <a:r>
              <a:rPr lang="en-US" sz="3200" dirty="0"/>
              <a:t>Integrated Conceptual Path Measurer</a:t>
            </a:r>
          </a:p>
          <a:p>
            <a:r>
              <a:rPr lang="en-US" sz="3200" dirty="0"/>
              <a:t>Abstract Length Measurer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DD8E047C-C284-3B4E-AADB-4178D202A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/>
              <a:t>This work is licensed under a Creative Commons Attribution-Noncommercial-4.0 International License: https://</a:t>
            </a:r>
            <a:r>
              <a:rPr lang="en-US" dirty="0" err="1"/>
              <a:t>creativecommons.org</a:t>
            </a:r>
            <a:r>
              <a:rPr lang="en-US" dirty="0"/>
              <a:t>/licenses/by-</a:t>
            </a:r>
            <a:r>
              <a:rPr lang="en-US" dirty="0" err="1"/>
              <a:t>nc</a:t>
            </a:r>
            <a:r>
              <a:rPr lang="en-US" dirty="0"/>
              <a:t>/4.0/
© 2018 Mathematics Teaching and Learning to Teach • School of Education • University of Michigan • Ann Arbor, MI 48109-1259 • </a:t>
            </a:r>
            <a:r>
              <a:rPr lang="en-US" dirty="0" err="1"/>
              <a:t>mtlt@umich.edu</a:t>
            </a:r>
            <a:endParaRPr lang="en-US" dirty="0">
              <a:latin typeface="Tahom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21071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spcBef>
                <a:spcPts val="1100"/>
              </a:spcBef>
              <a:defRPr sz="5600">
                <a:effectLst>
                  <a:outerShdw blurRad="12700" dist="25400" dir="2700000" rotWithShape="0">
                    <a:srgbClr val="FFFFFF"/>
                  </a:outerShdw>
                </a:effectLst>
              </a:defRPr>
            </a:lvl1pPr>
          </a:lstStyle>
          <a:p>
            <a:pPr lvl="0"/>
            <a:r>
              <a:rPr lang="en-US" sz="4000" dirty="0">
                <a:effectLst/>
              </a:rPr>
              <a:t>Consistent Length Measurer (CLM)</a:t>
            </a:r>
          </a:p>
        </p:txBody>
      </p:sp>
      <p:sp>
        <p:nvSpPr>
          <p:cNvPr id="273" name="Shape 27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Measures, knowing need for identical units, relationship between different units, partitions of unit, zero point on rulers</a:t>
            </a:r>
          </a:p>
          <a:p>
            <a:pPr marL="1219010" lvl="1"/>
            <a:r>
              <a:rPr lang="en-US" dirty="0"/>
              <a:t>Begins to estimate </a:t>
            </a:r>
          </a:p>
          <a:p>
            <a:pPr marL="1219010" lvl="1"/>
            <a:r>
              <a:rPr lang="en-US" dirty="0"/>
              <a:t>Considers the length of a bent path as the sum of its parts (not the distance between the endpoints)</a:t>
            </a:r>
          </a:p>
          <a:p>
            <a:pPr marL="1219010" lvl="1"/>
            <a:r>
              <a:rPr lang="en-US" dirty="0"/>
              <a:t>“I used a meter stick three times, then there was a little left over. So, I lined it up from 0 and found 14 centimeters. So, it's 3 meters, 14 centimeters in all”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765E3496-4DC1-CE40-9DD1-38E5B5778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spcBef>
                <a:spcPts val="1100"/>
              </a:spcBef>
              <a:defRPr sz="5600">
                <a:effectLst>
                  <a:outerShdw blurRad="12700" dist="25400" dir="2700000" rotWithShape="0">
                    <a:srgbClr val="FFFFFF"/>
                  </a:outerShdw>
                </a:effectLst>
              </a:defRPr>
            </a:lvl1pPr>
          </a:lstStyle>
          <a:p>
            <a:pPr lvl="0"/>
            <a:r>
              <a:rPr lang="en-US" sz="4000" dirty="0">
                <a:effectLst/>
              </a:rPr>
              <a:t>Conceptual Ruler Measurer (CRM)</a:t>
            </a:r>
          </a:p>
        </p:txBody>
      </p:sp>
      <p:sp>
        <p:nvSpPr>
          <p:cNvPr id="285" name="Shape 28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Possesses an “internal” measurement tool. Mentally moves along an object, segmenting it, and counting the segments. </a:t>
            </a:r>
          </a:p>
          <a:p>
            <a:pPr lvl="1"/>
            <a:r>
              <a:rPr lang="en-US" dirty="0"/>
              <a:t>Estimates with accuracy</a:t>
            </a:r>
          </a:p>
          <a:p>
            <a:pPr lvl="2">
              <a:buFont typeface="Wingdings" charset="2"/>
              <a:buChar char="§"/>
            </a:pPr>
            <a:r>
              <a:rPr lang="en-US" dirty="0"/>
              <a:t>“I imagine one meter stick after another along the edge of the room. That’s how I estimated the room’s length is 9 meters” </a:t>
            </a:r>
          </a:p>
          <a:p>
            <a:pPr lvl="1"/>
            <a:r>
              <a:rPr lang="en-US" dirty="0"/>
              <a:t>Operates arithmetically on measures ("connected lengths”)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1BE99144-F64D-3A44-983F-8798A3102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/>
              <a:t>This work is licensed under a Creative Commons Attribution-Noncommercial-4.0 International License: https://</a:t>
            </a:r>
            <a:r>
              <a:rPr lang="en-US" dirty="0" err="1"/>
              <a:t>creativecommons.org</a:t>
            </a:r>
            <a:r>
              <a:rPr lang="en-US" dirty="0"/>
              <a:t>/licenses/by-</a:t>
            </a:r>
            <a:r>
              <a:rPr lang="en-US" dirty="0" err="1"/>
              <a:t>nc</a:t>
            </a:r>
            <a:r>
              <a:rPr lang="en-US" dirty="0"/>
              <a:t>/4.0/
© 2018 Mathematics Teaching and Learning to Teach • School of Education • University of Michigan • Ann Arbor, MI 48109-1259 • </a:t>
            </a:r>
            <a:r>
              <a:rPr lang="en-US" dirty="0" err="1"/>
              <a:t>mtlt@umich.edu</a:t>
            </a:r>
            <a:endParaRPr lang="en-US" dirty="0">
              <a:latin typeface="Tahoma" pitchFamily="-112" charset="0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trajectory levels (Length) – </a:t>
            </a:r>
            <a:br>
              <a:rPr lang="en-US" dirty="0"/>
            </a:br>
            <a:r>
              <a:rPr lang="en-US" dirty="0"/>
              <a:t>Integrated Conceptual Path Measurer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808080"/>
                </a:solidFill>
              </a:rPr>
              <a:t>Length Quantity Recognizer</a:t>
            </a:r>
          </a:p>
          <a:p>
            <a:r>
              <a:rPr lang="en-US" sz="2800" dirty="0">
                <a:solidFill>
                  <a:srgbClr val="808080"/>
                </a:solidFill>
              </a:rPr>
              <a:t>Length Comparer</a:t>
            </a:r>
          </a:p>
          <a:p>
            <a:r>
              <a:rPr lang="en-US" sz="2800" dirty="0">
                <a:solidFill>
                  <a:srgbClr val="808080"/>
                </a:solidFill>
              </a:rPr>
              <a:t>End-to-End Length Measurer</a:t>
            </a:r>
          </a:p>
          <a:p>
            <a:r>
              <a:rPr lang="en-US" sz="3200" dirty="0"/>
              <a:t>Length Unit Relater and Repeater</a:t>
            </a:r>
          </a:p>
          <a:p>
            <a:r>
              <a:rPr lang="en-US" sz="3200" dirty="0">
                <a:solidFill>
                  <a:srgbClr val="000000"/>
                </a:solidFill>
              </a:rPr>
              <a:t>Consistent Length Measurer</a:t>
            </a:r>
          </a:p>
          <a:p>
            <a:r>
              <a:rPr lang="en-US" sz="3200" dirty="0"/>
              <a:t>Conceptual Ruler Measurer</a:t>
            </a:r>
          </a:p>
          <a:p>
            <a:r>
              <a:rPr lang="en-US" sz="3200" b="1" dirty="0">
                <a:solidFill>
                  <a:srgbClr val="0000FF"/>
                </a:solidFill>
              </a:rPr>
              <a:t>Integrated Conceptual Path Measurer</a:t>
            </a:r>
          </a:p>
          <a:p>
            <a:r>
              <a:rPr lang="en-US" sz="3200" dirty="0"/>
              <a:t>Abstract Length Measurer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B66191D0-2102-8243-847D-36494BAD1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/>
              <a:t>This work is licensed under a Creative Commons Attribution-Noncommercial-4.0 International License: https://</a:t>
            </a:r>
            <a:r>
              <a:rPr lang="en-US" dirty="0" err="1"/>
              <a:t>creativecommons.org</a:t>
            </a:r>
            <a:r>
              <a:rPr lang="en-US" dirty="0"/>
              <a:t>/licenses/by-</a:t>
            </a:r>
            <a:r>
              <a:rPr lang="en-US" dirty="0" err="1"/>
              <a:t>nc</a:t>
            </a:r>
            <a:r>
              <a:rPr lang="en-US" dirty="0"/>
              <a:t>/4.0/
© 2018 Mathematics Teaching and Learning to Teach • School of Education • University of Michigan • Ann Arbor, MI 48109-1259 • </a:t>
            </a:r>
            <a:r>
              <a:rPr lang="en-US" dirty="0" err="1"/>
              <a:t>mtlt@umich.edu</a:t>
            </a:r>
            <a:endParaRPr lang="en-US" dirty="0">
              <a:latin typeface="Tahom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7649195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Integrated Conceptual Path Measurer (ICPM)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Computes perimeter of a polygon</a:t>
            </a:r>
          </a:p>
          <a:p>
            <a:r>
              <a:rPr lang="en-US" dirty="0"/>
              <a:t>Changes one part of a figure and adjusts other sides to compensate for length changes to maintain overall lengths</a:t>
            </a:r>
          </a:p>
          <a:p>
            <a:r>
              <a:rPr lang="en-US" dirty="0"/>
              <a:t>In selection of units, shows well-developed ideas of precision and accuracy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0D9E4318-FC7A-774A-A05F-787537BED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286608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Shape 34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Abstract Length Measurer (ALM)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Constructs derived units with linear measures, such as miles per hour, and make appropriate unit conversions</a:t>
            </a:r>
          </a:p>
          <a:p>
            <a:r>
              <a:rPr lang="en-US" dirty="0"/>
              <a:t>Measures to the degree of precision allowed by a tool by estimating to a fraction of the smallest calibration mark provided on the instrument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0229F2F8-3978-4A44-AD92-26B268DBB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479431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6700"/>
            </a:lvl1pPr>
          </a:lstStyle>
          <a:p>
            <a:pPr lvl="0"/>
            <a:r>
              <a:rPr lang="en-US" sz="4000" dirty="0"/>
              <a:t>Reflecting on the length developmental progression</a:t>
            </a:r>
          </a:p>
        </p:txBody>
      </p:sp>
      <p:sp>
        <p:nvSpPr>
          <p:cNvPr id="167" name="Shape 16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Read and discuss handout</a:t>
            </a:r>
          </a:p>
          <a:p>
            <a:r>
              <a:rPr lang="en-US" dirty="0"/>
              <a:t>How does each level make sense in view of your assessments and our work here?</a:t>
            </a:r>
          </a:p>
          <a:p>
            <a:r>
              <a:rPr lang="en-US" dirty="0"/>
              <a:t>Questions or comments?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8AD8101D-82ED-C844-82D4-9FFC24F69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374471"/>
      </p:ext>
    </p:extLst>
  </p:cSld>
  <p:clrMapOvr>
    <a:masterClrMapping/>
  </p:clrMapOvr>
  <p:transition spd="med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trajectories approach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/>
              <a:t>Goal</a:t>
            </a:r>
          </a:p>
          <a:p>
            <a:r>
              <a:rPr lang="en-US" dirty="0"/>
              <a:t>Developmental Progression</a:t>
            </a:r>
          </a:p>
          <a:p>
            <a:r>
              <a:rPr lang="en-US" dirty="0"/>
              <a:t>Instruction</a:t>
            </a:r>
          </a:p>
        </p:txBody>
      </p:sp>
      <p:pic>
        <p:nvPicPr>
          <p:cNvPr id="4" name="droppedImage.pd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801" y="6706965"/>
            <a:ext cx="11919611" cy="1863236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A563211F-6F40-7B46-8947-A349B4195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14609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spcBef>
                <a:spcPts val="1100"/>
              </a:spcBef>
              <a:defRPr sz="5600">
                <a:effectLst>
                  <a:outerShdw blurRad="12700" dist="25400" dir="2700000" rotWithShape="0">
                    <a:srgbClr val="FFFFFF"/>
                  </a:outerShdw>
                </a:effectLst>
              </a:defRPr>
            </a:lvl1pPr>
          </a:lstStyle>
          <a:p>
            <a:r>
              <a:rPr lang="en-US" sz="4000" dirty="0">
                <a:effectLst/>
              </a:rPr>
              <a:t>Length Unit Relater and Repeater (LURR)</a:t>
            </a:r>
          </a:p>
        </p:txBody>
      </p:sp>
      <p:sp>
        <p:nvSpPr>
          <p:cNvPr id="239" name="Shape 23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-455097"/>
            <a:r>
              <a:rPr lang="en-US" dirty="0"/>
              <a:t>Relates size and number of units</a:t>
            </a:r>
          </a:p>
          <a:p>
            <a:pPr marL="1300277" lvl="2" indent="-455097">
              <a:spcBef>
                <a:spcPts val="900"/>
              </a:spcBef>
              <a:spcAft>
                <a:spcPts val="900"/>
              </a:spcAft>
              <a:buFont typeface="Lucida Grande"/>
              <a:buChar char="-"/>
            </a:pPr>
            <a:r>
              <a:rPr lang="en-US" sz="3200" dirty="0"/>
              <a:t>“If you measure with centimeters instead of inches, you’ll need more of them, because each one is smaller”</a:t>
            </a:r>
          </a:p>
          <a:p>
            <a:pPr indent="-455097"/>
            <a:r>
              <a:rPr lang="en-US" dirty="0"/>
              <a:t>Repeats or iterates a single unit to measure. Sees need for identical units. Uses rulers with guidance</a:t>
            </a:r>
          </a:p>
          <a:p>
            <a:pPr marL="1300277" lvl="2" indent="-455097">
              <a:spcBef>
                <a:spcPts val="900"/>
              </a:spcBef>
              <a:spcAft>
                <a:spcPts val="900"/>
              </a:spcAft>
              <a:buFont typeface="Lucida Grande"/>
              <a:buChar char="-"/>
            </a:pPr>
            <a:r>
              <a:rPr lang="en-US" sz="3200" dirty="0"/>
              <a:t>Measures a book’s length well with a ruler</a:t>
            </a:r>
          </a:p>
          <a:p>
            <a:pPr indent="-455097"/>
            <a:r>
              <a:rPr lang="en-US" dirty="0"/>
              <a:t>Uses rulers with guidance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91DF3AE8-65D4-A84D-8F3B-AED0F14E9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415821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Test ourselves</a:t>
            </a:r>
          </a:p>
        </p:txBody>
      </p:sp>
      <p:sp>
        <p:nvSpPr>
          <p:cNvPr id="288" name="Shape 28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Let’s see if we agree on these levels!</a:t>
            </a:r>
          </a:p>
          <a:p>
            <a:r>
              <a:rPr lang="en-US" dirty="0"/>
              <a:t>Take notes as you watch:</a:t>
            </a:r>
            <a:br>
              <a:rPr lang="en-US" dirty="0"/>
            </a:br>
            <a:r>
              <a:rPr lang="en-US" dirty="0"/>
              <a:t>	</a:t>
            </a:r>
            <a:r>
              <a:rPr lang="en-US" sz="3982" dirty="0"/>
              <a:t>What do they do and why?</a:t>
            </a:r>
          </a:p>
          <a:p>
            <a:r>
              <a:rPr lang="en-US" dirty="0"/>
              <a:t>Think-pair-share about what level can be seen in each video.</a:t>
            </a:r>
          </a:p>
          <a:p>
            <a:r>
              <a:rPr lang="en-US" dirty="0"/>
              <a:t>Why?…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C8F703BC-1F12-F842-BE5F-1B1F02020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Why take notes?</a:t>
            </a:r>
          </a:p>
        </p:txBody>
      </p:sp>
      <p:sp>
        <p:nvSpPr>
          <p:cNvPr id="292" name="Shape 29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For us, good aids to memory and discussion</a:t>
            </a:r>
          </a:p>
          <a:p>
            <a:pPr lvl="0"/>
            <a:r>
              <a:rPr lang="en-US" dirty="0"/>
              <a:t>In school, several particular purposes</a:t>
            </a:r>
          </a:p>
          <a:p>
            <a:pPr lvl="1"/>
            <a:r>
              <a:rPr lang="en-US" dirty="0"/>
              <a:t>Compiling main solution strategies</a:t>
            </a:r>
          </a:p>
          <a:p>
            <a:pPr lvl="1"/>
            <a:r>
              <a:rPr lang="en-US" dirty="0"/>
              <a:t>Deciding who to call on for class discussions</a:t>
            </a:r>
          </a:p>
          <a:p>
            <a:pPr lvl="1"/>
            <a:r>
              <a:rPr lang="en-US" dirty="0"/>
              <a:t>Considering what to focus on next in formative assessment</a:t>
            </a:r>
          </a:p>
          <a:p>
            <a:pPr lvl="1"/>
            <a:r>
              <a:rPr lang="en-US" dirty="0"/>
              <a:t>Accumulating information over time to support summative assessment (report cards or rich information to share at conferences)</a:t>
            </a:r>
          </a:p>
        </p:txBody>
      </p:sp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C02CE28D-9F86-6442-9D3D-ABE8755F9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Test ourselves: Focus questions</a:t>
            </a:r>
          </a:p>
        </p:txBody>
      </p:sp>
      <p:sp>
        <p:nvSpPr>
          <p:cNvPr id="295" name="Shape 29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Two focus questions:</a:t>
            </a:r>
          </a:p>
          <a:p>
            <a:pPr marL="424396" lvl="1" indent="-404080">
              <a:buFont typeface="Arial"/>
              <a:buChar char="•"/>
            </a:pPr>
            <a:r>
              <a:rPr lang="en-US" dirty="0"/>
              <a:t> How are students reasoning about measuring?</a:t>
            </a:r>
          </a:p>
          <a:p>
            <a:pPr marL="424396" lvl="1" indent="-404080">
              <a:buFont typeface="Arial"/>
              <a:buChar char="•"/>
            </a:pPr>
            <a:r>
              <a:rPr lang="en-US" dirty="0"/>
              <a:t> How are students making sense of the length?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A81C2ABD-D8DD-0B4F-A4B6-71A80D7FB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nline Media 2" descr="Counting in patterns and EE_text-91514.mp4">
            <a:hlinkClick r:id="" action="ppaction://media"/>
            <a:extLst>
              <a:ext uri="{FF2B5EF4-FFF2-40B4-BE49-F238E27FC236}">
                <a16:creationId xmlns:a16="http://schemas.microsoft.com/office/drawing/2014/main" id="{FBD3C5FF-DC82-8A40-BE34-3EEB7902943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985675" cy="9130553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F62735-0E24-6C4C-AAB5-F449623D8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482740"/>
            <a:ext cx="11919612" cy="673037"/>
          </a:xfrm>
        </p:spPr>
        <p:txBody>
          <a:bodyPr/>
          <a:lstStyle/>
          <a:p>
            <a:pPr>
              <a:defRPr/>
            </a:pPr>
            <a:r>
              <a:rPr lang="en-US" dirty="0"/>
              <a:t>This work is licensed under a Creative Commons Attribution-Noncommercial-4.0 International License: https://</a:t>
            </a:r>
            <a:r>
              <a:rPr lang="en-US" dirty="0" err="1"/>
              <a:t>creativecommons.org</a:t>
            </a:r>
            <a:r>
              <a:rPr lang="en-US" dirty="0"/>
              <a:t>/licenses/by-</a:t>
            </a:r>
            <a:r>
              <a:rPr lang="en-US" dirty="0" err="1"/>
              <a:t>nc</a:t>
            </a:r>
            <a:r>
              <a:rPr lang="en-US" dirty="0"/>
              <a:t>/4.0/
© 2018 Mathematics Teaching and Learning to Teach • School of Education • University of Michigan • Ann Arbor, MI 48109-1259 • </a:t>
            </a:r>
            <a:r>
              <a:rPr lang="en-US" dirty="0" err="1"/>
              <a:t>mtlt@umich.edu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0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Shape 30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Notes and interpretations for example 1</a:t>
            </a:r>
          </a:p>
        </p:txBody>
      </p:sp>
      <p:sp>
        <p:nvSpPr>
          <p:cNvPr id="304" name="Shape 30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Did you agree on the level of the learning trajectory?</a:t>
            </a:r>
          </a:p>
          <a:p>
            <a:r>
              <a:rPr lang="en-US" dirty="0"/>
              <a:t>What in your notes helped you in the interpretation and discussion?</a:t>
            </a:r>
          </a:p>
          <a:p>
            <a:r>
              <a:rPr lang="en-US" dirty="0"/>
              <a:t>What might you do differently?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592ADC1D-F310-EA49-8283-CDA641A01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4" grpId="0" uiExpand="1" build="p" bldLvl="5" advAuto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2771" y="3497363"/>
            <a:ext cx="11937671" cy="1950482"/>
          </a:xfrm>
        </p:spPr>
        <p:txBody>
          <a:bodyPr/>
          <a:lstStyle/>
          <a:p>
            <a:r>
              <a:rPr lang="en-US" dirty="0"/>
              <a:t>End-to-End Length Measurer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0AD3E571-0C31-4B46-ADE7-8EB24E3F8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150357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nline Media 2" descr="3 - Length Direct Comparer 5_text-91514.mp4">
            <a:hlinkClick r:id="" action="ppaction://media"/>
            <a:extLst>
              <a:ext uri="{FF2B5EF4-FFF2-40B4-BE49-F238E27FC236}">
                <a16:creationId xmlns:a16="http://schemas.microsoft.com/office/drawing/2014/main" id="{327C8493-ECC2-E446-90E8-DF72D0D0957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33417"/>
            <a:ext cx="13003213" cy="9061614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F9CFD9-E100-0E4D-A092-CBAFCD2079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511766"/>
            <a:ext cx="11919612" cy="673037"/>
          </a:xfrm>
        </p:spPr>
        <p:txBody>
          <a:bodyPr/>
          <a:lstStyle/>
          <a:p>
            <a:pPr>
              <a:defRPr/>
            </a:pPr>
            <a:r>
              <a:rPr lang="en-US" dirty="0"/>
              <a:t>This work is licensed under a Creative Commons Attribution-Noncommercial-4.0 International License: https://</a:t>
            </a:r>
            <a:r>
              <a:rPr lang="en-US" dirty="0" err="1"/>
              <a:t>creativecommons.org</a:t>
            </a:r>
            <a:r>
              <a:rPr lang="en-US" dirty="0"/>
              <a:t>/licenses/by-</a:t>
            </a:r>
            <a:r>
              <a:rPr lang="en-US" dirty="0" err="1"/>
              <a:t>nc</a:t>
            </a:r>
            <a:r>
              <a:rPr lang="en-US" dirty="0"/>
              <a:t>/4.0/
© 2018 Mathematics Teaching and Learning to Teach • School of Education • University of Michigan • Ann Arbor, MI 48109-1259 • </a:t>
            </a:r>
            <a:r>
              <a:rPr lang="en-US" dirty="0" err="1"/>
              <a:t>mtlt@umich.edu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5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Notes and interpretations for example 2</a:t>
            </a:r>
          </a:p>
        </p:txBody>
      </p:sp>
      <p:sp>
        <p:nvSpPr>
          <p:cNvPr id="312" name="Shape 3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Share the notes you took</a:t>
            </a:r>
          </a:p>
          <a:p>
            <a:r>
              <a:rPr lang="en-US" dirty="0"/>
              <a:t>Any particularly helpful insights to share with the whole group?</a:t>
            </a:r>
          </a:p>
          <a:p>
            <a:r>
              <a:rPr lang="en-US" dirty="0"/>
              <a:t>Trying pictures or diagrams may help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253D30F1-0236-4D47-A174-0087100E7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3740" y="3893846"/>
            <a:ext cx="11937671" cy="1950482"/>
          </a:xfrm>
        </p:spPr>
        <p:txBody>
          <a:bodyPr/>
          <a:lstStyle/>
          <a:p>
            <a:r>
              <a:rPr lang="en-US" dirty="0"/>
              <a:t>Length Direct Comparer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95992ACB-43D4-DF46-9A58-631230983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63004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130"/>
          <p:cNvSpPr/>
          <p:nvPr/>
        </p:nvSpPr>
        <p:spPr>
          <a:xfrm>
            <a:off x="-1" y="2183"/>
            <a:ext cx="13003213" cy="9752409"/>
          </a:xfrm>
          <a:prstGeom prst="roundRect">
            <a:avLst>
              <a:gd name="adj" fmla="val 0"/>
            </a:avLst>
          </a:prstGeom>
          <a:solidFill/>
          <a:ln w="12700">
            <a:solidFill/>
            <a:miter lim="400000"/>
          </a:ln>
        </p:spPr>
        <p:txBody>
          <a:bodyPr lIns="50791" tIns="50791" rIns="50791" bIns="50791" anchor="ctr"/>
          <a:lstStyle/>
          <a:p>
            <a:pPr algn="ctr" defTabSz="58408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4266"/>
          </a:p>
        </p:txBody>
      </p:sp>
      <p:pic>
        <p:nvPicPr>
          <p:cNvPr id="127" name="Weave2-1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940184" y="655432"/>
            <a:ext cx="6467507" cy="7852278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Shape 128"/>
          <p:cNvSpPr/>
          <p:nvPr/>
        </p:nvSpPr>
        <p:spPr>
          <a:xfrm>
            <a:off x="7819883" y="2824159"/>
            <a:ext cx="4426404" cy="39805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791" tIns="50791" rIns="50791" bIns="50791" anchor="ctr">
            <a:spAutoFit/>
          </a:bodyPr>
          <a:lstStyle>
            <a:lvl1pPr algn="ctr" defTabSz="584200">
              <a:defRPr sz="310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 dirty="0">
                <a:solidFill>
                  <a:schemeClr val="bg1"/>
                </a:solidFill>
              </a:rPr>
              <a:t>Present day, research on mathematics goals  contributes to standards (red line) and so forth, but…disconnected.</a:t>
            </a:r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46EC26D6-3B90-8948-B417-139F549320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854439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hape 33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Revisiting the Broken Ruler</a:t>
            </a:r>
          </a:p>
        </p:txBody>
      </p:sp>
      <p:sp>
        <p:nvSpPr>
          <p:cNvPr id="336" name="Shape 33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Discuss your students responses to the broken ruler task</a:t>
            </a:r>
          </a:p>
          <a:p>
            <a:pPr lvl="1"/>
            <a:r>
              <a:rPr lang="en-US" dirty="0"/>
              <a:t>What was consistent or not with the learning trajectory (LT)?</a:t>
            </a:r>
          </a:p>
          <a:p>
            <a:pPr lvl="1"/>
            <a:r>
              <a:rPr lang="en-US" dirty="0"/>
              <a:t>How did or could the LT provide a framework for understanding their responses and strategies?</a:t>
            </a:r>
          </a:p>
          <a:p>
            <a:pPr lvl="1"/>
            <a:r>
              <a:rPr lang="en-US" dirty="0"/>
              <a:t>How could the LT help plan “next steps” (formative assessment)?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D5116765-05F6-9B4D-89EB-231AEF854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hape 33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Using a form for taking anecdotal notes</a:t>
            </a:r>
          </a:p>
        </p:txBody>
      </p:sp>
      <p:sp>
        <p:nvSpPr>
          <p:cNvPr id="336" name="Shape 336"/>
          <p:cNvSpPr>
            <a:spLocks noGrp="1"/>
          </p:cNvSpPr>
          <p:nvPr>
            <p:ph sz="half" idx="1"/>
          </p:nvPr>
        </p:nvSpPr>
        <p:spPr>
          <a:xfrm>
            <a:off x="559860" y="2609338"/>
            <a:ext cx="5084195" cy="608141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Take notes on the performances of your students in ways that:</a:t>
            </a:r>
          </a:p>
          <a:p>
            <a:pPr lvl="0">
              <a:spcBef>
                <a:spcPts val="900"/>
              </a:spcBef>
              <a:spcAft>
                <a:spcPts val="900"/>
              </a:spcAft>
              <a:buFont typeface="Arial"/>
              <a:buChar char="•"/>
            </a:pPr>
            <a:r>
              <a:rPr lang="en-US" sz="3200" dirty="0"/>
              <a:t>Connect with the learning trajectory levels</a:t>
            </a:r>
          </a:p>
          <a:p>
            <a:pPr>
              <a:spcBef>
                <a:spcPts val="900"/>
              </a:spcBef>
              <a:spcAft>
                <a:spcPts val="900"/>
              </a:spcAft>
              <a:buFont typeface="Arial"/>
              <a:buChar char="•"/>
            </a:pPr>
            <a:r>
              <a:rPr lang="en-US" sz="3200" dirty="0"/>
              <a:t>Support task selection and anticipation of student’s thinking</a:t>
            </a:r>
          </a:p>
          <a:p>
            <a:pPr lvl="0">
              <a:spcBef>
                <a:spcPts val="900"/>
              </a:spcBef>
              <a:spcAft>
                <a:spcPts val="900"/>
              </a:spcAft>
              <a:buFont typeface="Arial"/>
              <a:buChar char="•"/>
            </a:pPr>
            <a:r>
              <a:rPr lang="en-US" sz="3200" dirty="0"/>
              <a:t>Structure space to record key information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38CDD15-CE1B-4449-ACC4-E852C116D77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52BBF328-8EB7-5B4B-A4CF-E9FB96800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  <p:pic>
        <p:nvPicPr>
          <p:cNvPr id="4" name="Picture 3" descr="Macintosh HD:Users:ksuzuka:Desktop:content_cubes_lt_length.jp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5189" y="2540929"/>
            <a:ext cx="6356223" cy="418721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6810455"/>
              </p:ext>
            </p:extLst>
          </p:nvPr>
        </p:nvGraphicFramePr>
        <p:xfrm>
          <a:off x="6663952" y="6795899"/>
          <a:ext cx="5238695" cy="2021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" name="Document" r:id="rId5" imgW="6083300" imgH="1943100" progId="Word.Document.12">
                  <p:embed/>
                </p:oleObj>
              </mc:Choice>
              <mc:Fallback>
                <p:oleObj name="Document" r:id="rId5" imgW="6083300" imgH="19431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63952" y="6795899"/>
                        <a:ext cx="5238695" cy="20213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7349682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Shape 35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Session 2</a:t>
            </a:r>
            <a:br>
              <a:rPr lang="en-US" dirty="0"/>
            </a:br>
            <a:r>
              <a:rPr lang="en-US" dirty="0"/>
              <a:t>Classroom Connection Activities (CCAs)</a:t>
            </a:r>
          </a:p>
        </p:txBody>
      </p:sp>
      <p:sp>
        <p:nvSpPr>
          <p:cNvPr id="359" name="Shape 35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Assessments of students</a:t>
            </a:r>
          </a:p>
          <a:p>
            <a:r>
              <a:rPr lang="en-US" dirty="0"/>
              <a:t>Bring in a curriculum lesson or activity on length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99BC88CE-1D43-CC4C-8A69-8A70042EF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6" name="Shape 9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 this session you: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en-US" sz="3200" dirty="0"/>
              <a:t>Analyzed examples of student engagement in measurement using the learning trajectory on length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en-US" sz="3200" dirty="0"/>
              <a:t>Considered the purposes and nature of note taking in teaching</a:t>
            </a:r>
          </a:p>
          <a:p>
            <a:pPr>
              <a:spcBef>
                <a:spcPts val="900"/>
              </a:spcBef>
              <a:spcAft>
                <a:spcPts val="900"/>
              </a:spcAft>
            </a:pPr>
            <a:r>
              <a:rPr lang="en-US" sz="3200" dirty="0"/>
              <a:t>Connected the performance of your own students to the learning trajectories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080DBC62-06BC-9846-AB95-090194070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396280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Learning trajectories: Looking ahead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Goal (Session 1)</a:t>
            </a:r>
          </a:p>
          <a:p>
            <a:r>
              <a:rPr lang="en-US" dirty="0"/>
              <a:t>Developmental Progression (Session 2)</a:t>
            </a:r>
          </a:p>
          <a:p>
            <a:r>
              <a:rPr lang="en-US" dirty="0"/>
              <a:t>Instruction (Session 3)</a:t>
            </a:r>
          </a:p>
        </p:txBody>
      </p:sp>
      <p:sp>
        <p:nvSpPr>
          <p:cNvPr id="8" name="Shape 162"/>
          <p:cNvSpPr/>
          <p:nvPr/>
        </p:nvSpPr>
        <p:spPr>
          <a:xfrm>
            <a:off x="541800" y="4341158"/>
            <a:ext cx="11919611" cy="688039"/>
          </a:xfrm>
          <a:prstGeom prst="roundRect">
            <a:avLst>
              <a:gd name="adj" fmla="val 15737"/>
            </a:avLst>
          </a:prstGeom>
          <a:ln w="101600">
            <a:solidFill>
              <a:srgbClr val="F5D328"/>
            </a:solidFill>
            <a:miter lim="400000"/>
          </a:ln>
        </p:spPr>
        <p:txBody>
          <a:bodyPr lIns="50791" tIns="50791" rIns="50791" bIns="50791" anchor="ctr"/>
          <a:lstStyle/>
          <a:p>
            <a:pPr algn="ctr" defTabSz="58408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4266"/>
          </a:p>
        </p:txBody>
      </p:sp>
      <p:pic>
        <p:nvPicPr>
          <p:cNvPr id="7" name="droppedImage.pd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801" y="6706965"/>
            <a:ext cx="11919611" cy="1863236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7EBF4007-5348-1142-B2A8-78D867027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80500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/>
          <p:nvPr/>
        </p:nvSpPr>
        <p:spPr>
          <a:xfrm>
            <a:off x="-1" y="2183"/>
            <a:ext cx="13003213" cy="9752409"/>
          </a:xfrm>
          <a:prstGeom prst="roundRect">
            <a:avLst>
              <a:gd name="adj" fmla="val 0"/>
            </a:avLst>
          </a:prstGeom>
          <a:solidFill/>
          <a:ln w="12700">
            <a:solidFill/>
            <a:miter lim="400000"/>
          </a:ln>
        </p:spPr>
        <p:txBody>
          <a:bodyPr lIns="50791" tIns="50791" rIns="50791" bIns="50791" anchor="ctr"/>
          <a:lstStyle/>
          <a:p>
            <a:pPr algn="ctr" defTabSz="58408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4266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822" y="327263"/>
            <a:ext cx="4887880" cy="8089652"/>
          </a:xfrm>
          <a:prstGeom prst="rect">
            <a:avLst/>
          </a:prstGeom>
        </p:spPr>
      </p:pic>
      <p:pic>
        <p:nvPicPr>
          <p:cNvPr id="133" name="Developmental.pdf"/>
          <p:cNvPicPr/>
          <p:nvPr/>
        </p:nvPicPr>
        <p:blipFill>
          <a:blip r:embed="rId3"/>
          <a:stretch>
            <a:fillRect/>
          </a:stretch>
        </p:blipFill>
        <p:spPr>
          <a:xfrm>
            <a:off x="2046753" y="7175166"/>
            <a:ext cx="5993656" cy="1551157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F38959AF-8FA4-634D-9601-D8B29912D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/>
          </a:p>
        </p:txBody>
      </p:sp>
      <p:sp>
        <p:nvSpPr>
          <p:cNvPr id="9" name="Shape 128">
            <a:extLst>
              <a:ext uri="{FF2B5EF4-FFF2-40B4-BE49-F238E27FC236}">
                <a16:creationId xmlns:a16="http://schemas.microsoft.com/office/drawing/2014/main" id="{7B255EBF-FDD7-E449-96F2-EF9AD5713C24}"/>
              </a:ext>
            </a:extLst>
          </p:cNvPr>
          <p:cNvSpPr/>
          <p:nvPr/>
        </p:nvSpPr>
        <p:spPr>
          <a:xfrm>
            <a:off x="8257798" y="3101158"/>
            <a:ext cx="3550574" cy="34265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791" tIns="50791" rIns="50791" bIns="50791" anchor="ctr">
            <a:spAutoFit/>
          </a:bodyPr>
          <a:lstStyle>
            <a:lvl1pPr algn="ctr" defTabSz="584200">
              <a:defRPr sz="3100">
                <a:solidFill>
                  <a:srgbClr val="FFFFFF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defTabSz="584088">
              <a:defRPr sz="1800"/>
            </a:pPr>
            <a:r>
              <a:rPr lang="en-US" sz="3600" dirty="0"/>
              <a:t>Scientific approach to learning trajectories</a:t>
            </a:r>
          </a:p>
          <a:p>
            <a:pPr defTabSz="584088">
              <a:defRPr sz="1800"/>
            </a:pPr>
            <a:r>
              <a:rPr lang="en-US" sz="3600" dirty="0"/>
              <a:t>weaves the 3 parts together</a:t>
            </a:r>
          </a:p>
        </p:txBody>
      </p:sp>
    </p:spTree>
    <p:extLst>
      <p:ext uri="{BB962C8B-B14F-4D97-AF65-F5344CB8AC3E}">
        <p14:creationId xmlns:p14="http://schemas.microsoft.com/office/powerpoint/2010/main" val="11245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Learning trajectories in our sessions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Goal (Session 1)</a:t>
            </a:r>
          </a:p>
          <a:p>
            <a:r>
              <a:rPr lang="en-US" dirty="0"/>
              <a:t>Developmental Progression</a:t>
            </a:r>
          </a:p>
          <a:p>
            <a:r>
              <a:rPr lang="en-US" dirty="0"/>
              <a:t>Instruction</a:t>
            </a:r>
          </a:p>
        </p:txBody>
      </p:sp>
      <p:sp>
        <p:nvSpPr>
          <p:cNvPr id="9" name="Shape 162"/>
          <p:cNvSpPr/>
          <p:nvPr/>
        </p:nvSpPr>
        <p:spPr>
          <a:xfrm>
            <a:off x="541800" y="2609952"/>
            <a:ext cx="11919611" cy="685042"/>
          </a:xfrm>
          <a:prstGeom prst="roundRect">
            <a:avLst>
              <a:gd name="adj" fmla="val 15737"/>
            </a:avLst>
          </a:prstGeom>
          <a:ln w="101600">
            <a:solidFill>
              <a:srgbClr val="F5D328"/>
            </a:solidFill>
            <a:miter lim="400000"/>
          </a:ln>
          <a:effectLst/>
        </p:spPr>
        <p:txBody>
          <a:bodyPr lIns="50791" tIns="50791" rIns="50791" bIns="50791" anchor="ctr"/>
          <a:lstStyle/>
          <a:p>
            <a:pPr algn="ctr" defTabSz="58408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4266"/>
          </a:p>
        </p:txBody>
      </p:sp>
      <p:pic>
        <p:nvPicPr>
          <p:cNvPr id="7" name="droppedImage.pd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801" y="6706965"/>
            <a:ext cx="11919611" cy="1863236"/>
          </a:xfrm>
          <a:prstGeom prst="rect">
            <a:avLst/>
          </a:prstGeom>
          <a:ln w="12700">
            <a:miter lim="400000"/>
          </a:ln>
        </p:spPr>
      </p:pic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CE7C457A-169A-1046-A114-1C7D41553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29188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and the</a:t>
            </a:r>
            <a:br>
              <a:rPr lang="en-US" dirty="0"/>
            </a:br>
            <a:r>
              <a:rPr lang="en-US" dirty="0"/>
              <a:t>big ideas of mathematics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00E179-9CC6-E941-BD02-4CFED37D56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9630AEFF-3640-7346-974A-0D47CF0AC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/>
          </a:p>
        </p:txBody>
      </p:sp>
      <p:pic>
        <p:nvPicPr>
          <p:cNvPr id="153" name="Goals and Standards NGA Brief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541801" y="2427955"/>
            <a:ext cx="11919612" cy="64232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/>
              <a:t>Learning trajectories in our sessions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Goal (Session 1)</a:t>
            </a:r>
          </a:p>
          <a:p>
            <a:r>
              <a:rPr lang="en-US" dirty="0"/>
              <a:t>Developmental Progression (Session 2)</a:t>
            </a:r>
          </a:p>
          <a:p>
            <a:r>
              <a:rPr lang="en-US" dirty="0"/>
              <a:t>Instruction</a:t>
            </a:r>
          </a:p>
        </p:txBody>
      </p:sp>
      <p:sp>
        <p:nvSpPr>
          <p:cNvPr id="10" name="Shape 162"/>
          <p:cNvSpPr/>
          <p:nvPr/>
        </p:nvSpPr>
        <p:spPr>
          <a:xfrm>
            <a:off x="541800" y="3489582"/>
            <a:ext cx="11919611" cy="672516"/>
          </a:xfrm>
          <a:prstGeom prst="roundRect">
            <a:avLst>
              <a:gd name="adj" fmla="val 15737"/>
            </a:avLst>
          </a:prstGeom>
          <a:ln w="101600">
            <a:solidFill>
              <a:srgbClr val="F5D328"/>
            </a:solidFill>
            <a:miter lim="400000"/>
          </a:ln>
        </p:spPr>
        <p:txBody>
          <a:bodyPr lIns="50791" tIns="50791" rIns="50791" bIns="50791" anchor="ctr"/>
          <a:lstStyle/>
          <a:p>
            <a:pPr algn="ctr" defTabSz="584088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  <a:sym typeface="Gill Sans"/>
              </a:defRPr>
            </a:pPr>
            <a:endParaRPr sz="4266"/>
          </a:p>
        </p:txBody>
      </p:sp>
      <p:sp>
        <p:nvSpPr>
          <p:cNvPr id="2" name="Rectangle 1"/>
          <p:cNvSpPr/>
          <p:nvPr/>
        </p:nvSpPr>
        <p:spPr>
          <a:xfrm rot="19998553">
            <a:off x="9092562" y="4108073"/>
            <a:ext cx="3382047" cy="1239297"/>
          </a:xfrm>
          <a:prstGeom prst="rect">
            <a:avLst/>
          </a:prstGeom>
          <a:noFill/>
          <a:effectLst/>
        </p:spPr>
        <p:txBody>
          <a:bodyPr wrap="none" lIns="130032" tIns="65016" rIns="130032" bIns="65016">
            <a:spAutoFit/>
          </a:bodyPr>
          <a:lstStyle/>
          <a:p>
            <a:pPr algn="ctr"/>
            <a:r>
              <a:rPr lang="en-US" sz="7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Today!</a:t>
            </a:r>
          </a:p>
        </p:txBody>
      </p:sp>
      <p:pic>
        <p:nvPicPr>
          <p:cNvPr id="8" name="droppedImage.pdf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801" y="6706965"/>
            <a:ext cx="11919611" cy="1863236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Footer Placeholder 1">
            <a:extLst>
              <a:ext uri="{FF2B5EF4-FFF2-40B4-BE49-F238E27FC236}">
                <a16:creationId xmlns:a16="http://schemas.microsoft.com/office/drawing/2014/main" id="{EF0A308C-884C-6948-8762-76B98F684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 dirty="0"/>
              <a:t>This work is licensed under a Creative Commons Attribution-Noncommercial-4.0 International License: https://</a:t>
            </a:r>
            <a:r>
              <a:rPr lang="en-US" dirty="0" err="1"/>
              <a:t>creativecommons.org</a:t>
            </a:r>
            <a:r>
              <a:rPr lang="en-US" dirty="0"/>
              <a:t>/licenses/by-</a:t>
            </a:r>
            <a:r>
              <a:rPr lang="en-US" dirty="0" err="1"/>
              <a:t>nc</a:t>
            </a:r>
            <a:r>
              <a:rPr lang="en-US" dirty="0"/>
              <a:t>/4.0/
© 2018 Mathematics Teaching and Learning to Teach • School of Education • University of Michigan • Ann Arbor, MI 48109-1259 • </a:t>
            </a:r>
            <a:r>
              <a:rPr lang="en-US" dirty="0" err="1"/>
              <a:t>mtlt@umich.edu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00239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Length developmental progression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Let’s study students at different levels</a:t>
            </a:r>
          </a:p>
          <a:p>
            <a:r>
              <a:rPr lang="en-US" dirty="0"/>
              <a:t>View and analyze each video</a:t>
            </a:r>
          </a:p>
          <a:p>
            <a:r>
              <a:rPr lang="en-US" dirty="0"/>
              <a:t>What characterizes the students’ thinking?</a:t>
            </a:r>
          </a:p>
        </p:txBody>
      </p:sp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46D18384-1CEE-5C4E-9BA7-C0C953ABB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1801" y="8756776"/>
            <a:ext cx="11919611" cy="672736"/>
          </a:xfrm>
        </p:spPr>
        <p:txBody>
          <a:bodyPr/>
          <a:lstStyle>
            <a:lvl1pPr>
              <a:defRPr b="0"/>
            </a:lvl1pPr>
          </a:lstStyle>
          <a:p>
            <a:pPr>
              <a:defRPr/>
            </a:pPr>
            <a:r>
              <a:rPr lang="en-US"/>
              <a:t>This work is licensed under a Creative Commons Attribution-Noncommercial-4.0 International License: https://creativecommons.org/licenses/by-nc/4.0/
© 2018 Mathematics Teaching and Learning to Teach • School of Education • University of Michigan • Ann Arbor, MI 48109-1259 • mtlt@umich.edu</a:t>
            </a:r>
            <a:endParaRPr lang="en-US" dirty="0">
              <a:latin typeface="Tahoma" pitchFamily="-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203102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22654</TotalTime>
  <Words>2502</Words>
  <Application>Microsoft Macintosh PowerPoint</Application>
  <PresentationFormat>Custom</PresentationFormat>
  <Paragraphs>237</Paragraphs>
  <Slides>44</Slides>
  <Notes>11</Notes>
  <HiddenSlides>0</HiddenSlides>
  <MMClips>2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1" baseType="lpstr">
      <vt:lpstr>Arial</vt:lpstr>
      <vt:lpstr>Calibri</vt:lpstr>
      <vt:lpstr>Lucida Grande</vt:lpstr>
      <vt:lpstr>Tahoma</vt:lpstr>
      <vt:lpstr>Wingdings</vt:lpstr>
      <vt:lpstr>Default Design</vt:lpstr>
      <vt:lpstr>Document</vt:lpstr>
      <vt:lpstr>Session 2: Length Learning Trajectory – Developmental Progression</vt:lpstr>
      <vt:lpstr>Overview of Session 2</vt:lpstr>
      <vt:lpstr>Learning trajectories approach</vt:lpstr>
      <vt:lpstr>PowerPoint Presentation</vt:lpstr>
      <vt:lpstr>PowerPoint Presentation</vt:lpstr>
      <vt:lpstr>Learning trajectories in our sessions</vt:lpstr>
      <vt:lpstr>Goals and the big ideas of mathematics</vt:lpstr>
      <vt:lpstr>Learning trajectories in our sessions</vt:lpstr>
      <vt:lpstr>Length developmental progression</vt:lpstr>
      <vt:lpstr>Learning trajectory levels (Length) – Length Quantity Recognizer</vt:lpstr>
      <vt:lpstr>Length Quantity Recognizer (LQR)</vt:lpstr>
      <vt:lpstr>Learning trajectory levels (Length) –  Length Comparer</vt:lpstr>
      <vt:lpstr>Length Direct Comparer (LDC) </vt:lpstr>
      <vt:lpstr>Learning trajectory levels (Length) –  Length Comparer</vt:lpstr>
      <vt:lpstr>Indirect Length Comparer (ILC)</vt:lpstr>
      <vt:lpstr>Learning trajectory levels (Length) –  End-to-End Length Measurer</vt:lpstr>
      <vt:lpstr>End-to-End Length Measurer (EE) </vt:lpstr>
      <vt:lpstr>End-to-End Length Measurer (EE) </vt:lpstr>
      <vt:lpstr>Learning trajectory levels (Length)</vt:lpstr>
      <vt:lpstr>Learning trajectory levels (Length) – Length Unit Relater and Repeater</vt:lpstr>
      <vt:lpstr>Length Unit Relater and Repeater (LURR)</vt:lpstr>
      <vt:lpstr>PowerPoint Presentation</vt:lpstr>
      <vt:lpstr>Learning trajectory levels (Length) –  Consistent Length Measurer and Conceptual Ruler Measurer</vt:lpstr>
      <vt:lpstr>Consistent Length Measurer (CLM)</vt:lpstr>
      <vt:lpstr>Conceptual Ruler Measurer (CRM)</vt:lpstr>
      <vt:lpstr>Learning trajectory levels (Length) –  Integrated Conceptual Path Measurer</vt:lpstr>
      <vt:lpstr>Integrated Conceptual Path Measurer (ICPM)</vt:lpstr>
      <vt:lpstr>Abstract Length Measurer (ALM)</vt:lpstr>
      <vt:lpstr>Reflecting on the length developmental progression</vt:lpstr>
      <vt:lpstr>Length Unit Relater and Repeater (LURR)</vt:lpstr>
      <vt:lpstr>Test ourselves</vt:lpstr>
      <vt:lpstr>Why take notes?</vt:lpstr>
      <vt:lpstr>Test ourselves: Focus questions</vt:lpstr>
      <vt:lpstr>PowerPoint Presentation</vt:lpstr>
      <vt:lpstr>Notes and interpretations for example 1</vt:lpstr>
      <vt:lpstr>End-to-End Length Measurer</vt:lpstr>
      <vt:lpstr>PowerPoint Presentation</vt:lpstr>
      <vt:lpstr>Notes and interpretations for example 2</vt:lpstr>
      <vt:lpstr>Length Direct Comparer</vt:lpstr>
      <vt:lpstr>Revisiting the Broken Ruler</vt:lpstr>
      <vt:lpstr>Using a form for taking anecdotal notes</vt:lpstr>
      <vt:lpstr>Session 2 Classroom Connection Activities (CCAs)</vt:lpstr>
      <vt:lpstr>Summary</vt:lpstr>
      <vt:lpstr>Learning trajectories: Looking ahead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keywords/>
  <dc:description/>
  <cp:lastModifiedBy>Aaron Lee</cp:lastModifiedBy>
  <cp:revision>299</cp:revision>
  <cp:lastPrinted>2014-08-26T00:17:16Z</cp:lastPrinted>
  <dcterms:created xsi:type="dcterms:W3CDTF">2011-10-25T16:19:09Z</dcterms:created>
  <dcterms:modified xsi:type="dcterms:W3CDTF">2019-05-22T21:39:36Z</dcterms:modified>
  <cp:category/>
</cp:coreProperties>
</file>