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317" r:id="rId2"/>
    <p:sldId id="318" r:id="rId3"/>
    <p:sldId id="323" r:id="rId4"/>
    <p:sldId id="258" r:id="rId5"/>
    <p:sldId id="260" r:id="rId6"/>
    <p:sldId id="262" r:id="rId7"/>
    <p:sldId id="310" r:id="rId8"/>
    <p:sldId id="311" r:id="rId9"/>
    <p:sldId id="309" r:id="rId10"/>
    <p:sldId id="264" r:id="rId11"/>
    <p:sldId id="267" r:id="rId12"/>
    <p:sldId id="268" r:id="rId13"/>
    <p:sldId id="270" r:id="rId14"/>
    <p:sldId id="272" r:id="rId15"/>
    <p:sldId id="273" r:id="rId16"/>
    <p:sldId id="271" r:id="rId17"/>
    <p:sldId id="274" r:id="rId18"/>
    <p:sldId id="275" r:id="rId19"/>
    <p:sldId id="277" r:id="rId20"/>
    <p:sldId id="278" r:id="rId21"/>
    <p:sldId id="280" r:id="rId22"/>
    <p:sldId id="279" r:id="rId23"/>
    <p:sldId id="282" r:id="rId24"/>
    <p:sldId id="283" r:id="rId25"/>
    <p:sldId id="287" r:id="rId26"/>
    <p:sldId id="289" r:id="rId27"/>
    <p:sldId id="312" r:id="rId28"/>
    <p:sldId id="291" r:id="rId29"/>
    <p:sldId id="293" r:id="rId30"/>
    <p:sldId id="294" r:id="rId31"/>
    <p:sldId id="313" r:id="rId32"/>
    <p:sldId id="295" r:id="rId33"/>
    <p:sldId id="298" r:id="rId34"/>
    <p:sldId id="299" r:id="rId35"/>
    <p:sldId id="300" r:id="rId36"/>
    <p:sldId id="321" r:id="rId37"/>
    <p:sldId id="322" r:id="rId38"/>
    <p:sldId id="303" r:id="rId39"/>
  </p:sldIdLst>
  <p:sldSz cx="13003213" cy="9756775"/>
  <p:notesSz cx="6858000" cy="9144000"/>
  <p:defaultTextStyle>
    <a:defPPr>
      <a:defRPr lang="en-US"/>
    </a:defPPr>
    <a:lvl1pPr marL="0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1pPr>
    <a:lvl2pPr marL="650276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2pPr>
    <a:lvl3pPr marL="1300551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3pPr>
    <a:lvl4pPr marL="1950827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4pPr>
    <a:lvl5pPr marL="2601102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5pPr>
    <a:lvl6pPr marL="3251378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6pPr>
    <a:lvl7pPr marL="3901653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7pPr>
    <a:lvl8pPr marL="4551929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8pPr>
    <a:lvl9pPr marL="5202204" algn="l" defTabSz="650276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8" userDrawn="1">
          <p15:clr>
            <a:srgbClr val="A4A3A4"/>
          </p15:clr>
        </p15:guide>
        <p15:guide id="2" orient="horz" pos="1640" userDrawn="1">
          <p15:clr>
            <a:srgbClr val="A4A3A4"/>
          </p15:clr>
        </p15:guide>
        <p15:guide id="3" orient="horz" pos="5944" userDrawn="1">
          <p15:clr>
            <a:srgbClr val="A4A3A4"/>
          </p15:clr>
        </p15:guide>
        <p15:guide id="4" orient="horz" pos="3066" userDrawn="1">
          <p15:clr>
            <a:srgbClr val="A4A3A4"/>
          </p15:clr>
        </p15:guide>
        <p15:guide id="5" orient="horz" pos="5494" userDrawn="1">
          <p15:clr>
            <a:srgbClr val="A4A3A4"/>
          </p15:clr>
        </p15:guide>
        <p15:guide id="6" orient="horz" pos="1638" userDrawn="1">
          <p15:clr>
            <a:srgbClr val="A4A3A4"/>
          </p15:clr>
        </p15:guide>
        <p15:guide id="7" orient="horz" pos="3073" userDrawn="1">
          <p15:clr>
            <a:srgbClr val="A4A3A4"/>
          </p15:clr>
        </p15:guide>
        <p15:guide id="8" orient="horz" pos="5511" userDrawn="1">
          <p15:clr>
            <a:srgbClr val="A4A3A4"/>
          </p15:clr>
        </p15:guide>
        <p15:guide id="9" pos="334" userDrawn="1">
          <p15:clr>
            <a:srgbClr val="A4A3A4"/>
          </p15:clr>
        </p15:guide>
        <p15:guide id="10" pos="7858" userDrawn="1">
          <p15:clr>
            <a:srgbClr val="A4A3A4"/>
          </p15:clr>
        </p15:guide>
        <p15:guide id="11" pos="411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zuka, Kar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B6"/>
    <a:srgbClr val="8FA0CA"/>
    <a:srgbClr val="FFE63C"/>
    <a:srgbClr val="0A22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92" autoAdjust="0"/>
    <p:restoredTop sz="92155" autoAdjust="0"/>
  </p:normalViewPr>
  <p:slideViewPr>
    <p:cSldViewPr snapToGrid="0" showGuides="1">
      <p:cViewPr varScale="1">
        <p:scale>
          <a:sx n="106" d="100"/>
          <a:sy n="106" d="100"/>
        </p:scale>
        <p:origin x="-1472" y="-112"/>
      </p:cViewPr>
      <p:guideLst>
        <p:guide orient="horz" pos="258"/>
        <p:guide orient="horz" pos="1640"/>
        <p:guide orient="horz" pos="5944"/>
        <p:guide orient="horz" pos="3066"/>
        <p:guide orient="horz" pos="5494"/>
        <p:guide orient="horz" pos="1638"/>
        <p:guide orient="horz" pos="3073"/>
        <p:guide orient="horz" pos="5511"/>
        <p:guide pos="334"/>
        <p:guide pos="7858"/>
        <p:guide pos="41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5888"/>
    </p:cViewPr>
  </p:sorter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commentAuthors" Target="commentAuthors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93765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F5353-8CCE-9F49-BDEB-464572507784}" type="datetimeFigureOut">
              <a:rPr lang="en-US" smtClean="0"/>
              <a:pPr/>
              <a:t>10/19/18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84BB5-8C22-FE4A-9B97-A7A27B420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936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1pPr>
    <a:lvl2pPr marL="650276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2pPr>
    <a:lvl3pPr marL="1300551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3pPr>
    <a:lvl4pPr marL="1950827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4pPr>
    <a:lvl5pPr marL="2601102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5pPr>
    <a:lvl6pPr marL="3251378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6pPr>
    <a:lvl7pPr marL="3901653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7pPr>
    <a:lvl8pPr marL="4551929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8pPr>
    <a:lvl9pPr marL="5202204" algn="l" defTabSz="650276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95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32" name="Shape 33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1633517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573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701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737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Slide 9</a:t>
            </a:r>
          </a:p>
        </p:txBody>
      </p:sp>
    </p:spTree>
    <p:extLst>
      <p:ext uri="{BB962C8B-B14F-4D97-AF65-F5344CB8AC3E}">
        <p14:creationId xmlns:p14="http://schemas.microsoft.com/office/powerpoint/2010/main" val="1194042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Slide 10</a:t>
            </a:r>
          </a:p>
        </p:txBody>
      </p:sp>
    </p:spTree>
    <p:extLst>
      <p:ext uri="{BB962C8B-B14F-4D97-AF65-F5344CB8AC3E}">
        <p14:creationId xmlns:p14="http://schemas.microsoft.com/office/powerpoint/2010/main" val="1679788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153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771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 measurement</a:t>
            </a:r>
            <a:r>
              <a:rPr lang="en-US" baseline="0" dirty="0"/>
              <a:t> activity—whole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00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1400"/>
          </a:p>
          <a:p>
            <a:pPr lvl="0">
              <a:defRPr sz="1800"/>
            </a:pPr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801994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animatio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41801" y="2601807"/>
            <a:ext cx="11919612" cy="611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C6CEE-25B7-CF4B-8870-CE53B14CB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xmlns="" id="{1E8D3A7F-CDA2-2B4E-B257-485D30E860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1801" y="8758513"/>
            <a:ext cx="11919612" cy="673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733599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(animat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41801" y="2601807"/>
            <a:ext cx="11919612" cy="611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C6CEE-25B7-CF4B-8870-CE53B14CB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7582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9860" y="2609338"/>
            <a:ext cx="5833386" cy="6081419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18327" y="2609338"/>
            <a:ext cx="5743086" cy="6081420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BB2EB-04CD-F841-BD54-12600B0B92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89209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C7F6C-AE1D-764E-A07D-A3388B4EC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462432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740" y="3789311"/>
            <a:ext cx="11937672" cy="195135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C7F6C-AE1D-764E-A07D-A3388B4EC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36013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51801-A1AB-4646-9FD5-931AEBEC59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365644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41800" y="867269"/>
            <a:ext cx="11917355" cy="78054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CC738-6E12-8745-A38F-55F00EA375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41258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CEE3B-5A22-9B44-A74C-69D005E6A8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0903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3740" y="433634"/>
            <a:ext cx="11937672" cy="1951355"/>
          </a:xfrm>
          <a:prstGeom prst="rect">
            <a:avLst/>
          </a:prstGeom>
          <a:solidFill>
            <a:srgbClr val="0A224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1801" y="2601807"/>
            <a:ext cx="11919612" cy="611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94532" y="8884990"/>
            <a:ext cx="866881" cy="54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991">
                <a:latin typeface="Arial"/>
                <a:cs typeface="Arial"/>
              </a:defRPr>
            </a:lvl1pPr>
          </a:lstStyle>
          <a:p>
            <a:fld id="{EBE3BB92-FF3B-6447-B668-FB1B789395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41801" y="8758513"/>
            <a:ext cx="11919612" cy="673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91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2" r:id="rId2"/>
    <p:sldLayoutId id="2147483668" r:id="rId3"/>
    <p:sldLayoutId id="2147483669" r:id="rId4"/>
    <p:sldLayoutId id="2147483675" r:id="rId5"/>
    <p:sldLayoutId id="2147483670" r:id="rId6"/>
    <p:sldLayoutId id="2147483671" r:id="rId7"/>
    <p:sldLayoutId id="2147483673" r:id="rId8"/>
  </p:sldLayoutIdLst>
  <p:transition xmlns:p14="http://schemas.microsoft.com/office/powerpoint/2010/main"/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257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257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257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257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650138" algn="ctr" rtl="0" eaLnBrk="1" fontAlgn="base" hangingPunct="1">
        <a:spcBef>
          <a:spcPct val="0"/>
        </a:spcBef>
        <a:spcAft>
          <a:spcPct val="0"/>
        </a:spcAft>
        <a:defRPr sz="6257" b="1">
          <a:solidFill>
            <a:schemeClr val="tx2"/>
          </a:solidFill>
          <a:latin typeface="Tahoma" pitchFamily="24" charset="0"/>
        </a:defRPr>
      </a:lvl6pPr>
      <a:lvl7pPr marL="1300277" algn="ctr" rtl="0" eaLnBrk="1" fontAlgn="base" hangingPunct="1">
        <a:spcBef>
          <a:spcPct val="0"/>
        </a:spcBef>
        <a:spcAft>
          <a:spcPct val="0"/>
        </a:spcAft>
        <a:defRPr sz="6257" b="1">
          <a:solidFill>
            <a:schemeClr val="tx2"/>
          </a:solidFill>
          <a:latin typeface="Tahoma" pitchFamily="24" charset="0"/>
        </a:defRPr>
      </a:lvl7pPr>
      <a:lvl8pPr marL="1950415" algn="ctr" rtl="0" eaLnBrk="1" fontAlgn="base" hangingPunct="1">
        <a:spcBef>
          <a:spcPct val="0"/>
        </a:spcBef>
        <a:spcAft>
          <a:spcPct val="0"/>
        </a:spcAft>
        <a:defRPr sz="6257" b="1">
          <a:solidFill>
            <a:schemeClr val="tx2"/>
          </a:solidFill>
          <a:latin typeface="Tahoma" pitchFamily="24" charset="0"/>
        </a:defRPr>
      </a:lvl8pPr>
      <a:lvl9pPr marL="2600554" algn="ctr" rtl="0" eaLnBrk="1" fontAlgn="base" hangingPunct="1">
        <a:spcBef>
          <a:spcPct val="0"/>
        </a:spcBef>
        <a:spcAft>
          <a:spcPct val="0"/>
        </a:spcAft>
        <a:defRPr sz="6257" b="1">
          <a:solidFill>
            <a:schemeClr val="tx2"/>
          </a:solidFill>
          <a:latin typeface="Tahoma" pitchFamily="24" charset="0"/>
        </a:defRPr>
      </a:lvl9pPr>
    </p:titleStyle>
    <p:bodyStyle>
      <a:lvl1pPr marL="487604" indent="-487604" algn="l" rtl="0" eaLnBrk="1" fontAlgn="base" hangingPunct="1">
        <a:spcBef>
          <a:spcPts val="1200"/>
        </a:spcBef>
        <a:spcAft>
          <a:spcPts val="1200"/>
        </a:spcAft>
        <a:buChar char="•"/>
        <a:defRPr sz="36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1056475" indent="-406337" algn="l" rtl="0" eaLnBrk="1" fontAlgn="base" hangingPunct="1">
        <a:spcBef>
          <a:spcPts val="900"/>
        </a:spcBef>
        <a:spcAft>
          <a:spcPts val="900"/>
        </a:spcAft>
        <a:buChar char="–"/>
        <a:defRPr sz="3200">
          <a:solidFill>
            <a:schemeClr val="tx1"/>
          </a:solidFill>
          <a:latin typeface="+mn-lt"/>
          <a:ea typeface="ＭＳ Ｐゴシック" pitchFamily="24" charset="-128"/>
        </a:defRPr>
      </a:lvl2pPr>
      <a:lvl3pPr marL="1625346" indent="-325069" algn="l" rtl="0" eaLnBrk="1" fontAlgn="base" hangingPunct="1">
        <a:spcBef>
          <a:spcPts val="600"/>
        </a:spcBef>
        <a:spcAft>
          <a:spcPts val="600"/>
        </a:spcAft>
        <a:buChar char="•"/>
        <a:defRPr sz="2800">
          <a:solidFill>
            <a:schemeClr val="tx1"/>
          </a:solidFill>
          <a:latin typeface="+mn-lt"/>
          <a:ea typeface="ＭＳ Ｐゴシック" pitchFamily="24" charset="-128"/>
        </a:defRPr>
      </a:lvl3pPr>
      <a:lvl4pPr marL="2275484" indent="-325069" algn="l" rtl="0" eaLnBrk="1" fontAlgn="base" hangingPunct="1">
        <a:spcBef>
          <a:spcPts val="300"/>
        </a:spcBef>
        <a:spcAft>
          <a:spcPts val="300"/>
        </a:spcAft>
        <a:buChar char="–"/>
        <a:defRPr sz="2400">
          <a:solidFill>
            <a:schemeClr val="tx1"/>
          </a:solidFill>
          <a:latin typeface="+mn-lt"/>
          <a:ea typeface="ＭＳ Ｐゴシック" pitchFamily="24" charset="-128"/>
        </a:defRPr>
      </a:lvl4pPr>
      <a:lvl5pPr marL="2925623" indent="-325069" algn="l" rtl="0" eaLnBrk="1" fontAlgn="base" hangingPunct="1">
        <a:spcBef>
          <a:spcPts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3575761" indent="-325069" algn="l" rtl="0" eaLnBrk="1" fontAlgn="base" hangingPunct="1">
        <a:spcBef>
          <a:spcPct val="20000"/>
        </a:spcBef>
        <a:spcAft>
          <a:spcPct val="0"/>
        </a:spcAft>
        <a:buChar char="»"/>
        <a:defRPr sz="2844">
          <a:solidFill>
            <a:schemeClr val="tx1"/>
          </a:solidFill>
          <a:latin typeface="+mn-lt"/>
          <a:ea typeface="ＭＳ Ｐゴシック" pitchFamily="24" charset="-128"/>
        </a:defRPr>
      </a:lvl6pPr>
      <a:lvl7pPr marL="4225900" indent="-325069" algn="l" rtl="0" eaLnBrk="1" fontAlgn="base" hangingPunct="1">
        <a:spcBef>
          <a:spcPct val="20000"/>
        </a:spcBef>
        <a:spcAft>
          <a:spcPct val="0"/>
        </a:spcAft>
        <a:buChar char="»"/>
        <a:defRPr sz="2844">
          <a:solidFill>
            <a:schemeClr val="tx1"/>
          </a:solidFill>
          <a:latin typeface="+mn-lt"/>
          <a:ea typeface="ＭＳ Ｐゴシック" pitchFamily="24" charset="-128"/>
        </a:defRPr>
      </a:lvl7pPr>
      <a:lvl8pPr marL="4876038" indent="-325069" algn="l" rtl="0" eaLnBrk="1" fontAlgn="base" hangingPunct="1">
        <a:spcBef>
          <a:spcPct val="20000"/>
        </a:spcBef>
        <a:spcAft>
          <a:spcPct val="0"/>
        </a:spcAft>
        <a:buChar char="»"/>
        <a:defRPr sz="2844">
          <a:solidFill>
            <a:schemeClr val="tx1"/>
          </a:solidFill>
          <a:latin typeface="+mn-lt"/>
          <a:ea typeface="ＭＳ Ｐゴシック" pitchFamily="24" charset="-128"/>
        </a:defRPr>
      </a:lvl8pPr>
      <a:lvl9pPr marL="5526176" indent="-325069" algn="l" rtl="0" eaLnBrk="1" fontAlgn="base" hangingPunct="1">
        <a:spcBef>
          <a:spcPct val="20000"/>
        </a:spcBef>
        <a:spcAft>
          <a:spcPct val="0"/>
        </a:spcAft>
        <a:buChar char="»"/>
        <a:defRPr sz="2844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138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277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415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554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0692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0830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0969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107" algn="l" defTabSz="650138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3073" userDrawn="1">
          <p15:clr>
            <a:srgbClr val="F26B43"/>
          </p15:clr>
        </p15:guide>
        <p15:guide id="2" pos="40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emf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emf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ChangeAspect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3: Length Learning Trajectory  </a:t>
            </a:r>
            <a:br>
              <a:rPr lang="en-US" dirty="0"/>
            </a:br>
            <a:r>
              <a:rPr lang="en-US" dirty="0"/>
              <a:t>Instructional Activities</a:t>
            </a:r>
          </a:p>
        </p:txBody>
      </p:sp>
      <p:pic>
        <p:nvPicPr>
          <p:cNvPr id="103" name="droppedImag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62985" y="2602827"/>
            <a:ext cx="4698427" cy="5348978"/>
          </a:xfrm>
          <a:prstGeom prst="rect">
            <a:avLst/>
          </a:prstGeom>
          <a:ln w="25400">
            <a:miter lim="400000"/>
          </a:ln>
          <a:effectLst/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xmlns="" id="{3761DE68-0E55-A641-8E46-005B8B62F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065" y="6969079"/>
            <a:ext cx="2672140" cy="969404"/>
          </a:xfrm>
        </p:spPr>
      </p:pic>
      <p:pic>
        <p:nvPicPr>
          <p:cNvPr id="9" name="Picture 8" descr="PastedGraphic-2.pdf">
            <a:extLst>
              <a:ext uri="{FF2B5EF4-FFF2-40B4-BE49-F238E27FC236}">
                <a16:creationId xmlns:a16="http://schemas.microsoft.com/office/drawing/2014/main" xmlns="" id="{B183A4D5-4401-DD46-A458-F730A8CADA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01" y="2798916"/>
            <a:ext cx="5872133" cy="2963168"/>
          </a:xfrm>
          <a:prstGeom prst="rect">
            <a:avLst/>
          </a:prstGeom>
          <a:effectLst/>
        </p:spPr>
      </p:pic>
      <p:pic>
        <p:nvPicPr>
          <p:cNvPr id="10" name="nsf1.png">
            <a:extLst>
              <a:ext uri="{FF2B5EF4-FFF2-40B4-BE49-F238E27FC236}">
                <a16:creationId xmlns:a16="http://schemas.microsoft.com/office/drawing/2014/main" xmlns="" id="{16648B3C-D538-8547-9C61-F51487E2FB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13" y="6176013"/>
            <a:ext cx="2527844" cy="253958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24CC9E2-5B80-2F46-9323-6BF2BAE46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9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7300"/>
            </a:lvl1pPr>
          </a:lstStyle>
          <a:p>
            <a:pPr lvl="0"/>
            <a:r>
              <a:rPr lang="en-US" sz="4000" dirty="0"/>
              <a:t>Learning from practice</a:t>
            </a:r>
          </a:p>
        </p:txBody>
      </p:sp>
      <p:sp>
        <p:nvSpPr>
          <p:cNvPr id="292" name="Shape 29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Focusing on anecdotal note taking:</a:t>
            </a:r>
          </a:p>
          <a:p>
            <a:pPr marL="406400" lvl="1" indent="-392113">
              <a:buFont typeface="Arial"/>
              <a:buChar char="•"/>
            </a:pPr>
            <a:r>
              <a:rPr lang="en-US" dirty="0"/>
              <a:t>Provides a tangible and practical way to learn from experience.</a:t>
            </a:r>
          </a:p>
          <a:p>
            <a:pPr marL="406400" lvl="1" indent="-392113">
              <a:buFont typeface="Arial"/>
              <a:buChar char="•"/>
            </a:pPr>
            <a:r>
              <a:rPr lang="en-US" dirty="0"/>
              <a:t>Provides an opportunity to get better at creating notes about students as learners and using notes as a resource to support conversations with colleagues and personal reflection.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F055D1E-E68F-7E42-8773-A455DEE74A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08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trajectories in our sessions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</a:t>
            </a:r>
          </a:p>
          <a:p>
            <a:r>
              <a:rPr lang="en-US" dirty="0"/>
              <a:t>Developmental Progression</a:t>
            </a:r>
          </a:p>
          <a:p>
            <a:r>
              <a:rPr lang="en-US" dirty="0"/>
              <a:t>Instruction</a:t>
            </a:r>
            <a:endParaRPr lang="en-US" sz="6826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4CB285E-F94D-1143-8BF1-76763614D7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  <p:sp>
        <p:nvSpPr>
          <p:cNvPr id="7" name="Shape 162"/>
          <p:cNvSpPr/>
          <p:nvPr/>
        </p:nvSpPr>
        <p:spPr>
          <a:xfrm>
            <a:off x="523740" y="4319751"/>
            <a:ext cx="11937672" cy="709449"/>
          </a:xfrm>
          <a:prstGeom prst="roundRect">
            <a:avLst>
              <a:gd name="adj" fmla="val 15737"/>
            </a:avLst>
          </a:prstGeom>
          <a:ln w="101600">
            <a:solidFill>
              <a:srgbClr val="F5D328"/>
            </a:solidFill>
            <a:miter lim="400000"/>
          </a:ln>
        </p:spPr>
        <p:txBody>
          <a:bodyPr lIns="50786" tIns="50786" rIns="50786" bIns="50786" anchor="ctr"/>
          <a:lstStyle/>
          <a:p>
            <a:pPr algn="ctr" defTabSz="58402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4266"/>
          </a:p>
        </p:txBody>
      </p:sp>
      <p:pic>
        <p:nvPicPr>
          <p:cNvPr id="8" name="droppedImage.pd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1" y="6706965"/>
            <a:ext cx="11919611" cy="186323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2375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What level is this developing?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D97383EA-0C9C-B14B-8ADA-BE038F9BA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42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spcBef>
                <a:spcPts val="1100"/>
              </a:spcBef>
              <a:defRPr sz="5600">
                <a:effectLst>
                  <a:outerShdw blurRad="12700" dist="25400" dir="2700000" rotWithShape="0">
                    <a:srgbClr val="FFFFFF"/>
                  </a:outerShdw>
                </a:effectLst>
              </a:defRPr>
            </a:lvl1pPr>
          </a:lstStyle>
          <a:p>
            <a:pPr lvl="0"/>
            <a:r>
              <a:rPr lang="en-US" sz="4000" dirty="0">
                <a:effectLst/>
              </a:rPr>
              <a:t>Indirect Length Comparer (ILC)</a:t>
            </a:r>
          </a:p>
        </p:txBody>
      </p:sp>
      <p:sp>
        <p:nvSpPr>
          <p:cNvPr id="198" name="Shape 19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Compares the length of two objects by representing them with a third object</a:t>
            </a:r>
          </a:p>
          <a:p>
            <a:pPr marL="0" indent="0">
              <a:buNone/>
            </a:pPr>
            <a:r>
              <a:rPr lang="en-US" dirty="0"/>
              <a:t>Another example:</a:t>
            </a:r>
          </a:p>
          <a:p>
            <a:pPr lvl="1">
              <a:buFont typeface="Arial"/>
              <a:buChar char="•"/>
            </a:pPr>
            <a:r>
              <a:rPr lang="en-US" dirty="0"/>
              <a:t>Compares length of two objects with a piece of string.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83A5A4E-81C1-E144-A238-4ECFE9D598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21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12700" dist="25400" dir="2700000" rotWithShape="0">
                    <a:srgbClr val="FFFFFF"/>
                  </a:outerShdw>
                </a:effectLst>
              </a:defRPr>
            </a:lvl1pPr>
          </a:lstStyle>
          <a:p>
            <a:pPr lvl="0"/>
            <a:r>
              <a:rPr lang="en-US" dirty="0">
                <a:effectLst/>
              </a:rPr>
              <a:t>Length riddles (Part 1)</a:t>
            </a:r>
          </a:p>
        </p:txBody>
      </p:sp>
      <p:sp>
        <p:nvSpPr>
          <p:cNvPr id="152" name="Shape 15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Provide the students with more than 12 cubes and ask –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I am 12 cubes long. I have bristles on me. What am I?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Monitoring and formative assessment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i="1" dirty="0"/>
              <a:t>Help: </a:t>
            </a:r>
            <a:r>
              <a:rPr lang="en-US" sz="2800" dirty="0"/>
              <a:t>More obvious clues; guide measuring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i="1" dirty="0"/>
              <a:t>Excel: </a:t>
            </a:r>
            <a:r>
              <a:rPr lang="en-US" sz="2800" dirty="0"/>
              <a:t>More of each type of item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2F4B29E-5095-EB40-8BD7-D49BC457EA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14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12700" dist="25400" dir="2700000" rotWithShape="0">
                    <a:srgbClr val="FFFFFF"/>
                  </a:outerShdw>
                </a:effectLst>
              </a:defRPr>
            </a:lvl1pPr>
          </a:lstStyle>
          <a:p>
            <a:pPr lvl="0"/>
            <a:r>
              <a:rPr lang="en-US" dirty="0">
                <a:effectLst/>
              </a:rPr>
              <a:t>Length riddles (Part 2)</a:t>
            </a:r>
          </a:p>
        </p:txBody>
      </p:sp>
      <p:sp>
        <p:nvSpPr>
          <p:cNvPr id="155" name="Shape 15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time: Have at least two, but better 3-4, of every item, one of which is the cube length in the riddle</a:t>
            </a:r>
          </a:p>
          <a:p>
            <a:r>
              <a:rPr lang="en-US" dirty="0"/>
              <a:t>I am 12 cubes long. You use me to write. What am I?</a:t>
            </a:r>
          </a:p>
          <a:p>
            <a:r>
              <a:rPr lang="en-US" dirty="0"/>
              <a:t>Omit clues if children are doing well</a:t>
            </a:r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xmlns="" id="{ECC6101B-E43F-564B-9047-61883A96252E}"/>
              </a:ext>
            </a:extLst>
          </p:cNvPr>
          <p:cNvSpPr txBox="1">
            <a:spLocks/>
          </p:cNvSpPr>
          <p:nvPr/>
        </p:nvSpPr>
        <p:spPr>
          <a:xfrm>
            <a:off x="541801" y="8756776"/>
            <a:ext cx="11919611" cy="672736"/>
          </a:xfrm>
          <a:prstGeom prst="rect">
            <a:avLst/>
          </a:prstGeom>
        </p:spPr>
        <p:txBody>
          <a:bodyPr vert="horz" lIns="130032" tIns="65016" rIns="130032" bIns="6501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b="0" kern="1200">
                <a:solidFill>
                  <a:schemeClr val="tx1">
                    <a:tint val="75000"/>
                  </a:schemeClr>
                </a:solidFill>
                <a:latin typeface="Tahoma"/>
                <a:ea typeface="+mn-ea"/>
                <a:cs typeface="Tahom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80" dirty="0"/>
              <a:t>This work is licensed under a Creative Commons Attribution-Noncommercial-4.0 International License: https://</a:t>
            </a:r>
            <a:r>
              <a:rPr lang="en-US" sz="1280" dirty="0" err="1"/>
              <a:t>creativecommons.org</a:t>
            </a:r>
            <a:r>
              <a:rPr lang="en-US" sz="1280" dirty="0"/>
              <a:t>/licenses/by-</a:t>
            </a:r>
            <a:r>
              <a:rPr lang="en-US" sz="1280" dirty="0" err="1"/>
              <a:t>nc</a:t>
            </a:r>
            <a:r>
              <a:rPr lang="en-US" sz="1280" dirty="0"/>
              <a:t>/4.0/ </a:t>
            </a:r>
          </a:p>
          <a:p>
            <a:pPr>
              <a:defRPr/>
            </a:pPr>
            <a:r>
              <a:rPr lang="en-US" sz="1280" dirty="0"/>
              <a:t>© 2018 Mathematics Teaching and Learning to Teach School of Education • University of Michigan • Ann Arbor, MI 48109-1259 • </a:t>
            </a:r>
            <a:r>
              <a:rPr lang="en-US" sz="1280" dirty="0" err="1"/>
              <a:t>mtlt@umich.edu</a:t>
            </a:r>
            <a:endParaRPr lang="en-US" sz="128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CFEA6AD-25C9-3E4D-92B1-1117697924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30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What level is this developing?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0BF6B5A2-0976-CF47-A3C2-0B27A6FEC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7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spcBef>
                <a:spcPts val="1100"/>
              </a:spcBef>
              <a:defRPr sz="5600">
                <a:effectLst>
                  <a:outerShdw blurRad="12700" dist="25400" dir="2700000" rotWithShape="0">
                    <a:srgbClr val="FFFFFF"/>
                  </a:outerShdw>
                </a:effectLst>
              </a:defRPr>
            </a:lvl1pPr>
          </a:lstStyle>
          <a:p>
            <a:pPr lvl="0"/>
            <a:r>
              <a:rPr lang="en-US" sz="4000" dirty="0">
                <a:effectLst/>
              </a:rPr>
              <a:t>End-to-End Length Measurer (EE) </a:t>
            </a:r>
          </a:p>
        </p:txBody>
      </p:sp>
      <p:sp>
        <p:nvSpPr>
          <p:cNvPr id="210" name="Shape 2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Lays units end-to-end. May not see the need for equal-length units.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D0C8693-4570-EC4B-BD0F-AB1E0781F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91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12700" dist="25400" dir="2700000" rotWithShape="0">
                    <a:srgbClr val="FFFFFF"/>
                  </a:outerShdw>
                </a:effectLst>
              </a:defRPr>
            </a:lvl1pPr>
          </a:lstStyle>
          <a:p>
            <a:pPr lvl="0"/>
            <a:r>
              <a:rPr lang="en-US"/>
              <a:t>Workin’ on the Railroad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7" name="CMP_M0A066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17704"/>
            <a:ext cx="13037870" cy="977447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CE389DE2-834B-E649-8316-740DB027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82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Mr. </a:t>
            </a:r>
            <a:r>
              <a:rPr lang="en-US" dirty="0" err="1"/>
              <a:t>Mixup’s</a:t>
            </a:r>
            <a:r>
              <a:rPr lang="en-US" dirty="0"/>
              <a:t> measuring mess (Part 1)</a:t>
            </a:r>
            <a:endParaRPr lang="en-US" sz="6826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Mr. </a:t>
            </a:r>
            <a:r>
              <a:rPr lang="en-US" dirty="0" err="1"/>
              <a:t>Mixup</a:t>
            </a:r>
            <a:r>
              <a:rPr lang="en-US" dirty="0"/>
              <a:t> measures string with connecting cubes</a:t>
            </a:r>
          </a:p>
          <a:p>
            <a:pPr lvl="1">
              <a:buFont typeface="Arial"/>
              <a:buChar char="•"/>
            </a:pPr>
            <a:r>
              <a:rPr lang="en-US" dirty="0"/>
              <a:t>Gaps between cubes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8BD973A-A401-4042-835A-C84CE6D28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  <p:sp>
        <p:nvSpPr>
          <p:cNvPr id="5" name="Shape 183"/>
          <p:cNvSpPr/>
          <p:nvPr/>
        </p:nvSpPr>
        <p:spPr>
          <a:xfrm>
            <a:off x="2615881" y="6112879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6" name="Shape 184"/>
          <p:cNvSpPr/>
          <p:nvPr/>
        </p:nvSpPr>
        <p:spPr>
          <a:xfrm>
            <a:off x="3479375" y="6112879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7" name="Shape 185"/>
          <p:cNvSpPr/>
          <p:nvPr/>
        </p:nvSpPr>
        <p:spPr>
          <a:xfrm>
            <a:off x="2624722" y="6912884"/>
            <a:ext cx="7753770" cy="1225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325" extrusionOk="0">
                <a:moveTo>
                  <a:pt x="0" y="14400"/>
                </a:moveTo>
                <a:cubicBezTo>
                  <a:pt x="2817" y="10800"/>
                  <a:pt x="805" y="3600"/>
                  <a:pt x="4360" y="10800"/>
                </a:cubicBezTo>
                <a:cubicBezTo>
                  <a:pt x="7916" y="18000"/>
                  <a:pt x="3757" y="21600"/>
                  <a:pt x="9727" y="14400"/>
                </a:cubicBezTo>
                <a:cubicBezTo>
                  <a:pt x="15697" y="7200"/>
                  <a:pt x="13550" y="3600"/>
                  <a:pt x="17039" y="3600"/>
                </a:cubicBezTo>
                <a:cubicBezTo>
                  <a:pt x="20527" y="3600"/>
                  <a:pt x="20728" y="0"/>
                  <a:pt x="21600" y="0"/>
                </a:cubicBezTo>
              </a:path>
            </a:pathLst>
          </a:custGeom>
          <a:ln w="508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38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pPr>
            <a:endParaRPr sz="5404"/>
          </a:p>
        </p:txBody>
      </p:sp>
      <p:sp>
        <p:nvSpPr>
          <p:cNvPr id="8" name="Shape 186"/>
          <p:cNvSpPr/>
          <p:nvPr/>
        </p:nvSpPr>
        <p:spPr>
          <a:xfrm>
            <a:off x="4355568" y="6112879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10" name="Shape 187"/>
          <p:cNvSpPr/>
          <p:nvPr/>
        </p:nvSpPr>
        <p:spPr>
          <a:xfrm>
            <a:off x="5434936" y="6112879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11" name="Shape 188"/>
          <p:cNvSpPr/>
          <p:nvPr/>
        </p:nvSpPr>
        <p:spPr>
          <a:xfrm>
            <a:off x="6514305" y="6112879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12" name="Shape 189"/>
          <p:cNvSpPr/>
          <p:nvPr/>
        </p:nvSpPr>
        <p:spPr>
          <a:xfrm>
            <a:off x="7822246" y="6112879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13" name="Shape 190"/>
          <p:cNvSpPr/>
          <p:nvPr/>
        </p:nvSpPr>
        <p:spPr>
          <a:xfrm>
            <a:off x="8685739" y="6112879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14" name="Shape 191"/>
          <p:cNvSpPr/>
          <p:nvPr/>
        </p:nvSpPr>
        <p:spPr>
          <a:xfrm>
            <a:off x="9549234" y="6112879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</p:spTree>
    <p:extLst>
      <p:ext uri="{BB962C8B-B14F-4D97-AF65-F5344CB8AC3E}">
        <p14:creationId xmlns:p14="http://schemas.microsoft.com/office/powerpoint/2010/main" val="3863453354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Session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Your length assessments and anecdotal notes</a:t>
            </a:r>
          </a:p>
          <a:p>
            <a:pPr lvl="1"/>
            <a:r>
              <a:rPr lang="en-US" dirty="0"/>
              <a:t>Learning from Practice Protocol</a:t>
            </a:r>
            <a:endParaRPr lang="en-US" sz="4266" dirty="0"/>
          </a:p>
          <a:p>
            <a:r>
              <a:rPr lang="en-US" dirty="0"/>
              <a:t>The third part of Learning Trajectories—Instructional Activities</a:t>
            </a:r>
          </a:p>
          <a:p>
            <a:pPr lvl="1"/>
            <a:r>
              <a:rPr lang="en-US" dirty="0"/>
              <a:t>Examples along the learning trajectory</a:t>
            </a:r>
          </a:p>
          <a:p>
            <a:pPr lvl="1"/>
            <a:r>
              <a:rPr lang="en-US" dirty="0"/>
              <a:t>Activities from your curriculum</a:t>
            </a:r>
          </a:p>
          <a:p>
            <a:pPr>
              <a:spcBef>
                <a:spcPts val="1706"/>
              </a:spcBef>
            </a:pPr>
            <a:r>
              <a:rPr lang="en-US" dirty="0"/>
              <a:t>Review of the math of length measurement</a:t>
            </a:r>
          </a:p>
          <a:p>
            <a:pPr>
              <a:spcBef>
                <a:spcPts val="1706"/>
              </a:spcBef>
            </a:pPr>
            <a:r>
              <a:rPr lang="en-US" dirty="0"/>
              <a:t>Classroom Connection Activity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62F170C-C334-5C40-A9A5-C4A1A1F6A6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50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Mr. </a:t>
            </a:r>
            <a:r>
              <a:rPr lang="en-US" dirty="0" err="1"/>
              <a:t>Mixup’s</a:t>
            </a:r>
            <a:r>
              <a:rPr lang="en-US" dirty="0"/>
              <a:t> measuring mess (Part 2)</a:t>
            </a:r>
            <a:endParaRPr lang="en-US" sz="6826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/>
              <a:buChar char="•"/>
            </a:pPr>
            <a:r>
              <a:rPr lang="en-US" dirty="0"/>
              <a:t>String end misaligned with cubes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1">
              <a:buFont typeface="Arial"/>
              <a:buChar char="•"/>
            </a:pPr>
            <a:endParaRPr lang="en-US" dirty="0"/>
          </a:p>
          <a:p>
            <a:pPr lvl="1">
              <a:buFont typeface="Arial"/>
              <a:buChar char="•"/>
            </a:pPr>
            <a:r>
              <a:rPr lang="en-US" dirty="0"/>
              <a:t>String or cubes not in a straight 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B104AC1-63CF-0A4D-90A2-AD3AC015D7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  <p:sp>
        <p:nvSpPr>
          <p:cNvPr id="15" name="Shape 195"/>
          <p:cNvSpPr/>
          <p:nvPr/>
        </p:nvSpPr>
        <p:spPr>
          <a:xfrm>
            <a:off x="3313345" y="3596794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16" name="Shape 196"/>
          <p:cNvSpPr/>
          <p:nvPr/>
        </p:nvSpPr>
        <p:spPr>
          <a:xfrm>
            <a:off x="4053807" y="3596794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17" name="Shape 197"/>
          <p:cNvSpPr/>
          <p:nvPr/>
        </p:nvSpPr>
        <p:spPr>
          <a:xfrm>
            <a:off x="2245463" y="4511083"/>
            <a:ext cx="7753770" cy="1225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325" extrusionOk="0">
                <a:moveTo>
                  <a:pt x="0" y="14400"/>
                </a:moveTo>
                <a:cubicBezTo>
                  <a:pt x="2817" y="10800"/>
                  <a:pt x="805" y="3600"/>
                  <a:pt x="4360" y="10800"/>
                </a:cubicBezTo>
                <a:cubicBezTo>
                  <a:pt x="7916" y="18000"/>
                  <a:pt x="3757" y="21600"/>
                  <a:pt x="9727" y="14400"/>
                </a:cubicBezTo>
                <a:cubicBezTo>
                  <a:pt x="15697" y="7200"/>
                  <a:pt x="13550" y="3600"/>
                  <a:pt x="17039" y="3600"/>
                </a:cubicBezTo>
                <a:cubicBezTo>
                  <a:pt x="20527" y="3600"/>
                  <a:pt x="20728" y="0"/>
                  <a:pt x="21600" y="0"/>
                </a:cubicBezTo>
              </a:path>
            </a:pathLst>
          </a:custGeom>
          <a:ln w="508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38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pPr>
            <a:endParaRPr sz="5404"/>
          </a:p>
        </p:txBody>
      </p:sp>
      <p:sp>
        <p:nvSpPr>
          <p:cNvPr id="18" name="Shape 198"/>
          <p:cNvSpPr/>
          <p:nvPr/>
        </p:nvSpPr>
        <p:spPr>
          <a:xfrm>
            <a:off x="4781572" y="3596794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19" name="Shape 199"/>
          <p:cNvSpPr/>
          <p:nvPr/>
        </p:nvSpPr>
        <p:spPr>
          <a:xfrm>
            <a:off x="5522034" y="3596794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20" name="Shape 200"/>
          <p:cNvSpPr/>
          <p:nvPr/>
        </p:nvSpPr>
        <p:spPr>
          <a:xfrm>
            <a:off x="6262496" y="3596794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21" name="Shape 201"/>
          <p:cNvSpPr/>
          <p:nvPr/>
        </p:nvSpPr>
        <p:spPr>
          <a:xfrm>
            <a:off x="7001640" y="3596794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22" name="Shape 202"/>
          <p:cNvSpPr/>
          <p:nvPr/>
        </p:nvSpPr>
        <p:spPr>
          <a:xfrm>
            <a:off x="7753484" y="3596794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23" name="Shape 203"/>
          <p:cNvSpPr/>
          <p:nvPr/>
        </p:nvSpPr>
        <p:spPr>
          <a:xfrm>
            <a:off x="8493946" y="3596794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24" name="Shape 204"/>
          <p:cNvSpPr/>
          <p:nvPr/>
        </p:nvSpPr>
        <p:spPr>
          <a:xfrm>
            <a:off x="9245789" y="3596794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25" name="Shape 205"/>
          <p:cNvSpPr/>
          <p:nvPr/>
        </p:nvSpPr>
        <p:spPr>
          <a:xfrm>
            <a:off x="3706262" y="6518387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26" name="Shape 206"/>
          <p:cNvSpPr/>
          <p:nvPr/>
        </p:nvSpPr>
        <p:spPr>
          <a:xfrm>
            <a:off x="4446725" y="6518387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27" name="Shape 207"/>
          <p:cNvSpPr/>
          <p:nvPr/>
        </p:nvSpPr>
        <p:spPr>
          <a:xfrm>
            <a:off x="2965800" y="7438347"/>
            <a:ext cx="6363147" cy="10516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58" h="14958" extrusionOk="0">
                <a:moveTo>
                  <a:pt x="0" y="1093"/>
                </a:moveTo>
                <a:cubicBezTo>
                  <a:pt x="3252" y="750"/>
                  <a:pt x="-1142" y="8885"/>
                  <a:pt x="2961" y="9570"/>
                </a:cubicBezTo>
                <a:cubicBezTo>
                  <a:pt x="7064" y="10255"/>
                  <a:pt x="1498" y="-3810"/>
                  <a:pt x="8303" y="1007"/>
                </a:cubicBezTo>
                <a:cubicBezTo>
                  <a:pt x="14593" y="5460"/>
                  <a:pt x="11574" y="17790"/>
                  <a:pt x="15271" y="14365"/>
                </a:cubicBezTo>
                <a:cubicBezTo>
                  <a:pt x="19211" y="10714"/>
                  <a:pt x="17206" y="-3788"/>
                  <a:pt x="20458" y="3405"/>
                </a:cubicBezTo>
              </a:path>
            </a:pathLst>
          </a:custGeom>
          <a:noFill/>
          <a:ln w="50800">
            <a:solidFill>
              <a:schemeClr val="tx1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38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pPr>
            <a:endParaRPr sz="5404"/>
          </a:p>
        </p:txBody>
      </p:sp>
      <p:sp>
        <p:nvSpPr>
          <p:cNvPr id="28" name="Shape 208"/>
          <p:cNvSpPr/>
          <p:nvPr/>
        </p:nvSpPr>
        <p:spPr>
          <a:xfrm>
            <a:off x="5185870" y="6518387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29" name="Shape 209"/>
          <p:cNvSpPr/>
          <p:nvPr/>
        </p:nvSpPr>
        <p:spPr>
          <a:xfrm>
            <a:off x="5926332" y="6518387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30" name="Shape 210"/>
          <p:cNvSpPr/>
          <p:nvPr/>
        </p:nvSpPr>
        <p:spPr>
          <a:xfrm>
            <a:off x="6666794" y="6518387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31" name="Shape 211"/>
          <p:cNvSpPr/>
          <p:nvPr/>
        </p:nvSpPr>
        <p:spPr>
          <a:xfrm>
            <a:off x="7418637" y="6518387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32" name="Shape 212"/>
          <p:cNvSpPr/>
          <p:nvPr/>
        </p:nvSpPr>
        <p:spPr>
          <a:xfrm>
            <a:off x="8157782" y="6518387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  <p:sp>
        <p:nvSpPr>
          <p:cNvPr id="33" name="Shape 213"/>
          <p:cNvSpPr/>
          <p:nvPr/>
        </p:nvSpPr>
        <p:spPr>
          <a:xfrm>
            <a:off x="2979816" y="6518387"/>
            <a:ext cx="723811" cy="723811"/>
          </a:xfrm>
          <a:prstGeom prst="rect">
            <a:avLst/>
          </a:prstGeom>
          <a:blipFill>
            <a:blip r:embed="rId2"/>
          </a:blip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 defTabSz="584028">
              <a:defRPr sz="2800" i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3982"/>
          </a:p>
        </p:txBody>
      </p:sp>
    </p:spTree>
    <p:extLst>
      <p:ext uri="{BB962C8B-B14F-4D97-AF65-F5344CB8AC3E}">
        <p14:creationId xmlns:p14="http://schemas.microsoft.com/office/powerpoint/2010/main" val="413133840"/>
      </p:ext>
    </p:extLst>
  </p:cSld>
  <p:clrMapOvr>
    <a:masterClrMapping/>
  </p:clrMapOvr>
  <p:transition xmlns:p14="http://schemas.microsoft.com/office/powerpoint/2010/main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spcBef>
                <a:spcPts val="1100"/>
              </a:spcBef>
              <a:defRPr sz="5600">
                <a:effectLst>
                  <a:outerShdw blurRad="12700" dist="25400" dir="2700000" rotWithShape="0">
                    <a:srgbClr val="FFFFFF"/>
                  </a:outerShdw>
                </a:effectLst>
              </a:defRPr>
            </a:lvl1pPr>
          </a:lstStyle>
          <a:p>
            <a:r>
              <a:rPr lang="en-US" sz="4000" dirty="0">
                <a:effectLst/>
              </a:rPr>
              <a:t>Not enough units!</a:t>
            </a:r>
          </a:p>
        </p:txBody>
      </p:sp>
      <p:sp>
        <p:nvSpPr>
          <p:cNvPr id="239" name="Shape 23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31332" indent="-650073"/>
            <a:r>
              <a:rPr lang="en-US" dirty="0"/>
              <a:t>Children asked to measure their desks, but they don’t have enough cubes!</a:t>
            </a:r>
          </a:p>
          <a:p>
            <a:pPr marL="731332" indent="-650073"/>
            <a:r>
              <a:rPr lang="en-US" dirty="0"/>
              <a:t>Video…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1D5E952-4D5C-1842-B90A-FE60F971D4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148138" y="4105360"/>
            <a:ext cx="184731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40" dirty="0"/>
          </a:p>
        </p:txBody>
      </p:sp>
    </p:spTree>
    <p:extLst>
      <p:ext uri="{BB962C8B-B14F-4D97-AF65-F5344CB8AC3E}">
        <p14:creationId xmlns:p14="http://schemas.microsoft.com/office/powerpoint/2010/main" val="6791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What level is this developing?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56BEE721-4CFC-F040-B210-B8F218042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spcBef>
                <a:spcPts val="1100"/>
              </a:spcBef>
              <a:defRPr sz="5600">
                <a:effectLst>
                  <a:outerShdw blurRad="12700" dist="25400" dir="2700000" rotWithShape="0">
                    <a:srgbClr val="FFFFFF"/>
                  </a:outerShdw>
                </a:effectLst>
              </a:defRPr>
            </a:lvl1pPr>
          </a:lstStyle>
          <a:p>
            <a:r>
              <a:rPr lang="en-US" sz="4000" dirty="0">
                <a:effectLst/>
              </a:rPr>
              <a:t>Length Unit Relater and Repeater (LURR)</a:t>
            </a:r>
          </a:p>
        </p:txBody>
      </p:sp>
      <p:sp>
        <p:nvSpPr>
          <p:cNvPr id="239" name="Shape 23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31332" indent="-650073"/>
            <a:r>
              <a:rPr lang="en-US" dirty="0"/>
              <a:t>Relates size and number of units</a:t>
            </a:r>
          </a:p>
          <a:p>
            <a:pPr lvl="1"/>
            <a:r>
              <a:rPr lang="en-US" dirty="0"/>
              <a:t>“If you measure with centimeters instead of inches, you’ll need more of them, because each one is smaller”</a:t>
            </a:r>
          </a:p>
          <a:p>
            <a:r>
              <a:rPr lang="en-US" dirty="0"/>
              <a:t>Repeats a single unit to measure. Sees need for identical units. Uses rulers with guidance</a:t>
            </a:r>
          </a:p>
          <a:p>
            <a:pPr lvl="1"/>
            <a:r>
              <a:rPr lang="en-US" dirty="0"/>
              <a:t>Measures a book’s length well with a ruler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2DFD89D-16A2-DD41-BF45-A1C0AA65FA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62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Modify riddles and Mr. Mixup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the two tasks require thinking at the “Relater and Repeater” level</a:t>
            </a:r>
          </a:p>
          <a:p>
            <a:r>
              <a:rPr lang="en-US" dirty="0"/>
              <a:t>Think-pair-share</a:t>
            </a:r>
          </a:p>
          <a:p>
            <a:r>
              <a:rPr lang="en-US" dirty="0"/>
              <a:t>Then we’ll share with the whole group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FAC3D23-9FCF-FD44-A3B5-2DE471CF78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93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Activities supporting later </a:t>
            </a:r>
            <a:br>
              <a:rPr lang="en-US" dirty="0"/>
            </a:br>
            <a:r>
              <a:rPr lang="en-US" dirty="0"/>
              <a:t>learning trajectory levels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Later learning trajectory levels can involve tools such as rulers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What kinds of activities involve students in meaningful use of rulers?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What learning trajectory level(s) might those activities develop?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D73F051-5EC9-294F-9BFE-06852960F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79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Measurement Club</a:t>
            </a:r>
          </a:p>
        </p:txBody>
      </p:sp>
      <p:sp>
        <p:nvSpPr>
          <p:cNvPr id="262" name="Shape 26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Learning about measurement through informal activities</a:t>
            </a:r>
          </a:p>
          <a:p>
            <a:r>
              <a:rPr lang="en-US" dirty="0"/>
              <a:t>Examples of activities: </a:t>
            </a:r>
          </a:p>
          <a:p>
            <a:pPr lvl="1"/>
            <a:r>
              <a:rPr lang="en-US" dirty="0"/>
              <a:t>Measure the hallway two ways</a:t>
            </a:r>
          </a:p>
          <a:p>
            <a:pPr lvl="1"/>
            <a:r>
              <a:rPr lang="en-US" dirty="0"/>
              <a:t>Measurement Olympics</a:t>
            </a:r>
          </a:p>
          <a:p>
            <a:r>
              <a:rPr lang="en-US" dirty="0"/>
              <a:t>What learning trajectory level(s) might measurement club activities develop?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E18B16B-F76F-2948-8307-5647AB9A6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82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What level is this developing?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3F831636-418D-5440-8044-37A508C88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03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spcBef>
                <a:spcPts val="1100"/>
              </a:spcBef>
              <a:defRPr sz="5600">
                <a:effectLst>
                  <a:outerShdw blurRad="12700" dist="25400" dir="2700000" rotWithShape="0">
                    <a:srgbClr val="FFFFFF"/>
                  </a:outerShdw>
                </a:effectLst>
              </a:defRPr>
            </a:lvl1pPr>
          </a:lstStyle>
          <a:p>
            <a:pPr lvl="0"/>
            <a:r>
              <a:rPr lang="en-US" sz="4000" dirty="0">
                <a:effectLst/>
              </a:rPr>
              <a:t>Consistent Length Measurer (CLM)</a:t>
            </a:r>
          </a:p>
        </p:txBody>
      </p:sp>
      <p:sp>
        <p:nvSpPr>
          <p:cNvPr id="273" name="Shape 27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Measures, knowing need for identical units, relationship between different units, partitions of unit, zero point on rulers.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Begins to estimate 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Considers the length of a bent path as the sum of its parts (not the distance between the endpoints)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“I used a meter stick three times, then there was a little left over. So, I lined it up from 0 and found 14 centimeters. So, it's 3 meters, 14 centimeters in all”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EE1C24B-854E-2F49-94A4-E8828A22C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08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Missing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Students ﬁgure out the measures of ﬁgures using given measures. This is an excellent activity to conduct on the computer using Logo’s turtle graphics or Scratch.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CFB8399-CAEC-644B-AFAD-C49DF472B8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  <p:pic>
        <p:nvPicPr>
          <p:cNvPr id="6" name="Picture 5" descr="PastedGraphic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934" y="5362821"/>
            <a:ext cx="5150632" cy="318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0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ChangeAspect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3: Length Learning Trajectory  </a:t>
            </a:r>
            <a:br>
              <a:rPr lang="en-US" dirty="0"/>
            </a:br>
            <a:r>
              <a:rPr lang="en-US" dirty="0"/>
              <a:t>Instructional Activities</a:t>
            </a:r>
          </a:p>
        </p:txBody>
      </p:sp>
      <p:pic>
        <p:nvPicPr>
          <p:cNvPr id="103" name="droppedImag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62985" y="2602827"/>
            <a:ext cx="4698427" cy="5348978"/>
          </a:xfrm>
          <a:prstGeom prst="rect">
            <a:avLst/>
          </a:prstGeom>
          <a:ln w="25400">
            <a:miter lim="400000"/>
          </a:ln>
          <a:effectLst/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xmlns="" id="{3761DE68-0E55-A641-8E46-005B8B62F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065" y="6969079"/>
            <a:ext cx="2672140" cy="969404"/>
          </a:xfrm>
        </p:spPr>
      </p:pic>
      <p:pic>
        <p:nvPicPr>
          <p:cNvPr id="9" name="Picture 8" descr="PastedGraphic-2.pdf">
            <a:extLst>
              <a:ext uri="{FF2B5EF4-FFF2-40B4-BE49-F238E27FC236}">
                <a16:creationId xmlns:a16="http://schemas.microsoft.com/office/drawing/2014/main" xmlns="" id="{B183A4D5-4401-DD46-A458-F730A8CADA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01" y="2798916"/>
            <a:ext cx="5872133" cy="2963168"/>
          </a:xfrm>
          <a:prstGeom prst="rect">
            <a:avLst/>
          </a:prstGeom>
          <a:effectLst/>
        </p:spPr>
      </p:pic>
      <p:pic>
        <p:nvPicPr>
          <p:cNvPr id="10" name="nsf1.png">
            <a:extLst>
              <a:ext uri="{FF2B5EF4-FFF2-40B4-BE49-F238E27FC236}">
                <a16:creationId xmlns:a16="http://schemas.microsoft.com/office/drawing/2014/main" xmlns="" id="{16648B3C-D538-8547-9C61-F51487E2FB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13" y="6176013"/>
            <a:ext cx="2527844" cy="253958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24CC9E2-5B80-2F46-9323-6BF2BAE46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3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Estimation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Students learn explicit strategies for estimating lengths, including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Developing benchmarks for units (e.g., an inch-long piece of gum) and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Composite units (e.g., a 6-inch dollar bill) and mentally iterating those units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0641B90-65C5-3E42-9ABA-BF6B3BAB98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25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What level are these tasks targeting?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BDED9CC3-6648-B54C-B2B6-D7BC95D45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5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spcBef>
                <a:spcPts val="1100"/>
              </a:spcBef>
              <a:defRPr sz="5600">
                <a:effectLst>
                  <a:outerShdw blurRad="12700" dist="25400" dir="2700000" rotWithShape="0">
                    <a:srgbClr val="FFFFFF"/>
                  </a:outerShdw>
                </a:effectLst>
              </a:defRPr>
            </a:lvl1pPr>
          </a:lstStyle>
          <a:p>
            <a:pPr lvl="0"/>
            <a:r>
              <a:rPr lang="en-US" sz="4000" dirty="0">
                <a:effectLst/>
              </a:rPr>
              <a:t>Conceptual Ruler Measurer (CRM)</a:t>
            </a:r>
          </a:p>
        </p:txBody>
      </p:sp>
      <p:sp>
        <p:nvSpPr>
          <p:cNvPr id="285" name="Shape 28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Possesses an “internal” measurement tool. Mentally moves along an object, segmenting it, and counting the segments. 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Estimates with accuracy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“I imagine one meter stick after another along the edge of the room. That’s how I estimated the room’s length is 9 meters” 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Operates arithmetically on measures ("connected lengths”)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0A13524-10A4-7940-A16C-2F93F1826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87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6600"/>
            </a:lvl1pPr>
          </a:lstStyle>
          <a:p>
            <a:pPr lvl="0"/>
            <a:r>
              <a:rPr lang="en-US" sz="4000" dirty="0"/>
              <a:t>Length curriculum activity</a:t>
            </a:r>
          </a:p>
        </p:txBody>
      </p:sp>
      <p:sp>
        <p:nvSpPr>
          <p:cNvPr id="271" name="Shape 27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In grade-level small groups, share the curriculum activities you brought in.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2800" dirty="0"/>
              <a:t>What learning trajectory level(s) do they teach?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2800" dirty="0"/>
              <a:t>Are they appropriate for your students—based on your assessments?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2800" dirty="0"/>
              <a:t>How might you improve them?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2800" dirty="0"/>
              <a:t>What is the activity doing (or not) to establish and maintain an environment that nurtures math learning, mathematical practices, and collective work on mathematics?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2800" dirty="0"/>
              <a:t>What would you need to do to have the activity focus on an appropriate learning trajectory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F2723F9-CCA1-DF49-ADDC-BC85DDA493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95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Review of the math</a:t>
            </a:r>
          </a:p>
        </p:txBody>
      </p:sp>
      <p:sp>
        <p:nvSpPr>
          <p:cNvPr id="325" name="Shape 3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Length is a characteristic of an object and can be found by quantifying how far it is between the endpoints of the object</a:t>
            </a:r>
          </a:p>
          <a:p>
            <a:r>
              <a:rPr lang="en-US" dirty="0"/>
              <a:t>Distance refers to the empty space between two points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2414CBE-EF57-7F41-BA10-4848D76DAA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18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Measuring length</a:t>
            </a:r>
          </a:p>
        </p:txBody>
      </p:sp>
      <p:sp>
        <p:nvSpPr>
          <p:cNvPr id="329" name="Shape 32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Measuring consists of two aspects:</a:t>
            </a:r>
          </a:p>
          <a:p>
            <a:pPr marL="406400" lvl="1" indent="-392113">
              <a:buFont typeface="Arial"/>
              <a:buChar char="•"/>
            </a:pPr>
            <a:r>
              <a:rPr lang="en-US" dirty="0"/>
              <a:t>Identifying a unit of measure and subdividing (mentally and physically) the object by that unit, and</a:t>
            </a:r>
          </a:p>
          <a:p>
            <a:pPr marL="406400" lvl="1" indent="-392113">
              <a:buFont typeface="Arial"/>
              <a:buChar char="•"/>
            </a:pPr>
            <a:r>
              <a:rPr lang="en-US" dirty="0"/>
              <a:t>Placing that unit end to end (iterating) alongside the object being measured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FB27EEB-E755-E846-BF04-8A67B35BF5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0575513" y="6996063"/>
            <a:ext cx="184731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40" dirty="0"/>
          </a:p>
        </p:txBody>
      </p:sp>
    </p:spTree>
    <p:extLst>
      <p:ext uri="{BB962C8B-B14F-4D97-AF65-F5344CB8AC3E}">
        <p14:creationId xmlns:p14="http://schemas.microsoft.com/office/powerpoint/2010/main" val="189850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Measurement concepts – Length (Part 1)</a:t>
            </a:r>
          </a:p>
        </p:txBody>
      </p:sp>
      <p:sp>
        <p:nvSpPr>
          <p:cNvPr id="217" name="Shape 2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/>
              <a:t>Understanding of the attribute of length involves: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Conservation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Transitivity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Equal partitioning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9" name="Shape 219"/>
          <p:cNvSpPr/>
          <p:nvPr/>
        </p:nvSpPr>
        <p:spPr>
          <a:xfrm>
            <a:off x="4796540" y="4252140"/>
            <a:ext cx="2607458" cy="260733"/>
          </a:xfrm>
          <a:prstGeom prst="rect">
            <a:avLst/>
          </a:prstGeom>
          <a:blipFill>
            <a:blip r:embed="rId3"/>
          </a:blipFill>
          <a:ln w="25400">
            <a:solidFill>
              <a:srgbClr val="000000"/>
            </a:solidFill>
            <a:miter lim="400000"/>
          </a:ln>
        </p:spPr>
        <p:txBody>
          <a:bodyPr lIns="38110" tIns="38110" rIns="38110" bIns="38110" anchor="ctr"/>
          <a:lstStyle/>
          <a:p>
            <a:pPr algn="ctr" defTabSz="584345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1"/>
          </a:p>
        </p:txBody>
      </p:sp>
      <p:sp>
        <p:nvSpPr>
          <p:cNvPr id="220" name="Shape 220"/>
          <p:cNvSpPr/>
          <p:nvPr/>
        </p:nvSpPr>
        <p:spPr>
          <a:xfrm>
            <a:off x="4796540" y="4712539"/>
            <a:ext cx="2607458" cy="260731"/>
          </a:xfrm>
          <a:prstGeom prst="rect">
            <a:avLst/>
          </a:prstGeom>
          <a:blipFill>
            <a:blip r:embed="rId3"/>
          </a:blipFill>
          <a:ln w="25400">
            <a:solidFill>
              <a:schemeClr val="tx1"/>
            </a:solidFill>
            <a:miter lim="400000"/>
          </a:ln>
        </p:spPr>
        <p:txBody>
          <a:bodyPr lIns="38110" tIns="38110" rIns="38110" bIns="38110" anchor="ctr"/>
          <a:lstStyle/>
          <a:p>
            <a:pPr algn="ctr" defTabSz="584345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1"/>
          </a:p>
        </p:txBody>
      </p:sp>
      <p:grpSp>
        <p:nvGrpSpPr>
          <p:cNvPr id="223" name="Group 223"/>
          <p:cNvGrpSpPr/>
          <p:nvPr/>
        </p:nvGrpSpPr>
        <p:grpSpPr>
          <a:xfrm>
            <a:off x="3684171" y="5658706"/>
            <a:ext cx="1283120" cy="1283119"/>
            <a:chOff x="0" y="0"/>
            <a:chExt cx="1282700" cy="1282700"/>
          </a:xfrm>
        </p:grpSpPr>
        <p:sp>
          <p:nvSpPr>
            <p:cNvPr id="221" name="Shape 221"/>
            <p:cNvSpPr/>
            <p:nvPr/>
          </p:nvSpPr>
          <p:spPr>
            <a:xfrm>
              <a:off x="0" y="0"/>
              <a:ext cx="1282700" cy="128270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38112" tIns="38112" rIns="38112" bIns="38112" numCol="1" anchor="ctr">
              <a:noAutofit/>
            </a:bodyPr>
            <a:lstStyle/>
            <a:p>
              <a:pPr algn="ctr" defTabSz="584345"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2801"/>
            </a:p>
          </p:txBody>
        </p:sp>
        <p:pic>
          <p:nvPicPr>
            <p:cNvPr id="222" name="pasted-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70695" y="117597"/>
              <a:ext cx="941310" cy="10301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26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96543" y="7645017"/>
            <a:ext cx="5117507" cy="85574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4" name="Shape 219"/>
          <p:cNvSpPr/>
          <p:nvPr/>
        </p:nvSpPr>
        <p:spPr>
          <a:xfrm>
            <a:off x="9087151" y="4250595"/>
            <a:ext cx="2607458" cy="260733"/>
          </a:xfrm>
          <a:prstGeom prst="rect">
            <a:avLst/>
          </a:prstGeom>
          <a:blipFill>
            <a:blip r:embed="rId3"/>
          </a:blipFill>
          <a:ln w="25400">
            <a:solidFill>
              <a:srgbClr val="000000"/>
            </a:solidFill>
            <a:miter lim="400000"/>
          </a:ln>
        </p:spPr>
        <p:txBody>
          <a:bodyPr lIns="38110" tIns="38110" rIns="38110" bIns="38110" anchor="ctr"/>
          <a:lstStyle/>
          <a:p>
            <a:pPr algn="ctr" defTabSz="584345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1"/>
          </a:p>
        </p:txBody>
      </p:sp>
      <p:sp>
        <p:nvSpPr>
          <p:cNvPr id="15" name="Shape 220"/>
          <p:cNvSpPr/>
          <p:nvPr/>
        </p:nvSpPr>
        <p:spPr>
          <a:xfrm>
            <a:off x="8221024" y="4710994"/>
            <a:ext cx="2607458" cy="260731"/>
          </a:xfrm>
          <a:prstGeom prst="rect">
            <a:avLst/>
          </a:prstGeom>
          <a:blipFill>
            <a:blip r:embed="rId3"/>
          </a:blipFill>
          <a:ln w="25400">
            <a:solidFill>
              <a:schemeClr val="tx1"/>
            </a:solidFill>
            <a:miter lim="400000"/>
          </a:ln>
        </p:spPr>
        <p:txBody>
          <a:bodyPr lIns="38110" tIns="38110" rIns="38110" bIns="38110" anchor="ctr"/>
          <a:lstStyle/>
          <a:p>
            <a:pPr algn="ctr" defTabSz="584345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1"/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xmlns="" id="{AD1648B8-31AD-EC4D-8E00-03780D209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134" y="8758514"/>
            <a:ext cx="11924948" cy="673037"/>
          </a:xfrm>
        </p:spPr>
        <p:txBody>
          <a:bodyPr/>
          <a:lstStyle>
            <a:lvl1pPr>
              <a:defRPr sz="900" dirty="0" err="1" smtClean="0"/>
            </a:lvl1pPr>
          </a:lstStyle>
          <a:p>
            <a:r>
              <a:rPr lang="en-US" sz="1200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sz="1200" dirty="0"/>
          </a:p>
        </p:txBody>
      </p:sp>
      <p:sp>
        <p:nvSpPr>
          <p:cNvPr id="19" name="Shape 220">
            <a:extLst>
              <a:ext uri="{FF2B5EF4-FFF2-40B4-BE49-F238E27FC236}">
                <a16:creationId xmlns:a16="http://schemas.microsoft.com/office/drawing/2014/main" xmlns="" id="{31F182DE-5E02-4846-B1CA-AD5877E65A2F}"/>
              </a:ext>
            </a:extLst>
          </p:cNvPr>
          <p:cNvSpPr/>
          <p:nvPr/>
        </p:nvSpPr>
        <p:spPr>
          <a:xfrm>
            <a:off x="4796540" y="4254541"/>
            <a:ext cx="2607458" cy="260731"/>
          </a:xfrm>
          <a:prstGeom prst="rect">
            <a:avLst/>
          </a:prstGeom>
          <a:blipFill>
            <a:blip r:embed="rId3"/>
          </a:blipFill>
          <a:ln w="25400">
            <a:solidFill>
              <a:schemeClr val="tx1"/>
            </a:solidFill>
            <a:miter lim="400000"/>
          </a:ln>
        </p:spPr>
        <p:txBody>
          <a:bodyPr lIns="38110" tIns="38110" rIns="38110" bIns="38110" anchor="ctr"/>
          <a:lstStyle/>
          <a:p>
            <a:pPr algn="ctr" defTabSz="584345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1"/>
          </a:p>
        </p:txBody>
      </p:sp>
    </p:spTree>
    <p:extLst>
      <p:ext uri="{BB962C8B-B14F-4D97-AF65-F5344CB8AC3E}">
        <p14:creationId xmlns:p14="http://schemas.microsoft.com/office/powerpoint/2010/main" val="22797322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repeatCount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9788E-6 4.72502E-6 L 0.07997 4.72502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" grpId="0" animBg="1"/>
      <p:bldP spid="219" grpId="1" animBg="1"/>
      <p:bldP spid="219" grpId="2" animBg="1"/>
      <p:bldP spid="220" grpId="0" animBg="1"/>
      <p:bldP spid="14" grpId="0" animBg="1"/>
      <p:bldP spid="15" grpId="0" animBg="1"/>
      <p:bldP spid="1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Measurement concepts – Length (Part 2)</a:t>
            </a:r>
          </a:p>
        </p:txBody>
      </p:sp>
      <p:sp>
        <p:nvSpPr>
          <p:cNvPr id="231" name="Shape 23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Units and unit iteration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sym typeface="Gill Sans"/>
              </a:rPr>
              <a:t>Accumulation of distance</a:t>
            </a:r>
            <a:br>
              <a:rPr lang="en-US" sz="3200" dirty="0">
                <a:solidFill>
                  <a:srgbClr val="000000"/>
                </a:solidFill>
                <a:sym typeface="Gill Sans"/>
              </a:rPr>
            </a:br>
            <a:r>
              <a:rPr lang="en-US" sz="3200" dirty="0">
                <a:solidFill>
                  <a:srgbClr val="000000"/>
                </a:solidFill>
                <a:sym typeface="Gill Sans"/>
              </a:rPr>
              <a:t>and additivity</a:t>
            </a:r>
          </a:p>
          <a:p>
            <a:pPr marL="0" indent="0">
              <a:buNone/>
            </a:pPr>
            <a:endParaRPr lang="en-US" sz="3200" dirty="0">
              <a:solidFill>
                <a:srgbClr val="000000"/>
              </a:solidFill>
              <a:sym typeface="Gill Sans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</a:rPr>
              <a:t>Origin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sym typeface="Gill Sans"/>
              </a:rPr>
              <a:t>Relation </a:t>
            </a:r>
            <a:r>
              <a:rPr lang="en-US" sz="3200" i="1" dirty="0">
                <a:solidFill>
                  <a:srgbClr val="000000"/>
                </a:solidFill>
                <a:sym typeface="Gill Sans"/>
              </a:rPr>
              <a:t>between</a:t>
            </a:r>
            <a:r>
              <a:rPr lang="en-US" sz="3200" dirty="0">
                <a:solidFill>
                  <a:srgbClr val="000000"/>
                </a:solidFill>
                <a:sym typeface="Gill Sans"/>
              </a:rPr>
              <a:t> (discrete)</a:t>
            </a:r>
            <a:br>
              <a:rPr lang="en-US" sz="3200" dirty="0">
                <a:solidFill>
                  <a:srgbClr val="000000"/>
                </a:solidFill>
                <a:sym typeface="Gill Sans"/>
              </a:rPr>
            </a:br>
            <a:r>
              <a:rPr lang="en-US" sz="3200" dirty="0">
                <a:solidFill>
                  <a:srgbClr val="000000"/>
                </a:solidFill>
                <a:sym typeface="Gill Sans"/>
              </a:rPr>
              <a:t>number and measurement</a:t>
            </a:r>
            <a:endParaRPr lang="en-US" sz="3200" dirty="0"/>
          </a:p>
        </p:txBody>
      </p:sp>
      <p:grpSp>
        <p:nvGrpSpPr>
          <p:cNvPr id="242" name="Group 242"/>
          <p:cNvGrpSpPr/>
          <p:nvPr/>
        </p:nvGrpSpPr>
        <p:grpSpPr>
          <a:xfrm>
            <a:off x="6429812" y="2680303"/>
            <a:ext cx="3635853" cy="432117"/>
            <a:chOff x="0" y="0"/>
            <a:chExt cx="3634668" cy="431974"/>
          </a:xfrm>
        </p:grpSpPr>
        <p:sp>
          <p:nvSpPr>
            <p:cNvPr id="233" name="Shape 233"/>
            <p:cNvSpPr/>
            <p:nvPr/>
          </p:nvSpPr>
          <p:spPr>
            <a:xfrm>
              <a:off x="0" y="0"/>
              <a:ext cx="338909" cy="338909"/>
            </a:xfrm>
            <a:prstGeom prst="rect">
              <a:avLst/>
            </a:prstGeom>
            <a:blipFill rotWithShape="1">
              <a:blip r:embed="rId2"/>
              <a:srcRect/>
              <a:tile tx="0" ty="0" sx="100000" sy="100000" flip="none" algn="tl"/>
            </a:blipFill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584345">
                <a:defRPr sz="2800" i="1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2801"/>
            </a:p>
          </p:txBody>
        </p:sp>
        <p:sp>
          <p:nvSpPr>
            <p:cNvPr id="234" name="Shape 234"/>
            <p:cNvSpPr/>
            <p:nvPr/>
          </p:nvSpPr>
          <p:spPr>
            <a:xfrm>
              <a:off x="404311" y="0"/>
              <a:ext cx="338910" cy="338909"/>
            </a:xfrm>
            <a:prstGeom prst="rect">
              <a:avLst/>
            </a:prstGeom>
            <a:blipFill rotWithShape="1">
              <a:blip r:embed="rId2"/>
              <a:srcRect/>
              <a:tile tx="0" ty="0" sx="100000" sy="100000" flip="none" algn="tl"/>
            </a:blipFill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584345">
                <a:defRPr sz="2800" i="1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2801"/>
            </a:p>
          </p:txBody>
        </p:sp>
        <p:sp>
          <p:nvSpPr>
            <p:cNvPr id="235" name="Shape 235"/>
            <p:cNvSpPr/>
            <p:nvPr/>
          </p:nvSpPr>
          <p:spPr>
            <a:xfrm>
              <a:off x="4139" y="374583"/>
              <a:ext cx="3630530" cy="57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325" extrusionOk="0">
                  <a:moveTo>
                    <a:pt x="0" y="14400"/>
                  </a:moveTo>
                  <a:cubicBezTo>
                    <a:pt x="2817" y="10800"/>
                    <a:pt x="805" y="3600"/>
                    <a:pt x="4360" y="10800"/>
                  </a:cubicBezTo>
                  <a:cubicBezTo>
                    <a:pt x="7916" y="18000"/>
                    <a:pt x="3757" y="21600"/>
                    <a:pt x="9727" y="14400"/>
                  </a:cubicBezTo>
                  <a:cubicBezTo>
                    <a:pt x="15697" y="7200"/>
                    <a:pt x="13550" y="3600"/>
                    <a:pt x="17039" y="3600"/>
                  </a:cubicBezTo>
                  <a:cubicBezTo>
                    <a:pt x="20527" y="3600"/>
                    <a:pt x="20728" y="0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584345">
                <a:defRPr sz="3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pPr>
              <a:endParaRPr sz="3801"/>
            </a:p>
          </p:txBody>
        </p:sp>
        <p:sp>
          <p:nvSpPr>
            <p:cNvPr id="236" name="Shape 236"/>
            <p:cNvSpPr/>
            <p:nvPr/>
          </p:nvSpPr>
          <p:spPr>
            <a:xfrm>
              <a:off x="814569" y="0"/>
              <a:ext cx="338910" cy="338909"/>
            </a:xfrm>
            <a:prstGeom prst="rect">
              <a:avLst/>
            </a:prstGeom>
            <a:blipFill rotWithShape="1">
              <a:blip r:embed="rId2"/>
              <a:srcRect/>
              <a:tile tx="0" ty="0" sx="100000" sy="100000" flip="none" algn="tl"/>
            </a:blipFill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584345">
                <a:defRPr sz="2800" i="1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2801"/>
            </a:p>
          </p:txBody>
        </p:sp>
        <p:sp>
          <p:nvSpPr>
            <p:cNvPr id="237" name="Shape 237"/>
            <p:cNvSpPr/>
            <p:nvPr/>
          </p:nvSpPr>
          <p:spPr>
            <a:xfrm>
              <a:off x="1319959" y="0"/>
              <a:ext cx="338910" cy="338909"/>
            </a:xfrm>
            <a:prstGeom prst="rect">
              <a:avLst/>
            </a:prstGeom>
            <a:blipFill rotWithShape="1">
              <a:blip r:embed="rId2"/>
              <a:srcRect/>
              <a:tile tx="0" ty="0" sx="100000" sy="100000" flip="none" algn="tl"/>
            </a:blipFill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584345">
                <a:defRPr sz="2800" i="1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2801"/>
            </a:p>
          </p:txBody>
        </p:sp>
        <p:sp>
          <p:nvSpPr>
            <p:cNvPr id="238" name="Shape 238"/>
            <p:cNvSpPr/>
            <p:nvPr/>
          </p:nvSpPr>
          <p:spPr>
            <a:xfrm>
              <a:off x="1825349" y="0"/>
              <a:ext cx="338910" cy="338909"/>
            </a:xfrm>
            <a:prstGeom prst="rect">
              <a:avLst/>
            </a:prstGeom>
            <a:blipFill rotWithShape="1">
              <a:blip r:embed="rId2"/>
              <a:srcRect/>
              <a:tile tx="0" ty="0" sx="100000" sy="100000" flip="none" algn="tl"/>
            </a:blipFill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584345">
                <a:defRPr sz="2800" i="1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2801"/>
            </a:p>
          </p:txBody>
        </p:sp>
        <p:sp>
          <p:nvSpPr>
            <p:cNvPr id="239" name="Shape 239"/>
            <p:cNvSpPr/>
            <p:nvPr/>
          </p:nvSpPr>
          <p:spPr>
            <a:xfrm>
              <a:off x="2437763" y="0"/>
              <a:ext cx="338909" cy="338909"/>
            </a:xfrm>
            <a:prstGeom prst="rect">
              <a:avLst/>
            </a:prstGeom>
            <a:blipFill rotWithShape="1">
              <a:blip r:embed="rId2"/>
              <a:srcRect/>
              <a:tile tx="0" ty="0" sx="100000" sy="100000" flip="none" algn="tl"/>
            </a:blipFill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584345">
                <a:defRPr sz="2800" i="1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2801"/>
            </a:p>
          </p:txBody>
        </p:sp>
        <p:sp>
          <p:nvSpPr>
            <p:cNvPr id="240" name="Shape 240"/>
            <p:cNvSpPr/>
            <p:nvPr/>
          </p:nvSpPr>
          <p:spPr>
            <a:xfrm>
              <a:off x="2842075" y="0"/>
              <a:ext cx="338909" cy="338909"/>
            </a:xfrm>
            <a:prstGeom prst="rect">
              <a:avLst/>
            </a:prstGeom>
            <a:blipFill rotWithShape="1">
              <a:blip r:embed="rId2"/>
              <a:srcRect/>
              <a:tile tx="0" ty="0" sx="100000" sy="100000" flip="none" algn="tl"/>
            </a:blipFill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584345">
                <a:defRPr sz="2800" i="1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2801"/>
            </a:p>
          </p:txBody>
        </p:sp>
        <p:sp>
          <p:nvSpPr>
            <p:cNvPr id="241" name="Shape 241"/>
            <p:cNvSpPr/>
            <p:nvPr/>
          </p:nvSpPr>
          <p:spPr>
            <a:xfrm>
              <a:off x="3246387" y="0"/>
              <a:ext cx="338909" cy="338909"/>
            </a:xfrm>
            <a:prstGeom prst="rect">
              <a:avLst/>
            </a:prstGeom>
            <a:blipFill rotWithShape="1">
              <a:blip r:embed="rId2"/>
              <a:srcRect/>
              <a:tile tx="0" ty="0" sx="100000" sy="100000" flip="none" algn="tl"/>
            </a:blipFill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584345">
                <a:defRPr sz="2800" i="1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2801"/>
            </a:p>
          </p:txBody>
        </p:sp>
      </p:grpSp>
      <p:pic>
        <p:nvPicPr>
          <p:cNvPr id="243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02793" y="5384904"/>
            <a:ext cx="3353075" cy="25356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pasted-image.pdf"/>
          <p:cNvPicPr/>
          <p:nvPr/>
        </p:nvPicPr>
        <p:blipFill>
          <a:blip r:embed="rId4">
            <a:extLst/>
          </a:blip>
          <a:srcRect/>
          <a:stretch>
            <a:fillRect/>
          </a:stretch>
        </p:blipFill>
        <p:spPr>
          <a:xfrm>
            <a:off x="7136430" y="8148997"/>
            <a:ext cx="5081655" cy="54627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249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539019" y="3716948"/>
            <a:ext cx="3075764" cy="218541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23" name="Footer Placeholder 1">
            <a:extLst>
              <a:ext uri="{FF2B5EF4-FFF2-40B4-BE49-F238E27FC236}">
                <a16:creationId xmlns:a16="http://schemas.microsoft.com/office/drawing/2014/main" xmlns="" id="{325C90FC-10BD-044F-86F6-F3E46E7D7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134" y="8758514"/>
            <a:ext cx="11924948" cy="673037"/>
          </a:xfrm>
        </p:spPr>
        <p:txBody>
          <a:bodyPr/>
          <a:lstStyle>
            <a:lvl1pPr>
              <a:defRPr sz="900" dirty="0" err="1" smtClean="0"/>
            </a:lvl1pPr>
          </a:lstStyle>
          <a:p>
            <a:r>
              <a:rPr lang="en-US" sz="1200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436904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this session you: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Engaged in a workshop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Connecting students’ performance on measurement tasks with the learning trajectories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Considering the nature of anecdotal notes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Analyzed instructional activities in terms of the learning trajectories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3B4B786-AE1A-0749-A684-E620556471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07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ourselves!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EC4298DE-D91F-0C45-AD35-0467869C7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21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Unit Relater and Repeater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ACC17FE-3946-3A47-A49B-F07BDE42E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85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End-to-End…or earlier!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6ECEC41-512B-FC45-9E4F-EB1C2F16C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17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7700"/>
            </a:lvl1pPr>
          </a:lstStyle>
          <a:p>
            <a:pPr lvl="0"/>
            <a:r>
              <a:rPr lang="en-US" sz="4000" dirty="0"/>
              <a:t>A protocol for anecdotal notes “workshop” </a:t>
            </a:r>
          </a:p>
        </p:txBody>
      </p:sp>
      <p:sp>
        <p:nvSpPr>
          <p:cNvPr id="295" name="Shape 29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small groups: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“Presenters” share information about the performance of a student on a particular task 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“Colleagues” discuss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44" dirty="0"/>
              <a:t>the tasks 					–  learning trajectories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44" dirty="0"/>
              <a:t>evidence of student thinking 	–  anecdotal notes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3200" dirty="0"/>
              <a:t>Reflect as a group on teaching practice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task selection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use of learning trajectory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anecdotal note taking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xmlns="" id="{EB6050F4-5BB5-D84D-AE1A-0119E207D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74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6600"/>
            </a:lvl1pPr>
          </a:lstStyle>
          <a:p>
            <a:pPr lvl="0"/>
            <a:r>
              <a:rPr lang="en-US" sz="4000" dirty="0"/>
              <a:t>Discussing notes focused on assessments of length</a:t>
            </a:r>
          </a:p>
        </p:txBody>
      </p:sp>
      <p:sp>
        <p:nvSpPr>
          <p:cNvPr id="115" name="Shape 1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Share the task you used to assess length and your notes in grade-level small groups </a:t>
            </a:r>
          </a:p>
          <a:p>
            <a:pPr lvl="0"/>
            <a:r>
              <a:rPr lang="en-US" dirty="0"/>
              <a:t>When everyone has shared consider the following</a:t>
            </a:r>
          </a:p>
          <a:p>
            <a:pPr lvl="1"/>
            <a:r>
              <a:rPr lang="en-US" dirty="0"/>
              <a:t>What levels of thinking were made visible by the tasks?</a:t>
            </a:r>
          </a:p>
          <a:p>
            <a:pPr lvl="1"/>
            <a:r>
              <a:rPr lang="en-US" dirty="0"/>
              <a:t>What new insights or questions do you have about the learning trajectory levels?</a:t>
            </a:r>
          </a:p>
          <a:p>
            <a:pPr lvl="1"/>
            <a:r>
              <a:rPr lang="en-US" dirty="0"/>
              <a:t>How could you enhance your next use of anecdotal notes?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xmlns="" id="{053D8028-BE8C-CF45-8750-678996459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98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from practice protocol – Debriefing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Debrief in whole group:</a:t>
            </a:r>
          </a:p>
          <a:p>
            <a:pPr lvl="1"/>
            <a:r>
              <a:rPr lang="en-US" dirty="0"/>
              <a:t>Insights into the learning trajectories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Perspectives on talking with colleagues using information contained in the notes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Ideas about anecdotal notes and the note-taking process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Ways the protocol for anecdotal notes workshop could be enhanced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05CA6FA-F664-5E4D-83F0-CD2CBB9BBF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286588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Dev-Te@m Module 3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Dev-Te@m Module 3.potx</Template>
  <TotalTime>17917</TotalTime>
  <Words>2360</Words>
  <Application>Microsoft Macintosh PowerPoint</Application>
  <PresentationFormat>Custom</PresentationFormat>
  <Paragraphs>189</Paragraphs>
  <Slides>38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Dev-Te@m Module 3</vt:lpstr>
      <vt:lpstr>Session 3: Length Learning Trajectory   Instructional Activities</vt:lpstr>
      <vt:lpstr>Overview of Session 3</vt:lpstr>
      <vt:lpstr>Session 3: Length Learning Trajectory   Instructional Activities</vt:lpstr>
      <vt:lpstr>Test ourselves!</vt:lpstr>
      <vt:lpstr>Length Unit Relater and Repeater</vt:lpstr>
      <vt:lpstr>End-to-End…or earlier!</vt:lpstr>
      <vt:lpstr>A protocol for anecdotal notes “workshop” </vt:lpstr>
      <vt:lpstr>Discussing notes focused on assessments of length</vt:lpstr>
      <vt:lpstr>Learning from practice protocol – Debriefing</vt:lpstr>
      <vt:lpstr>Learning from practice</vt:lpstr>
      <vt:lpstr>Learning trajectories in our sessions</vt:lpstr>
      <vt:lpstr>What level is this developing?</vt:lpstr>
      <vt:lpstr>Indirect Length Comparer (ILC)</vt:lpstr>
      <vt:lpstr>Length riddles (Part 1)</vt:lpstr>
      <vt:lpstr>Length riddles (Part 2)</vt:lpstr>
      <vt:lpstr>What level is this developing?</vt:lpstr>
      <vt:lpstr>End-to-End Length Measurer (EE) </vt:lpstr>
      <vt:lpstr>Workin’ on the Railroad</vt:lpstr>
      <vt:lpstr>Mr. Mixup’s measuring mess (Part 1)</vt:lpstr>
      <vt:lpstr>Mr. Mixup’s measuring mess (Part 2)</vt:lpstr>
      <vt:lpstr>Not enough units!</vt:lpstr>
      <vt:lpstr>What level is this developing?</vt:lpstr>
      <vt:lpstr>Length Unit Relater and Repeater (LURR)</vt:lpstr>
      <vt:lpstr>Modify riddles and Mr. Mixup</vt:lpstr>
      <vt:lpstr>Activities supporting later  learning trajectory levels</vt:lpstr>
      <vt:lpstr>Measurement Club</vt:lpstr>
      <vt:lpstr>What level is this developing?</vt:lpstr>
      <vt:lpstr>Consistent Length Measurer (CLM)</vt:lpstr>
      <vt:lpstr>1. Missing measures</vt:lpstr>
      <vt:lpstr>2. Estimation</vt:lpstr>
      <vt:lpstr>What level are these tasks targeting?</vt:lpstr>
      <vt:lpstr>Conceptual Ruler Measurer (CRM)</vt:lpstr>
      <vt:lpstr>Length curriculum activity</vt:lpstr>
      <vt:lpstr>Review of the math</vt:lpstr>
      <vt:lpstr>Measuring length</vt:lpstr>
      <vt:lpstr>Measurement concepts – Length (Part 1)</vt:lpstr>
      <vt:lpstr>Measurement concepts – Length (Part 2)</vt:lpstr>
      <vt:lpstr>Summary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Module: Session 3</dc:title>
  <dc:subject/>
  <dc:creator/>
  <cp:keywords/>
  <dc:description/>
  <cp:lastModifiedBy>Aileen Kennison</cp:lastModifiedBy>
  <cp:revision>320</cp:revision>
  <cp:lastPrinted>2014-08-26T00:17:16Z</cp:lastPrinted>
  <dcterms:created xsi:type="dcterms:W3CDTF">2011-10-25T16:19:09Z</dcterms:created>
  <dcterms:modified xsi:type="dcterms:W3CDTF">2018-10-19T17:37:40Z</dcterms:modified>
  <cp:category/>
</cp:coreProperties>
</file>