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handoutMasterIdLst>
    <p:handoutMasterId r:id="rId24"/>
  </p:handoutMasterIdLst>
  <p:sldIdLst>
    <p:sldId id="292" r:id="rId2"/>
    <p:sldId id="281" r:id="rId3"/>
    <p:sldId id="258" r:id="rId4"/>
    <p:sldId id="280" r:id="rId5"/>
    <p:sldId id="260" r:id="rId6"/>
    <p:sldId id="261" r:id="rId7"/>
    <p:sldId id="262" r:id="rId8"/>
    <p:sldId id="263" r:id="rId9"/>
    <p:sldId id="264" r:id="rId10"/>
    <p:sldId id="265" r:id="rId11"/>
    <p:sldId id="266" r:id="rId12"/>
    <p:sldId id="267" r:id="rId13"/>
    <p:sldId id="268" r:id="rId14"/>
    <p:sldId id="269" r:id="rId15"/>
    <p:sldId id="286" r:id="rId16"/>
    <p:sldId id="287" r:id="rId17"/>
    <p:sldId id="285" r:id="rId18"/>
    <p:sldId id="284" r:id="rId19"/>
    <p:sldId id="289" r:id="rId20"/>
    <p:sldId id="275" r:id="rId21"/>
    <p:sldId id="290" r:id="rId22"/>
  </p:sldIdLst>
  <p:sldSz cx="9144000" cy="6858000" type="screen4x3"/>
  <p:notesSz cx="6858000" cy="9144000"/>
  <p:defaultTextStyle>
    <a:defPPr>
      <a:defRPr lang="en-US"/>
    </a:defPPr>
    <a:lvl1pPr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1pPr>
    <a:lvl2pPr marL="457177"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2pPr>
    <a:lvl3pPr marL="914353"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3pPr>
    <a:lvl4pPr marL="1371530"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4pPr>
    <a:lvl5pPr marL="1828706"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5pPr>
    <a:lvl6pPr marL="2285883" algn="l" defTabSz="457177" rtl="0" eaLnBrk="1" latinLnBrk="0" hangingPunct="1">
      <a:defRPr kern="1200">
        <a:solidFill>
          <a:schemeClr val="tx1"/>
        </a:solidFill>
        <a:latin typeface="Tahoma" charset="0"/>
        <a:ea typeface="ＭＳ Ｐゴシック" charset="0"/>
        <a:cs typeface="ＭＳ Ｐゴシック" charset="0"/>
      </a:defRPr>
    </a:lvl6pPr>
    <a:lvl7pPr marL="2743060" algn="l" defTabSz="457177" rtl="0" eaLnBrk="1" latinLnBrk="0" hangingPunct="1">
      <a:defRPr kern="1200">
        <a:solidFill>
          <a:schemeClr val="tx1"/>
        </a:solidFill>
        <a:latin typeface="Tahoma" charset="0"/>
        <a:ea typeface="ＭＳ Ｐゴシック" charset="0"/>
        <a:cs typeface="ＭＳ Ｐゴシック" charset="0"/>
      </a:defRPr>
    </a:lvl7pPr>
    <a:lvl8pPr marL="3200236" algn="l" defTabSz="457177" rtl="0" eaLnBrk="1" latinLnBrk="0" hangingPunct="1">
      <a:defRPr kern="1200">
        <a:solidFill>
          <a:schemeClr val="tx1"/>
        </a:solidFill>
        <a:latin typeface="Tahoma" charset="0"/>
        <a:ea typeface="ＭＳ Ｐゴシック" charset="0"/>
        <a:cs typeface="ＭＳ Ｐゴシック" charset="0"/>
      </a:defRPr>
    </a:lvl8pPr>
    <a:lvl9pPr marL="3657413" algn="l" defTabSz="457177" rtl="0" eaLnBrk="1" latinLnBrk="0" hangingPunct="1">
      <a:defRPr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85" autoAdjust="0"/>
    <p:restoredTop sz="94674"/>
  </p:normalViewPr>
  <p:slideViewPr>
    <p:cSldViewPr snapToGrid="0">
      <p:cViewPr varScale="1">
        <p:scale>
          <a:sx n="128" d="100"/>
          <a:sy n="128" d="100"/>
        </p:scale>
        <p:origin x="608" y="168"/>
      </p:cViewPr>
      <p:guideLst>
        <p:guide orient="horz" pos="2160"/>
        <p:guide pos="2880"/>
      </p:guideLst>
    </p:cSldViewPr>
  </p:slideViewPr>
  <p:notesTextViewPr>
    <p:cViewPr>
      <p:scale>
        <a:sx n="100" d="100"/>
        <a:sy n="100" d="100"/>
      </p:scale>
      <p:origin x="0" y="0"/>
    </p:cViewPr>
  </p:notesTextViewPr>
  <p:sorterViewPr>
    <p:cViewPr>
      <p:scale>
        <a:sx n="167" d="100"/>
        <a:sy n="167" d="100"/>
      </p:scale>
      <p:origin x="0" y="7576"/>
    </p:cViewPr>
  </p:sorterViewPr>
  <p:notesViewPr>
    <p:cSldViewPr snapToGrid="0">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F6A6A20-8932-6A41-AE27-DA889BED0084}" type="datetimeFigureOut">
              <a:rPr lang="en-US"/>
              <a:pPr>
                <a:defRPr/>
              </a:pPr>
              <a:t>8/7/18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83835114-C15F-2B45-A8F9-40B27855AE86}" type="slidenum">
              <a:rPr lang="en-US"/>
              <a:pPr>
                <a:defRPr/>
              </a:pPr>
              <a:t>‹#›</a:t>
            </a:fld>
            <a:endParaRPr lang="en-US"/>
          </a:p>
        </p:txBody>
      </p:sp>
    </p:spTree>
    <p:extLst>
      <p:ext uri="{BB962C8B-B14F-4D97-AF65-F5344CB8AC3E}">
        <p14:creationId xmlns:p14="http://schemas.microsoft.com/office/powerpoint/2010/main" val="8151730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946A8CEE-9B4D-274F-AFAC-334FCD858812}" type="datetimeFigureOut">
              <a:rPr lang="en-US"/>
              <a:pPr>
                <a:defRPr/>
              </a:pPr>
              <a:t>8/7/18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C64C40C4-86AA-7247-B3BF-19F89C1D98EC}" type="slidenum">
              <a:rPr lang="en-US"/>
              <a:pPr>
                <a:defRPr/>
              </a:pPr>
              <a:t>‹#›</a:t>
            </a:fld>
            <a:endParaRPr lang="en-US"/>
          </a:p>
        </p:txBody>
      </p:sp>
    </p:spTree>
    <p:extLst>
      <p:ext uri="{BB962C8B-B14F-4D97-AF65-F5344CB8AC3E}">
        <p14:creationId xmlns:p14="http://schemas.microsoft.com/office/powerpoint/2010/main" val="1218528269"/>
      </p:ext>
    </p:extLst>
  </p:cSld>
  <p:clrMap bg1="lt1" tx1="dk1" bg2="lt2" tx2="dk2" accent1="accent1" accent2="accent2" accent3="accent3" accent4="accent4" accent5="accent5" accent6="accent6" hlink="hlink" folHlink="folHlink"/>
  <p:hf hdr="0" ftr="0" dt="0"/>
  <p:notesStyle>
    <a:lvl1pPr algn="l" defTabSz="457177"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177" algn="l" defTabSz="457177" rtl="0" fontAlgn="base">
      <a:spcBef>
        <a:spcPct val="30000"/>
      </a:spcBef>
      <a:spcAft>
        <a:spcPct val="0"/>
      </a:spcAft>
      <a:defRPr sz="1200" kern="1200">
        <a:solidFill>
          <a:schemeClr val="tx1"/>
        </a:solidFill>
        <a:latin typeface="+mn-lt"/>
        <a:ea typeface="ＭＳ Ｐゴシック" charset="0"/>
        <a:cs typeface="+mn-cs"/>
      </a:defRPr>
    </a:lvl2pPr>
    <a:lvl3pPr marL="914353" algn="l" defTabSz="457177" rtl="0" fontAlgn="base">
      <a:spcBef>
        <a:spcPct val="30000"/>
      </a:spcBef>
      <a:spcAft>
        <a:spcPct val="0"/>
      </a:spcAft>
      <a:defRPr sz="1200" kern="1200">
        <a:solidFill>
          <a:schemeClr val="tx1"/>
        </a:solidFill>
        <a:latin typeface="+mn-lt"/>
        <a:ea typeface="ＭＳ Ｐゴシック" charset="0"/>
        <a:cs typeface="+mn-cs"/>
      </a:defRPr>
    </a:lvl3pPr>
    <a:lvl4pPr marL="1371530" algn="l" defTabSz="457177" rtl="0" fontAlgn="base">
      <a:spcBef>
        <a:spcPct val="30000"/>
      </a:spcBef>
      <a:spcAft>
        <a:spcPct val="0"/>
      </a:spcAft>
      <a:defRPr sz="1200" kern="1200">
        <a:solidFill>
          <a:schemeClr val="tx1"/>
        </a:solidFill>
        <a:latin typeface="+mn-lt"/>
        <a:ea typeface="ＭＳ Ｐゴシック" charset="0"/>
        <a:cs typeface="+mn-cs"/>
      </a:defRPr>
    </a:lvl4pPr>
    <a:lvl5pPr marL="1828706" algn="l" defTabSz="457177" rtl="0" fontAlgn="base">
      <a:spcBef>
        <a:spcPct val="30000"/>
      </a:spcBef>
      <a:spcAft>
        <a:spcPct val="0"/>
      </a:spcAft>
      <a:defRPr sz="1200" kern="1200">
        <a:solidFill>
          <a:schemeClr val="tx1"/>
        </a:solidFill>
        <a:latin typeface="+mn-lt"/>
        <a:ea typeface="ＭＳ Ｐゴシック" charset="0"/>
        <a:cs typeface="+mn-cs"/>
      </a:defRPr>
    </a:lvl5pPr>
    <a:lvl6pPr marL="2285883" algn="l" defTabSz="457177" rtl="0" eaLnBrk="1" latinLnBrk="0" hangingPunct="1">
      <a:defRPr sz="1200" kern="1200">
        <a:solidFill>
          <a:schemeClr val="tx1"/>
        </a:solidFill>
        <a:latin typeface="+mn-lt"/>
        <a:ea typeface="+mn-ea"/>
        <a:cs typeface="+mn-cs"/>
      </a:defRPr>
    </a:lvl6pPr>
    <a:lvl7pPr marL="2743060" algn="l" defTabSz="457177" rtl="0" eaLnBrk="1" latinLnBrk="0" hangingPunct="1">
      <a:defRPr sz="1200" kern="1200">
        <a:solidFill>
          <a:schemeClr val="tx1"/>
        </a:solidFill>
        <a:latin typeface="+mn-lt"/>
        <a:ea typeface="+mn-ea"/>
        <a:cs typeface="+mn-cs"/>
      </a:defRPr>
    </a:lvl7pPr>
    <a:lvl8pPr marL="3200236" algn="l" defTabSz="457177" rtl="0" eaLnBrk="1" latinLnBrk="0" hangingPunct="1">
      <a:defRPr sz="1200" kern="1200">
        <a:solidFill>
          <a:schemeClr val="tx1"/>
        </a:solidFill>
        <a:latin typeface="+mn-lt"/>
        <a:ea typeface="+mn-ea"/>
        <a:cs typeface="+mn-cs"/>
      </a:defRPr>
    </a:lvl8pPr>
    <a:lvl9pPr marL="3657413" algn="l" defTabSz="4571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prstGeom prst="rect">
            <a:avLst/>
          </a:prstGeom>
        </p:spPr>
        <p:txBody>
          <a:bodyPr/>
          <a:lstStyle/>
          <a:p>
            <a:pPr lvl="0"/>
            <a:endParaRPr/>
          </a:p>
        </p:txBody>
      </p:sp>
      <p:sp>
        <p:nvSpPr>
          <p:cNvPr id="104" name="Shape 104"/>
          <p:cNvSpPr>
            <a:spLocks noGrp="1"/>
          </p:cNvSpPr>
          <p:nvPr>
            <p:ph type="body" sz="quarter" idx="1"/>
          </p:nvPr>
        </p:nvSpPr>
        <p:spPr>
          <a:prstGeom prst="rect">
            <a:avLst/>
          </a:prstGeom>
        </p:spPr>
        <p:txBody>
          <a:bodyPr/>
          <a:lstStyle/>
          <a:p>
            <a:pPr lvl="0">
              <a:defRPr sz="1800"/>
            </a:pPr>
            <a:r>
              <a:rPr sz="1400"/>
              <a:t>Whole Group:  Invite several participants to share their methods and results of their measurement activities.  Facilitate the sharing and encourage partners to both come up to do the explaining.</a:t>
            </a:r>
          </a:p>
          <a:p>
            <a:pPr lvl="0">
              <a:defRPr sz="1800"/>
            </a:pPr>
            <a:endParaRPr sz="1400"/>
          </a:p>
          <a:p>
            <a:pPr lvl="0">
              <a:defRPr sz="1800"/>
            </a:pPr>
            <a:r>
              <a:rPr sz="1400"/>
              <a:t>Themes that may emerge in these discussions:</a:t>
            </a:r>
          </a:p>
          <a:p>
            <a:pPr lvl="0">
              <a:defRPr sz="1800"/>
            </a:pPr>
            <a:r>
              <a:rPr sz="1400"/>
              <a:t>	Sq. ft. / sq. yards/ rectangular units</a:t>
            </a:r>
          </a:p>
          <a:p>
            <a:pPr lvl="0">
              <a:defRPr sz="1800"/>
            </a:pPr>
            <a:r>
              <a:rPr sz="1400"/>
              <a:t>	Fractions of units </a:t>
            </a:r>
          </a:p>
          <a:p>
            <a:pPr lvl="0">
              <a:defRPr sz="1800"/>
            </a:pPr>
            <a:r>
              <a:rPr sz="1400"/>
              <a:t>	Static vs. dynamic measurement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noRot="1" noChangeAspect="1"/>
          </p:cNvSpPr>
          <p:nvPr>
            <p:ph type="sldImg"/>
          </p:nvPr>
        </p:nvSpPr>
        <p:spPr>
          <a:prstGeom prst="rect">
            <a:avLst/>
          </a:prstGeom>
        </p:spPr>
        <p:txBody>
          <a:bodyPr/>
          <a:lstStyle/>
          <a:p>
            <a:pPr lvl="0"/>
            <a:endParaRPr/>
          </a:p>
        </p:txBody>
      </p:sp>
      <p:sp>
        <p:nvSpPr>
          <p:cNvPr id="115" name="Shape 115"/>
          <p:cNvSpPr>
            <a:spLocks noGrp="1"/>
          </p:cNvSpPr>
          <p:nvPr>
            <p:ph type="body" sz="quarter" idx="1"/>
          </p:nvPr>
        </p:nvSpPr>
        <p:spPr>
          <a:prstGeom prst="rect">
            <a:avLst/>
          </a:prstGeom>
        </p:spPr>
        <p:txBody>
          <a:bodyPr/>
          <a:lstStyle/>
          <a:p>
            <a:pPr lvl="0">
              <a:defRPr sz="1800"/>
            </a:pPr>
            <a:r>
              <a:rPr sz="1400"/>
              <a:t>Debrief the discussion with a focus on meta-features. Use the following focus questions to guide this discussion:</a:t>
            </a:r>
          </a:p>
          <a:p>
            <a:pPr lvl="0">
              <a:defRPr sz="1800"/>
            </a:pPr>
            <a:r>
              <a:rPr sz="1400"/>
              <a:t>What are implications for children’s measurement activity?</a:t>
            </a:r>
          </a:p>
          <a:p>
            <a:pPr lvl="0">
              <a:defRPr sz="1800"/>
            </a:pPr>
            <a:r>
              <a:rPr sz="1400"/>
              <a:t>What did you notice about the use of language, tools, representations, and structure to justify or critique solutions?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prstGeom prst="rect">
            <a:avLst/>
          </a:prstGeom>
        </p:spPr>
        <p:txBody>
          <a:bodyPr/>
          <a:lstStyle/>
          <a:p>
            <a:pPr lvl="0"/>
            <a:endParaRPr/>
          </a:p>
        </p:txBody>
      </p:sp>
      <p:sp>
        <p:nvSpPr>
          <p:cNvPr id="120" name="Shape 120"/>
          <p:cNvSpPr>
            <a:spLocks noGrp="1"/>
          </p:cNvSpPr>
          <p:nvPr>
            <p:ph type="body" sz="quarter" idx="1"/>
          </p:nvPr>
        </p:nvSpPr>
        <p:spPr>
          <a:prstGeom prst="rect">
            <a:avLst/>
          </a:prstGeom>
        </p:spPr>
        <p:txBody>
          <a:bodyPr/>
          <a:lstStyle/>
          <a:p>
            <a:pPr lvl="0">
              <a:defRPr sz="1800"/>
            </a:pPr>
            <a:r>
              <a:rPr sz="1400"/>
              <a:t>2 min</a:t>
            </a:r>
          </a:p>
          <a:p>
            <a:pPr lvl="0">
              <a:defRPr sz="1800"/>
            </a:pPr>
            <a:r>
              <a:rPr sz="1400"/>
              <a:t>4 min</a:t>
            </a:r>
          </a:p>
          <a:p>
            <a:pPr lvl="0">
              <a:defRPr sz="1800"/>
            </a:pPr>
            <a:r>
              <a:rPr sz="1400"/>
              <a:t>5 min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no anim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381001" y="1828801"/>
            <a:ext cx="8382000" cy="429736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3A70E966-DF5C-7F49-B8C5-38FCE1A407A0}" type="slidenum">
              <a:rPr lang="en-US"/>
              <a:pPr>
                <a:defRPr/>
              </a:pPr>
              <a:t>‹#›</a:t>
            </a:fld>
            <a:endParaRPr lang="en-US" dirty="0"/>
          </a:p>
        </p:txBody>
      </p:sp>
      <p:sp>
        <p:nvSpPr>
          <p:cNvPr id="5" name="Footer Placeholder 1"/>
          <p:cNvSpPr>
            <a:spLocks noGrp="1"/>
          </p:cNvSpPr>
          <p:nvPr>
            <p:ph type="ftr" sz="quarter" idx="11"/>
          </p:nvPr>
        </p:nvSpPr>
        <p:spPr/>
        <p:txBody>
          <a:bodyPr/>
          <a:lstStyle>
            <a:lvl1pPr>
              <a:defRPr dirty="0" err="1" smtClean="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6947186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anima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3" name="Rectangle 3"/>
          <p:cNvSpPr>
            <a:spLocks noGrp="1" noChangeArrowheads="1"/>
          </p:cNvSpPr>
          <p:nvPr>
            <p:ph idx="1"/>
          </p:nvPr>
        </p:nvSpPr>
        <p:spPr bwMode="auto">
          <a:xfrm>
            <a:off x="381001" y="1828801"/>
            <a:ext cx="8382000" cy="429736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4FEB6D4D-DBBA-C748-B144-9A276EB883E4}" type="slidenum">
              <a:rPr lang="en-US"/>
              <a:pPr>
                <a:defRPr/>
              </a:pPr>
              <a:t>‹#›</a:t>
            </a:fld>
            <a:endParaRPr lang="en-US" dirty="0"/>
          </a:p>
        </p:txBody>
      </p:sp>
      <p:sp>
        <p:nvSpPr>
          <p:cNvPr id="5" name="Footer Placeholder 1"/>
          <p:cNvSpPr>
            <a:spLocks noGrp="1"/>
          </p:cNvSpPr>
          <p:nvPr>
            <p:ph type="ftr" sz="quarter" idx="11"/>
          </p:nvPr>
        </p:nvSpPr>
        <p:spPr/>
        <p:txBody>
          <a:bodyPr/>
          <a:lstStyle>
            <a:lvl1pPr>
              <a:defRPr dirty="0" err="1" smtClean="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6535566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tmplLst>
          <p:tmpl lvl="1">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24401" y="1834094"/>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p:cNvSpPr>
            <a:spLocks noGrp="1" noChangeArrowheads="1"/>
          </p:cNvSpPr>
          <p:nvPr>
            <p:ph type="sldNum" sz="quarter" idx="10"/>
          </p:nvPr>
        </p:nvSpPr>
        <p:spPr/>
        <p:txBody>
          <a:bodyPr/>
          <a:lstStyle>
            <a:lvl1pPr>
              <a:defRPr/>
            </a:lvl1pPr>
          </a:lstStyle>
          <a:p>
            <a:pPr>
              <a:defRPr/>
            </a:pPr>
            <a:fld id="{8AB86A60-8BFC-954E-BCEA-9DB73CBC6115}" type="slidenum">
              <a:rPr lang="en-US"/>
              <a:pPr>
                <a:defRPr/>
              </a:pPr>
              <a:t>‹#›</a:t>
            </a:fld>
            <a:endParaRPr lang="en-US" dirty="0"/>
          </a:p>
        </p:txBody>
      </p:sp>
      <p:sp>
        <p:nvSpPr>
          <p:cNvPr id="6" name="Footer Placeholder 1"/>
          <p:cNvSpPr>
            <a:spLocks noGrp="1"/>
          </p:cNvSpPr>
          <p:nvPr>
            <p:ph type="ftr" sz="quarter" idx="11"/>
          </p:nvPr>
        </p:nvSpPr>
        <p:spPr/>
        <p:txBody>
          <a:bodyPr/>
          <a:lstStyle>
            <a:lvl1pPr>
              <a:defRPr dirty="0" err="1" smtClean="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105907286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5207" y="2674820"/>
            <a:ext cx="8394700" cy="1371600"/>
          </a:xfrm>
        </p:spPr>
        <p:txBody>
          <a:bodyPr/>
          <a:lstStyle/>
          <a:p>
            <a:r>
              <a:rPr lang="en-US"/>
              <a:t>Click to edit Master title style</a:t>
            </a:r>
          </a:p>
        </p:txBody>
      </p:sp>
      <p:sp>
        <p:nvSpPr>
          <p:cNvPr id="3" name="Rectangle 6"/>
          <p:cNvSpPr>
            <a:spLocks noGrp="1" noChangeArrowheads="1"/>
          </p:cNvSpPr>
          <p:nvPr>
            <p:ph type="sldNum" sz="quarter" idx="10"/>
          </p:nvPr>
        </p:nvSpPr>
        <p:spPr/>
        <p:txBody>
          <a:bodyPr/>
          <a:lstStyle>
            <a:lvl1pPr>
              <a:defRPr/>
            </a:lvl1pPr>
          </a:lstStyle>
          <a:p>
            <a:pPr>
              <a:defRPr/>
            </a:pPr>
            <a:fld id="{1D900862-469F-EA4F-ADF8-B72A39836DEC}" type="slidenum">
              <a:rPr lang="en-US"/>
              <a:pPr>
                <a:defRPr/>
              </a:pPr>
              <a:t>‹#›</a:t>
            </a:fld>
            <a:endParaRPr lang="en-US" dirty="0"/>
          </a:p>
        </p:txBody>
      </p:sp>
      <p:sp>
        <p:nvSpPr>
          <p:cNvPr id="4" name="Footer Placeholder 1"/>
          <p:cNvSpPr>
            <a:spLocks noGrp="1"/>
          </p:cNvSpPr>
          <p:nvPr>
            <p:ph type="ftr" sz="quarter" idx="11"/>
          </p:nvPr>
        </p:nvSpPr>
        <p:spPr/>
        <p:txBody>
          <a:bodyPr/>
          <a:lstStyle>
            <a:lvl1pPr>
              <a:defRPr dirty="0" err="1" smtClean="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46259054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A4CCEE3B-5A22-9B44-A74C-69D005E6A8AE}" type="slidenum">
              <a:rPr lang="en-US"/>
              <a:pPr>
                <a:defRPr/>
              </a:pPr>
              <a:t>‹#›</a:t>
            </a:fld>
            <a:endParaRPr lang="en-US" dirty="0"/>
          </a:p>
        </p:txBody>
      </p:sp>
      <p:sp>
        <p:nvSpPr>
          <p:cNvPr id="4" name="Footer Placeholder 1">
            <a:extLst>
              <a:ext uri="{FF2B5EF4-FFF2-40B4-BE49-F238E27FC236}">
                <a16:creationId xmlns:a16="http://schemas.microsoft.com/office/drawing/2014/main" id="{22AC4E82-AE41-5744-98E7-EFB634D9F2B8}"/>
              </a:ext>
            </a:extLst>
          </p:cNvPr>
          <p:cNvSpPr txBox="1">
            <a:spLocks/>
          </p:cNvSpPr>
          <p:nvPr userDrawn="1"/>
        </p:nvSpPr>
        <p:spPr>
          <a:xfrm>
            <a:off x="381001" y="6156326"/>
            <a:ext cx="8382000" cy="473075"/>
          </a:xfrm>
          <a:prstGeom prst="rect">
            <a:avLst/>
          </a:prstGeom>
        </p:spPr>
        <p:txBody>
          <a:bodyPr vert="horz" lIns="91435" tIns="45718" rIns="91435" bIns="45718" rtlCol="0" anchor="ctr"/>
          <a:lstStyle>
            <a:defPPr>
              <a:defRPr lang="en-US"/>
            </a:defPPr>
            <a:lvl1pPr algn="ctr" defTabSz="457177" rtl="0" fontAlgn="auto">
              <a:spcBef>
                <a:spcPts val="0"/>
              </a:spcBef>
              <a:spcAft>
                <a:spcPts val="0"/>
              </a:spcAft>
              <a:defRPr sz="900" kern="1200" dirty="0" err="1" smtClean="0">
                <a:solidFill>
                  <a:schemeClr val="tx1">
                    <a:tint val="75000"/>
                  </a:schemeClr>
                </a:solidFill>
                <a:latin typeface="Tahoma" pitchFamily="-112" charset="0"/>
                <a:ea typeface="+mn-ea"/>
                <a:cs typeface="Tahoma"/>
              </a:defRPr>
            </a:lvl1pPr>
            <a:lvl2pPr marL="457177"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2pPr>
            <a:lvl3pPr marL="914353"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3pPr>
            <a:lvl4pPr marL="1371530"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4pPr>
            <a:lvl5pPr marL="1828706" algn="l" defTabSz="457177" rtl="0" fontAlgn="base">
              <a:spcBef>
                <a:spcPct val="0"/>
              </a:spcBef>
              <a:spcAft>
                <a:spcPct val="0"/>
              </a:spcAft>
              <a:defRPr kern="1200">
                <a:solidFill>
                  <a:schemeClr val="tx1"/>
                </a:solidFill>
                <a:latin typeface="Tahoma" charset="0"/>
                <a:ea typeface="ＭＳ Ｐゴシック" charset="0"/>
                <a:cs typeface="ＭＳ Ｐゴシック" charset="0"/>
              </a:defRPr>
            </a:lvl5pPr>
            <a:lvl6pPr marL="2285883" algn="l" defTabSz="457177" rtl="0" eaLnBrk="1" latinLnBrk="0" hangingPunct="1">
              <a:defRPr kern="1200">
                <a:solidFill>
                  <a:schemeClr val="tx1"/>
                </a:solidFill>
                <a:latin typeface="Tahoma" charset="0"/>
                <a:ea typeface="ＭＳ Ｐゴシック" charset="0"/>
                <a:cs typeface="ＭＳ Ｐゴシック" charset="0"/>
              </a:defRPr>
            </a:lvl6pPr>
            <a:lvl7pPr marL="2743060" algn="l" defTabSz="457177" rtl="0" eaLnBrk="1" latinLnBrk="0" hangingPunct="1">
              <a:defRPr kern="1200">
                <a:solidFill>
                  <a:schemeClr val="tx1"/>
                </a:solidFill>
                <a:latin typeface="Tahoma" charset="0"/>
                <a:ea typeface="ＭＳ Ｐゴシック" charset="0"/>
                <a:cs typeface="ＭＳ Ｐゴシック" charset="0"/>
              </a:defRPr>
            </a:lvl7pPr>
            <a:lvl8pPr marL="3200236" algn="l" defTabSz="457177" rtl="0" eaLnBrk="1" latinLnBrk="0" hangingPunct="1">
              <a:defRPr kern="1200">
                <a:solidFill>
                  <a:schemeClr val="tx1"/>
                </a:solidFill>
                <a:latin typeface="Tahoma" charset="0"/>
                <a:ea typeface="ＭＳ Ｐゴシック" charset="0"/>
                <a:cs typeface="ＭＳ Ｐゴシック" charset="0"/>
              </a:defRPr>
            </a:lvl8pPr>
            <a:lvl9pPr marL="3657413" algn="l" defTabSz="457177" rtl="0" eaLnBrk="1" latinLnBrk="0" hangingPunct="1">
              <a:defRPr kern="1200">
                <a:solidFill>
                  <a:schemeClr val="tx1"/>
                </a:solidFill>
                <a:latin typeface="Tahoma" charset="0"/>
                <a:ea typeface="ＭＳ Ｐゴシック" charset="0"/>
                <a:cs typeface="ＭＳ Ｐゴシック" charset="0"/>
              </a:defRPr>
            </a:lvl9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231697126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609600"/>
            <a:ext cx="8380413"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6"/>
          <p:cNvSpPr>
            <a:spLocks noGrp="1" noChangeArrowheads="1"/>
          </p:cNvSpPr>
          <p:nvPr>
            <p:ph type="sldNum" sz="quarter" idx="10"/>
          </p:nvPr>
        </p:nvSpPr>
        <p:spPr/>
        <p:txBody>
          <a:bodyPr/>
          <a:lstStyle>
            <a:lvl1pPr>
              <a:defRPr/>
            </a:lvl1pPr>
          </a:lstStyle>
          <a:p>
            <a:pPr>
              <a:defRPr/>
            </a:pPr>
            <a:fld id="{0D482E03-6082-E749-A8AE-3AA515D97B72}" type="slidenum">
              <a:rPr lang="en-US"/>
              <a:pPr>
                <a:defRPr/>
              </a:pPr>
              <a:t>‹#›</a:t>
            </a:fld>
            <a:endParaRPr lang="en-US" dirty="0"/>
          </a:p>
        </p:txBody>
      </p:sp>
      <p:sp>
        <p:nvSpPr>
          <p:cNvPr id="4" name="Footer Placeholder 1"/>
          <p:cNvSpPr>
            <a:spLocks noGrp="1"/>
          </p:cNvSpPr>
          <p:nvPr>
            <p:ph type="ftr" sz="quarter" idx="11"/>
          </p:nvPr>
        </p:nvSpPr>
        <p:spPr/>
        <p:txBody>
          <a:bodyPr/>
          <a:lstStyle>
            <a:lvl1pPr>
              <a:defRPr dirty="0" err="1" smtClean="0"/>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extLst>
      <p:ext uri="{BB962C8B-B14F-4D97-AF65-F5344CB8AC3E}">
        <p14:creationId xmlns:p14="http://schemas.microsoft.com/office/powerpoint/2010/main" val="39030637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amp; Bullets">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11" name="droppedImage-1.pdf"/>
          <p:cNvPicPr/>
          <p:nvPr/>
        </p:nvPicPr>
        <p:blipFill>
          <a:blip r:embed="rId3">
            <a:extLst/>
          </a:blip>
          <a:stretch>
            <a:fillRect/>
          </a:stretch>
        </p:blipFill>
        <p:spPr>
          <a:xfrm>
            <a:off x="-25400" y="-12699"/>
            <a:ext cx="9161860" cy="8171081"/>
          </a:xfrm>
          <a:prstGeom prst="rect">
            <a:avLst/>
          </a:prstGeom>
          <a:ln w="12700">
            <a:miter lim="400000"/>
          </a:ln>
        </p:spPr>
      </p:pic>
      <p:sp>
        <p:nvSpPr>
          <p:cNvPr id="12" name="Shape 12"/>
          <p:cNvSpPr>
            <a:spLocks noGrp="1"/>
          </p:cNvSpPr>
          <p:nvPr>
            <p:ph type="title"/>
          </p:nvPr>
        </p:nvSpPr>
        <p:spPr>
          <a:xfrm>
            <a:off x="889000" y="177800"/>
            <a:ext cx="7353300" cy="1714500"/>
          </a:xfrm>
          <a:prstGeom prst="rect">
            <a:avLst/>
          </a:prstGeom>
        </p:spPr>
        <p:txBody>
          <a:bodyPr lIns="38098" tIns="38098" rIns="38098" bIns="38098"/>
          <a:lstStyle>
            <a:lvl1pPr defTabSz="406379">
              <a:defRPr sz="5800"/>
            </a:lvl1pPr>
          </a:lstStyle>
          <a:p>
            <a:pPr lvl="0">
              <a:defRPr sz="1800">
                <a:solidFill>
                  <a:srgbClr val="000000"/>
                </a:solidFill>
              </a:defRPr>
            </a:pPr>
            <a:r>
              <a:rPr sz="5800">
                <a:solidFill>
                  <a:srgbClr val="FFFFFF"/>
                </a:solidFill>
              </a:rPr>
              <a:t>Title Text</a:t>
            </a:r>
          </a:p>
        </p:txBody>
      </p:sp>
      <p:sp>
        <p:nvSpPr>
          <p:cNvPr id="13" name="Shape 13"/>
          <p:cNvSpPr>
            <a:spLocks noGrp="1"/>
          </p:cNvSpPr>
          <p:nvPr>
            <p:ph type="body" idx="1"/>
          </p:nvPr>
        </p:nvSpPr>
        <p:spPr>
          <a:xfrm>
            <a:off x="889000" y="1943100"/>
            <a:ext cx="7353300" cy="4013200"/>
          </a:xfrm>
          <a:prstGeom prst="rect">
            <a:avLst/>
          </a:prstGeom>
        </p:spPr>
        <p:txBody>
          <a:bodyPr lIns="38098" tIns="38098" rIns="38098" bIns="38098"/>
          <a:lstStyle>
            <a:lvl1pPr marL="634968" indent="-406379" defTabSz="406379">
              <a:spcBef>
                <a:spcPts val="1700"/>
              </a:spcBef>
              <a:defRPr sz="2800"/>
            </a:lvl1pPr>
            <a:lvl2pPr marL="939752" indent="-406379" defTabSz="406379">
              <a:spcBef>
                <a:spcPts val="1700"/>
              </a:spcBef>
              <a:defRPr sz="2800"/>
            </a:lvl2pPr>
            <a:lvl3pPr marL="1257236" indent="-406379" defTabSz="406379">
              <a:spcBef>
                <a:spcPts val="1700"/>
              </a:spcBef>
              <a:defRPr sz="2800"/>
            </a:lvl3pPr>
            <a:lvl4pPr marL="1562020" indent="-406379" defTabSz="406379">
              <a:spcBef>
                <a:spcPts val="1700"/>
              </a:spcBef>
              <a:defRPr sz="2800"/>
            </a:lvl4pPr>
            <a:lvl5pPr marL="1879504" indent="-406379" defTabSz="406379">
              <a:spcBef>
                <a:spcPts val="1700"/>
              </a:spcBef>
              <a:defRPr sz="2800"/>
            </a:lvl5pPr>
          </a:lstStyle>
          <a:p>
            <a:pPr lvl="0">
              <a:defRPr sz="1800">
                <a:solidFill>
                  <a:srgbClr val="000000"/>
                </a:solidFill>
              </a:defRPr>
            </a:pPr>
            <a:r>
              <a:rPr sz="2800">
                <a:solidFill>
                  <a:srgbClr val="FFFFFF"/>
                </a:solidFill>
              </a:rPr>
              <a:t>Body Level One</a:t>
            </a:r>
          </a:p>
          <a:p>
            <a:pPr lvl="1">
              <a:defRPr sz="1800">
                <a:solidFill>
                  <a:srgbClr val="000000"/>
                </a:solidFill>
              </a:defRPr>
            </a:pPr>
            <a:r>
              <a:rPr sz="2800">
                <a:solidFill>
                  <a:srgbClr val="FFFFFF"/>
                </a:solidFill>
              </a:rPr>
              <a:t>Body Level Two</a:t>
            </a:r>
          </a:p>
          <a:p>
            <a:pPr lvl="2">
              <a:defRPr sz="1800">
                <a:solidFill>
                  <a:srgbClr val="000000"/>
                </a:solidFill>
              </a:defRPr>
            </a:pPr>
            <a:r>
              <a:rPr sz="2800">
                <a:solidFill>
                  <a:srgbClr val="FFFFFF"/>
                </a:solidFill>
              </a:rPr>
              <a:t>Body Level Three</a:t>
            </a:r>
          </a:p>
          <a:p>
            <a:pPr lvl="3">
              <a:defRPr sz="1800">
                <a:solidFill>
                  <a:srgbClr val="000000"/>
                </a:solidFill>
              </a:defRPr>
            </a:pPr>
            <a:r>
              <a:rPr sz="2800">
                <a:solidFill>
                  <a:srgbClr val="FFFFFF"/>
                </a:solidFill>
              </a:rPr>
              <a:t>Body Level Four</a:t>
            </a:r>
          </a:p>
          <a:p>
            <a:pPr lvl="4">
              <a:defRPr sz="1800">
                <a:solidFill>
                  <a:srgbClr val="000000"/>
                </a:solidFill>
              </a:defRPr>
            </a:pPr>
            <a:r>
              <a:rPr sz="2800">
                <a:solidFill>
                  <a:srgbClr val="FFFFFF"/>
                </a:solidFill>
              </a:rPr>
              <a:t>Body Level Five</a:t>
            </a:r>
          </a:p>
        </p:txBody>
      </p:sp>
    </p:spTree>
    <p:extLst>
      <p:ext uri="{BB962C8B-B14F-4D97-AF65-F5344CB8AC3E}">
        <p14:creationId xmlns:p14="http://schemas.microsoft.com/office/powerpoint/2010/main" val="37287190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26" name="droppedImage-1.pdf"/>
          <p:cNvPicPr/>
          <p:nvPr/>
        </p:nvPicPr>
        <p:blipFill>
          <a:blip r:embed="rId3">
            <a:extLst/>
          </a:blip>
          <a:stretch>
            <a:fillRect/>
          </a:stretch>
        </p:blipFill>
        <p:spPr>
          <a:xfrm>
            <a:off x="-25400" y="-12699"/>
            <a:ext cx="9161860" cy="8171081"/>
          </a:xfrm>
          <a:prstGeom prst="rect">
            <a:avLst/>
          </a:prstGeom>
          <a:ln w="12700">
            <a:miter lim="400000"/>
          </a:ln>
        </p:spPr>
      </p:pic>
      <p:sp>
        <p:nvSpPr>
          <p:cNvPr id="27" name="Shape 27"/>
          <p:cNvSpPr>
            <a:spLocks noGrp="1"/>
          </p:cNvSpPr>
          <p:nvPr>
            <p:ph type="title"/>
          </p:nvPr>
        </p:nvSpPr>
        <p:spPr>
          <a:xfrm>
            <a:off x="889000" y="2095501"/>
            <a:ext cx="7353300" cy="2679700"/>
          </a:xfrm>
          <a:prstGeom prst="rect">
            <a:avLst/>
          </a:prstGeom>
        </p:spPr>
        <p:txBody>
          <a:bodyPr lIns="38098" tIns="38098" rIns="38098" bIns="38098"/>
          <a:lstStyle>
            <a:lvl1pPr defTabSz="406379">
              <a:defRPr sz="5800"/>
            </a:lvl1pPr>
          </a:lstStyle>
          <a:p>
            <a:pPr lvl="0">
              <a:defRPr sz="1800">
                <a:solidFill>
                  <a:srgbClr val="000000"/>
                </a:solidFill>
              </a:defRPr>
            </a:pPr>
            <a:r>
              <a:rPr sz="5800">
                <a:solidFill>
                  <a:srgbClr val="FFFFFF"/>
                </a:solidFill>
              </a:rPr>
              <a:t>Title Text</a:t>
            </a:r>
          </a:p>
        </p:txBody>
      </p:sp>
    </p:spTree>
    <p:extLst>
      <p:ext uri="{BB962C8B-B14F-4D97-AF65-F5344CB8AC3E}">
        <p14:creationId xmlns:p14="http://schemas.microsoft.com/office/powerpoint/2010/main" val="102379704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68300" y="304800"/>
            <a:ext cx="8394700" cy="1371600"/>
          </a:xfrm>
          <a:prstGeom prst="rect">
            <a:avLst/>
          </a:prstGeom>
          <a:solidFill>
            <a:srgbClr val="0A2241"/>
          </a:solidFill>
          <a:ln>
            <a:noFill/>
          </a:ln>
          <a:extLst>
            <a:ext uri="{FAA26D3D-D897-4be2-8F04-BA451C77F1D7}">
              <ma14:placeholderFlag xmlns:ma14="http://schemas.microsoft.com/office/mac/drawingml/2011/main" xmlns="" val="1"/>
            </a:ext>
            <a:ext uri="{91240B29-F687-4f45-9708-019B960494DF}">
              <a14:hiddenLine xmlns="" xmlns:a14="http://schemas.microsoft.com/office/drawing/2010/main" w="9525">
                <a:solidFill>
                  <a:srgbClr val="000000"/>
                </a:solidFill>
                <a:miter lim="800000"/>
                <a:headEnd/>
                <a:tailEnd/>
              </a14:hiddenLine>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1001" y="1828801"/>
            <a:ext cx="8382000" cy="429736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8153401" y="6245226"/>
            <a:ext cx="609600" cy="384175"/>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fontAlgn="auto">
              <a:spcBef>
                <a:spcPts val="0"/>
              </a:spcBef>
              <a:spcAft>
                <a:spcPts val="0"/>
              </a:spcAft>
              <a:defRPr sz="1400" smtClean="0">
                <a:latin typeface="Arial"/>
                <a:ea typeface="+mn-ea"/>
                <a:cs typeface="Arial"/>
              </a:defRPr>
            </a:lvl1pPr>
          </a:lstStyle>
          <a:p>
            <a:pPr>
              <a:defRPr/>
            </a:pPr>
            <a:fld id="{A28EC2B1-605E-6046-8E60-7BD1EC5E9CBB}" type="slidenum">
              <a:rPr lang="en-US"/>
              <a:pPr>
                <a:defRPr/>
              </a:pPr>
              <a:t>‹#›</a:t>
            </a:fld>
            <a:endParaRPr lang="en-US" dirty="0"/>
          </a:p>
        </p:txBody>
      </p:sp>
      <p:sp>
        <p:nvSpPr>
          <p:cNvPr id="2" name="Footer Placeholder 1"/>
          <p:cNvSpPr>
            <a:spLocks noGrp="1"/>
          </p:cNvSpPr>
          <p:nvPr>
            <p:ph type="ftr" sz="quarter" idx="3"/>
          </p:nvPr>
        </p:nvSpPr>
        <p:spPr>
          <a:xfrm>
            <a:off x="381001" y="6156326"/>
            <a:ext cx="8382000" cy="473075"/>
          </a:xfrm>
          <a:prstGeom prst="rect">
            <a:avLst/>
          </a:prstGeom>
        </p:spPr>
        <p:txBody>
          <a:bodyPr vert="horz" lIns="91435" tIns="45718" rIns="91435" bIns="45718" rtlCol="0" anchor="ctr"/>
          <a:lstStyle>
            <a:lvl1pPr algn="ctr" fontAlgn="auto">
              <a:spcBef>
                <a:spcPts val="0"/>
              </a:spcBef>
              <a:spcAft>
                <a:spcPts val="0"/>
              </a:spcAft>
              <a:defRPr sz="900" dirty="0" err="1" smtClean="0">
                <a:solidFill>
                  <a:schemeClr val="tx1">
                    <a:tint val="75000"/>
                  </a:schemeClr>
                </a:solidFill>
                <a:latin typeface="Tahoma" pitchFamily="-112" charset="0"/>
                <a:ea typeface="+mn-ea"/>
                <a:cs typeface="Tahoma"/>
              </a:defRPr>
            </a:lvl1p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Lst>
  <p:transition/>
  <p:hf hdr="0" dt="0"/>
  <p:txStyles>
    <p:titleStyle>
      <a:lvl1pPr algn="ctr" rtl="0" eaLnBrk="1" fontAlgn="base" hangingPunct="1">
        <a:spcBef>
          <a:spcPct val="0"/>
        </a:spcBef>
        <a:spcAft>
          <a:spcPct val="0"/>
        </a:spcAft>
        <a:defRPr sz="3600">
          <a:solidFill>
            <a:schemeClr val="bg1"/>
          </a:solidFill>
          <a:latin typeface="+mj-lt"/>
          <a:ea typeface="ＭＳ Ｐゴシック" pitchFamily="24" charset="-128"/>
          <a:cs typeface="ＭＳ Ｐゴシック" pitchFamily="24" charset="-128"/>
        </a:defRPr>
      </a:lvl1pPr>
      <a:lvl2pPr algn="ctr" rtl="0" eaLnBrk="1" fontAlgn="base" hangingPunct="1">
        <a:spcBef>
          <a:spcPct val="0"/>
        </a:spcBef>
        <a:spcAft>
          <a:spcPct val="0"/>
        </a:spcAft>
        <a:defRPr sz="3600">
          <a:solidFill>
            <a:schemeClr val="bg1"/>
          </a:solidFill>
          <a:latin typeface="Tahoma" pitchFamily="24" charset="0"/>
          <a:ea typeface="ＭＳ Ｐゴシック" pitchFamily="24" charset="-128"/>
          <a:cs typeface="ＭＳ Ｐゴシック" pitchFamily="24" charset="-128"/>
        </a:defRPr>
      </a:lvl2pPr>
      <a:lvl3pPr algn="ctr" rtl="0" eaLnBrk="1" fontAlgn="base" hangingPunct="1">
        <a:spcBef>
          <a:spcPct val="0"/>
        </a:spcBef>
        <a:spcAft>
          <a:spcPct val="0"/>
        </a:spcAft>
        <a:defRPr sz="3600">
          <a:solidFill>
            <a:schemeClr val="bg1"/>
          </a:solidFill>
          <a:latin typeface="Tahoma" pitchFamily="24" charset="0"/>
          <a:ea typeface="ＭＳ Ｐゴシック" pitchFamily="24" charset="-128"/>
          <a:cs typeface="ＭＳ Ｐゴシック" pitchFamily="24" charset="-128"/>
        </a:defRPr>
      </a:lvl3pPr>
      <a:lvl4pPr algn="ctr" rtl="0" eaLnBrk="1" fontAlgn="base" hangingPunct="1">
        <a:spcBef>
          <a:spcPct val="0"/>
        </a:spcBef>
        <a:spcAft>
          <a:spcPct val="0"/>
        </a:spcAft>
        <a:defRPr sz="3600">
          <a:solidFill>
            <a:schemeClr val="bg1"/>
          </a:solidFill>
          <a:latin typeface="Tahoma" pitchFamily="24" charset="0"/>
          <a:ea typeface="ＭＳ Ｐゴシック" pitchFamily="24" charset="-128"/>
          <a:cs typeface="ＭＳ Ｐゴシック" pitchFamily="24" charset="-128"/>
        </a:defRPr>
      </a:lvl4pPr>
      <a:lvl5pPr algn="ctr" rtl="0" eaLnBrk="1" fontAlgn="base" hangingPunct="1">
        <a:spcBef>
          <a:spcPct val="0"/>
        </a:spcBef>
        <a:spcAft>
          <a:spcPct val="0"/>
        </a:spcAft>
        <a:defRPr sz="3600">
          <a:solidFill>
            <a:schemeClr val="bg1"/>
          </a:solidFill>
          <a:latin typeface="Tahoma" pitchFamily="24" charset="0"/>
          <a:ea typeface="ＭＳ Ｐゴシック" pitchFamily="24" charset="-128"/>
          <a:cs typeface="ＭＳ Ｐゴシック" pitchFamily="24" charset="-128"/>
        </a:defRPr>
      </a:lvl5pPr>
      <a:lvl6pPr marL="457177" algn="ctr" rtl="0" eaLnBrk="1" fontAlgn="base" hangingPunct="1">
        <a:spcBef>
          <a:spcPct val="0"/>
        </a:spcBef>
        <a:spcAft>
          <a:spcPct val="0"/>
        </a:spcAft>
        <a:defRPr sz="4400" b="1">
          <a:solidFill>
            <a:schemeClr val="tx2"/>
          </a:solidFill>
          <a:latin typeface="Tahoma" pitchFamily="24" charset="0"/>
        </a:defRPr>
      </a:lvl6pPr>
      <a:lvl7pPr marL="914353" algn="ctr" rtl="0" eaLnBrk="1" fontAlgn="base" hangingPunct="1">
        <a:spcBef>
          <a:spcPct val="0"/>
        </a:spcBef>
        <a:spcAft>
          <a:spcPct val="0"/>
        </a:spcAft>
        <a:defRPr sz="4400" b="1">
          <a:solidFill>
            <a:schemeClr val="tx2"/>
          </a:solidFill>
          <a:latin typeface="Tahoma" pitchFamily="24" charset="0"/>
        </a:defRPr>
      </a:lvl7pPr>
      <a:lvl8pPr marL="1371530" algn="ctr" rtl="0" eaLnBrk="1" fontAlgn="base" hangingPunct="1">
        <a:spcBef>
          <a:spcPct val="0"/>
        </a:spcBef>
        <a:spcAft>
          <a:spcPct val="0"/>
        </a:spcAft>
        <a:defRPr sz="4400" b="1">
          <a:solidFill>
            <a:schemeClr val="tx2"/>
          </a:solidFill>
          <a:latin typeface="Tahoma" pitchFamily="24" charset="0"/>
        </a:defRPr>
      </a:lvl8pPr>
      <a:lvl9pPr marL="1828706" algn="ctr" rtl="0" eaLnBrk="1" fontAlgn="base" hangingPunct="1">
        <a:spcBef>
          <a:spcPct val="0"/>
        </a:spcBef>
        <a:spcAft>
          <a:spcPct val="0"/>
        </a:spcAft>
        <a:defRPr sz="4400" b="1">
          <a:solidFill>
            <a:schemeClr val="tx2"/>
          </a:solidFill>
          <a:latin typeface="Tahoma" pitchFamily="24" charset="0"/>
        </a:defRPr>
      </a:lvl9pPr>
    </p:titleStyle>
    <p:bodyStyle>
      <a:lvl1pPr marL="342882" indent="-342882" algn="l" rtl="0" eaLnBrk="1" fontAlgn="base" hangingPunct="1">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12" indent="-285736" algn="l" rtl="0" eaLnBrk="1" fontAlgn="base" hangingPunct="1">
        <a:spcBef>
          <a:spcPct val="20000"/>
        </a:spcBef>
        <a:spcAft>
          <a:spcPct val="0"/>
        </a:spcAft>
        <a:buChar char="–"/>
        <a:defRPr sz="2800">
          <a:solidFill>
            <a:schemeClr val="tx1"/>
          </a:solidFill>
          <a:latin typeface="+mn-lt"/>
          <a:ea typeface="ＭＳ Ｐゴシック" pitchFamily="24" charset="-128"/>
        </a:defRPr>
      </a:lvl2pPr>
      <a:lvl3pPr marL="1142942" indent="-228588" algn="l" rtl="0" eaLnBrk="1" fontAlgn="base" hangingPunct="1">
        <a:spcBef>
          <a:spcPct val="20000"/>
        </a:spcBef>
        <a:spcAft>
          <a:spcPct val="0"/>
        </a:spcAft>
        <a:buChar char="•"/>
        <a:defRPr sz="2400">
          <a:solidFill>
            <a:schemeClr val="tx1"/>
          </a:solidFill>
          <a:latin typeface="+mn-lt"/>
          <a:ea typeface="ＭＳ Ｐゴシック" pitchFamily="24" charset="-128"/>
        </a:defRPr>
      </a:lvl3pPr>
      <a:lvl4pPr marL="1600118"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4pPr>
      <a:lvl5pPr marL="2057295"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5pPr>
      <a:lvl6pPr marL="2514471"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6pPr>
      <a:lvl7pPr marL="2971648"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7pPr>
      <a:lvl8pPr marL="3428825"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8pPr>
      <a:lvl9pPr marL="3886001" indent="-228588" algn="l" rtl="0" eaLnBrk="1" fontAlgn="base" hangingPunct="1">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noChangeAspect="1"/>
          </p:cNvSpPr>
          <p:nvPr>
            <p:ph type="title"/>
          </p:nvPr>
        </p:nvSpPr>
        <p:spPr/>
        <p:txBody>
          <a:bodyPr/>
          <a:lstStyle/>
          <a:p>
            <a:pPr lvl="0"/>
            <a:r>
              <a:rPr lang="en-US" sz="2800" dirty="0"/>
              <a:t>Session 4: Area Learning Trajectory  </a:t>
            </a:r>
            <a:br>
              <a:rPr lang="en-US" sz="2800" dirty="0"/>
            </a:br>
            <a:r>
              <a:rPr lang="en-US" sz="2800"/>
              <a:t>Mathematical Goals</a:t>
            </a:r>
            <a:endParaRPr lang="en-US" sz="2800" dirty="0"/>
          </a:p>
        </p:txBody>
      </p:sp>
      <p:cxnSp>
        <p:nvCxnSpPr>
          <p:cNvPr id="27" name="Straight Arrow Connector 26"/>
          <p:cNvCxnSpPr/>
          <p:nvPr/>
        </p:nvCxnSpPr>
        <p:spPr>
          <a:xfrm>
            <a:off x="1484727" y="2420470"/>
            <a:ext cx="582706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8" name="Straight Arrow Connector 27"/>
          <p:cNvCxnSpPr/>
          <p:nvPr/>
        </p:nvCxnSpPr>
        <p:spPr>
          <a:xfrm>
            <a:off x="7506022" y="2659529"/>
            <a:ext cx="42858" cy="336873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29" name="TextBox 28"/>
          <p:cNvSpPr txBox="1"/>
          <p:nvPr/>
        </p:nvSpPr>
        <p:spPr>
          <a:xfrm>
            <a:off x="7655434" y="4184024"/>
            <a:ext cx="736099" cy="369332"/>
          </a:xfrm>
          <a:prstGeom prst="rect">
            <a:avLst/>
          </a:prstGeom>
          <a:noFill/>
        </p:spPr>
        <p:txBody>
          <a:bodyPr wrap="none" rtlCol="0">
            <a:spAutoFit/>
          </a:bodyPr>
          <a:lstStyle/>
          <a:p>
            <a:r>
              <a:rPr lang="en-US" dirty="0"/>
              <a:t>3.63”</a:t>
            </a:r>
          </a:p>
        </p:txBody>
      </p:sp>
      <p:sp>
        <p:nvSpPr>
          <p:cNvPr id="30" name="TextBox 29"/>
          <p:cNvSpPr txBox="1"/>
          <p:nvPr/>
        </p:nvSpPr>
        <p:spPr>
          <a:xfrm>
            <a:off x="3997834" y="1930399"/>
            <a:ext cx="736099" cy="369332"/>
          </a:xfrm>
          <a:prstGeom prst="rect">
            <a:avLst/>
          </a:prstGeom>
          <a:noFill/>
        </p:spPr>
        <p:txBody>
          <a:bodyPr wrap="none" rtlCol="0">
            <a:spAutoFit/>
          </a:bodyPr>
          <a:lstStyle/>
          <a:p>
            <a:r>
              <a:rPr lang="en-US" dirty="0"/>
              <a:t>5.88”</a:t>
            </a:r>
          </a:p>
        </p:txBody>
      </p:sp>
      <p:pic>
        <p:nvPicPr>
          <p:cNvPr id="32" name="Picture 31" descr="PastedGraphic-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4635" y="2948651"/>
            <a:ext cx="4127500" cy="2082800"/>
          </a:xfrm>
          <a:prstGeom prst="rect">
            <a:avLst/>
          </a:prstGeom>
          <a:effectLst/>
        </p:spPr>
      </p:pic>
      <p:sp>
        <p:nvSpPr>
          <p:cNvPr id="24" name="Rectangle 23"/>
          <p:cNvSpPr/>
          <p:nvPr/>
        </p:nvSpPr>
        <p:spPr>
          <a:xfrm>
            <a:off x="1530049" y="2667000"/>
            <a:ext cx="5376672" cy="3319272"/>
          </a:xfrm>
          <a:prstGeom prst="rect">
            <a:avLst/>
          </a:prstGeom>
          <a:noFill/>
          <a:ln w="57150" cmpd="thickThin">
            <a:solidFill>
              <a:srgbClr val="0A224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dev-te@m_logo_colo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7737" y="5054896"/>
            <a:ext cx="4661297" cy="642938"/>
          </a:xfrm>
          <a:prstGeom prst="rect">
            <a:avLst/>
          </a:prstGeom>
        </p:spPr>
      </p:pic>
      <p:sp>
        <p:nvSpPr>
          <p:cNvPr id="2" name="Footer Placeholder 1">
            <a:extLst>
              <a:ext uri="{FF2B5EF4-FFF2-40B4-BE49-F238E27FC236}">
                <a16:creationId xmlns:a16="http://schemas.microsoft.com/office/drawing/2014/main" id="{1B702BFA-3DDF-8B46-99BE-39CDE9336E92}"/>
              </a:ext>
            </a:extLst>
          </p:cNvPr>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
        <p:nvSpPr>
          <p:cNvPr id="3" name="Slide Number Placeholder 2">
            <a:extLst>
              <a:ext uri="{FF2B5EF4-FFF2-40B4-BE49-F238E27FC236}">
                <a16:creationId xmlns:a16="http://schemas.microsoft.com/office/drawing/2014/main" id="{13AB0B2A-C4BA-8943-9FCD-339A30F60BD1}"/>
              </a:ext>
            </a:extLst>
          </p:cNvPr>
          <p:cNvSpPr>
            <a:spLocks noGrp="1"/>
          </p:cNvSpPr>
          <p:nvPr>
            <p:ph type="sldNum" sz="quarter" idx="10"/>
          </p:nvPr>
        </p:nvSpPr>
        <p:spPr/>
        <p:txBody>
          <a:bodyPr/>
          <a:lstStyle/>
          <a:p>
            <a:pPr>
              <a:defRPr/>
            </a:pPr>
            <a:fld id="{4FEB6D4D-DBBA-C748-B144-9A276EB883E4}" type="slidenum">
              <a:rPr lang="en-US" smtClean="0"/>
              <a:pPr>
                <a:defRPr/>
              </a:pPr>
              <a:t>1</a:t>
            </a:fld>
            <a:endParaRPr lang="en-US" dirty="0"/>
          </a:p>
        </p:txBody>
      </p:sp>
    </p:spTree>
    <p:extLst>
      <p:ext uri="{BB962C8B-B14F-4D97-AF65-F5344CB8AC3E}">
        <p14:creationId xmlns:p14="http://schemas.microsoft.com/office/powerpoint/2010/main" val="205615150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p:cNvSpPr>
          <p:nvPr>
            <p:ph type="title"/>
          </p:nvPr>
        </p:nvSpPr>
        <p:spPr/>
        <p:txBody>
          <a:bodyPr/>
          <a:lstStyle/>
          <a:p>
            <a:pPr lvl="0"/>
            <a:r>
              <a:rPr lang="en-US" dirty="0"/>
              <a:t>Reflection</a:t>
            </a:r>
          </a:p>
        </p:txBody>
      </p:sp>
      <p:sp>
        <p:nvSpPr>
          <p:cNvPr id="118" name="Shape 118"/>
          <p:cNvSpPr>
            <a:spLocks noGrp="1"/>
          </p:cNvSpPr>
          <p:nvPr>
            <p:ph idx="1"/>
          </p:nvPr>
        </p:nvSpPr>
        <p:spPr>
          <a:xfrm>
            <a:off x="323276" y="1900952"/>
            <a:ext cx="8382000" cy="4297363"/>
          </a:xfrm>
        </p:spPr>
        <p:txBody>
          <a:bodyPr/>
          <a:lstStyle/>
          <a:p>
            <a:pPr marL="0" indent="0" algn="ctr">
              <a:lnSpc>
                <a:spcPct val="150000"/>
              </a:lnSpc>
              <a:buNone/>
            </a:pPr>
            <a:endParaRPr lang="en-US" dirty="0"/>
          </a:p>
          <a:p>
            <a:pPr marL="0" indent="0" algn="ctr">
              <a:lnSpc>
                <a:spcPct val="150000"/>
              </a:lnSpc>
              <a:buNone/>
            </a:pPr>
            <a:r>
              <a:rPr lang="en-US" dirty="0"/>
              <a:t>What did you learn or what are you now thinking about area?</a:t>
            </a:r>
          </a:p>
        </p:txBody>
      </p:sp>
      <p:sp>
        <p:nvSpPr>
          <p:cNvPr id="2" name="Footer Placeholder 1">
            <a:extLst>
              <a:ext uri="{FF2B5EF4-FFF2-40B4-BE49-F238E27FC236}">
                <a16:creationId xmlns:a16="http://schemas.microsoft.com/office/drawing/2014/main" id="{6CDE2D38-145C-484B-986C-2D0DF44358BA}"/>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4B73DDDD-49F1-5841-9AF1-66AF3573E646}"/>
              </a:ext>
            </a:extLst>
          </p:cNvPr>
          <p:cNvSpPr>
            <a:spLocks noGrp="1"/>
          </p:cNvSpPr>
          <p:nvPr>
            <p:ph type="sldNum" sz="quarter" idx="10"/>
          </p:nvPr>
        </p:nvSpPr>
        <p:spPr/>
        <p:txBody>
          <a:bodyPr/>
          <a:lstStyle/>
          <a:p>
            <a:pPr>
              <a:defRPr/>
            </a:pPr>
            <a:fld id="{4FEB6D4D-DBBA-C748-B144-9A276EB883E4}" type="slidenum">
              <a:rPr lang="en-US" smtClean="0"/>
              <a:pPr>
                <a:defRPr/>
              </a:pPr>
              <a:t>10</a:t>
            </a:fld>
            <a:endParaRPr lang="en-US" dirty="0"/>
          </a:p>
        </p:txBody>
      </p:sp>
    </p:spTree>
    <p:extLst>
      <p:ext uri="{BB962C8B-B14F-4D97-AF65-F5344CB8AC3E}">
        <p14:creationId xmlns:p14="http://schemas.microsoft.com/office/powerpoint/2010/main" val="1407898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title"/>
          </p:nvPr>
        </p:nvSpPr>
        <p:spPr/>
        <p:txBody>
          <a:bodyPr/>
          <a:lstStyle/>
          <a:p>
            <a:pPr lvl="0"/>
            <a:r>
              <a:rPr lang="en-US" dirty="0"/>
              <a:t>Area in the Common Core (Part 1)</a:t>
            </a:r>
          </a:p>
        </p:txBody>
      </p:sp>
      <p:sp>
        <p:nvSpPr>
          <p:cNvPr id="123" name="Shape 123"/>
          <p:cNvSpPr>
            <a:spLocks noGrp="1"/>
          </p:cNvSpPr>
          <p:nvPr>
            <p:ph idx="1"/>
          </p:nvPr>
        </p:nvSpPr>
        <p:spPr/>
        <p:txBody>
          <a:bodyPr/>
          <a:lstStyle/>
          <a:p>
            <a:pPr lvl="0"/>
            <a:r>
              <a:rPr lang="en-US" dirty="0"/>
              <a:t>Where is area in the Common Core?</a:t>
            </a:r>
          </a:p>
          <a:p>
            <a:pPr lvl="0"/>
            <a:r>
              <a:rPr lang="en-US" dirty="0"/>
              <a:t>What is the mathematical progression?</a:t>
            </a:r>
          </a:p>
          <a:p>
            <a:pPr lvl="0"/>
            <a:r>
              <a:rPr lang="en-US" dirty="0"/>
              <a:t>What “connective tissue” may be appropriate in grades in between the explicit standards?</a:t>
            </a:r>
          </a:p>
          <a:p>
            <a:pPr lvl="1"/>
            <a:r>
              <a:rPr lang="en-US" dirty="0"/>
              <a:t>What should be done at each grade so area understandings develop?</a:t>
            </a:r>
          </a:p>
          <a:p>
            <a:pPr lvl="1"/>
            <a:r>
              <a:rPr lang="en-US" dirty="0"/>
              <a:t>e.g., </a:t>
            </a:r>
            <a:r>
              <a:rPr lang="en-US" dirty="0" err="1"/>
              <a:t>Confrey’s</a:t>
            </a:r>
            <a:r>
              <a:rPr lang="en-US" dirty="0"/>
              <a:t> “Bridging standards”</a:t>
            </a:r>
          </a:p>
        </p:txBody>
      </p:sp>
      <p:sp>
        <p:nvSpPr>
          <p:cNvPr id="2" name="Footer Placeholder 1">
            <a:extLst>
              <a:ext uri="{FF2B5EF4-FFF2-40B4-BE49-F238E27FC236}">
                <a16:creationId xmlns:a16="http://schemas.microsoft.com/office/drawing/2014/main" id="{C6338A55-A3DD-A74F-897A-97202EBF8BE8}"/>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941F08F5-7089-9F41-B433-2FE67E27CA72}"/>
              </a:ext>
            </a:extLst>
          </p:cNvPr>
          <p:cNvSpPr>
            <a:spLocks noGrp="1"/>
          </p:cNvSpPr>
          <p:nvPr>
            <p:ph type="sldNum" sz="quarter" idx="10"/>
          </p:nvPr>
        </p:nvSpPr>
        <p:spPr/>
        <p:txBody>
          <a:bodyPr/>
          <a:lstStyle/>
          <a:p>
            <a:pPr>
              <a:defRPr/>
            </a:pPr>
            <a:fld id="{4FEB6D4D-DBBA-C748-B144-9A276EB883E4}" type="slidenum">
              <a:rPr lang="en-US" smtClean="0"/>
              <a:pPr>
                <a:defRPr/>
              </a:pPr>
              <a:t>11</a:t>
            </a:fld>
            <a:endParaRPr lang="en-US" dirty="0"/>
          </a:p>
        </p:txBody>
      </p:sp>
    </p:spTree>
    <p:extLst>
      <p:ext uri="{BB962C8B-B14F-4D97-AF65-F5344CB8AC3E}">
        <p14:creationId xmlns:p14="http://schemas.microsoft.com/office/powerpoint/2010/main" val="68022689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title"/>
          </p:nvPr>
        </p:nvSpPr>
        <p:spPr/>
        <p:txBody>
          <a:bodyPr/>
          <a:lstStyle/>
          <a:p>
            <a:pPr lvl="0"/>
            <a:r>
              <a:rPr lang="en-US" dirty="0"/>
              <a:t>Area in the Common Core (Part 2)</a:t>
            </a:r>
          </a:p>
        </p:txBody>
      </p:sp>
      <p:sp>
        <p:nvSpPr>
          <p:cNvPr id="126" name="Shape 126"/>
          <p:cNvSpPr>
            <a:spLocks noGrp="1"/>
          </p:cNvSpPr>
          <p:nvPr>
            <p:ph idx="1"/>
          </p:nvPr>
        </p:nvSpPr>
        <p:spPr/>
        <p:txBody>
          <a:bodyPr/>
          <a:lstStyle/>
          <a:p>
            <a:pPr lvl="0">
              <a:lnSpc>
                <a:spcPct val="140000"/>
              </a:lnSpc>
            </a:pPr>
            <a:r>
              <a:rPr lang="en-US" sz="2800" dirty="0"/>
              <a:t>What mathematical practices?</a:t>
            </a:r>
          </a:p>
          <a:p>
            <a:pPr lvl="0">
              <a:lnSpc>
                <a:spcPct val="140000"/>
              </a:lnSpc>
            </a:pPr>
            <a:r>
              <a:rPr lang="en-US" sz="2800" dirty="0"/>
              <a:t>Reason abstractly and quantitatively (MP #2)</a:t>
            </a:r>
          </a:p>
          <a:p>
            <a:pPr lvl="0">
              <a:lnSpc>
                <a:spcPct val="140000"/>
              </a:lnSpc>
            </a:pPr>
            <a:r>
              <a:rPr lang="en-US" sz="2800" dirty="0"/>
              <a:t>Model with mathematics (MP #4) </a:t>
            </a:r>
          </a:p>
          <a:p>
            <a:pPr lvl="0">
              <a:lnSpc>
                <a:spcPct val="140000"/>
              </a:lnSpc>
            </a:pPr>
            <a:r>
              <a:rPr lang="en-US" sz="2800" dirty="0"/>
              <a:t>Use appropriate tools strategically (MP #5)</a:t>
            </a:r>
          </a:p>
          <a:p>
            <a:pPr lvl="0">
              <a:lnSpc>
                <a:spcPct val="140000"/>
              </a:lnSpc>
            </a:pPr>
            <a:r>
              <a:rPr lang="en-US" sz="2800" dirty="0"/>
              <a:t>Attend to precision (MP #6)</a:t>
            </a:r>
          </a:p>
          <a:p>
            <a:pPr lvl="0">
              <a:lnSpc>
                <a:spcPct val="140000"/>
              </a:lnSpc>
            </a:pPr>
            <a:r>
              <a:rPr lang="en-US" sz="2800" dirty="0"/>
              <a:t>Look for and make use of structure (MP #7)</a:t>
            </a:r>
          </a:p>
        </p:txBody>
      </p:sp>
      <p:sp>
        <p:nvSpPr>
          <p:cNvPr id="2" name="Footer Placeholder 1">
            <a:extLst>
              <a:ext uri="{FF2B5EF4-FFF2-40B4-BE49-F238E27FC236}">
                <a16:creationId xmlns:a16="http://schemas.microsoft.com/office/drawing/2014/main" id="{38864290-C13F-6B48-9906-C8F8CA126DE3}"/>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3B93C6D4-14CD-334C-A951-AE165784E631}"/>
              </a:ext>
            </a:extLst>
          </p:cNvPr>
          <p:cNvSpPr>
            <a:spLocks noGrp="1"/>
          </p:cNvSpPr>
          <p:nvPr>
            <p:ph type="sldNum" sz="quarter" idx="10"/>
          </p:nvPr>
        </p:nvSpPr>
        <p:spPr/>
        <p:txBody>
          <a:bodyPr/>
          <a:lstStyle/>
          <a:p>
            <a:pPr>
              <a:defRPr/>
            </a:pPr>
            <a:fld id="{4FEB6D4D-DBBA-C748-B144-9A276EB883E4}" type="slidenum">
              <a:rPr lang="en-US" smtClean="0"/>
              <a:pPr>
                <a:defRPr/>
              </a:pPr>
              <a:t>12</a:t>
            </a:fld>
            <a:endParaRPr lang="en-US" dirty="0"/>
          </a:p>
        </p:txBody>
      </p:sp>
    </p:spTree>
    <p:extLst>
      <p:ext uri="{BB962C8B-B14F-4D97-AF65-F5344CB8AC3E}">
        <p14:creationId xmlns:p14="http://schemas.microsoft.com/office/powerpoint/2010/main" val="76920987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p:txBody>
          <a:bodyPr/>
          <a:lstStyle/>
          <a:p>
            <a:pPr lvl="0"/>
            <a:r>
              <a:rPr lang="en-US" dirty="0"/>
              <a:t>The mathematics of area measurement</a:t>
            </a:r>
          </a:p>
        </p:txBody>
      </p:sp>
      <p:sp>
        <p:nvSpPr>
          <p:cNvPr id="129" name="Shape 129"/>
          <p:cNvSpPr>
            <a:spLocks noGrp="1"/>
          </p:cNvSpPr>
          <p:nvPr>
            <p:ph idx="1"/>
          </p:nvPr>
        </p:nvSpPr>
        <p:spPr/>
        <p:txBody>
          <a:bodyPr/>
          <a:lstStyle/>
          <a:p>
            <a:pPr lvl="0"/>
            <a:r>
              <a:rPr lang="en-US" dirty="0"/>
              <a:t>Measuring consists of two aspects:</a:t>
            </a:r>
          </a:p>
          <a:p>
            <a:pPr lvl="1"/>
            <a:r>
              <a:rPr lang="en-US" dirty="0"/>
              <a:t>Identifying a unit of measure and subdividing (mentally and physically) the object by that unit, and</a:t>
            </a:r>
          </a:p>
          <a:p>
            <a:pPr lvl="1"/>
            <a:r>
              <a:rPr lang="en-US" dirty="0"/>
              <a:t>Iterating, covering the object being measured without gaps or overlaps.</a:t>
            </a:r>
          </a:p>
          <a:p>
            <a:pPr lvl="0"/>
            <a:r>
              <a:rPr lang="en-US" dirty="0"/>
              <a:t>Compare with length measurement</a:t>
            </a:r>
          </a:p>
        </p:txBody>
      </p:sp>
      <p:sp>
        <p:nvSpPr>
          <p:cNvPr id="2" name="Footer Placeholder 1">
            <a:extLst>
              <a:ext uri="{FF2B5EF4-FFF2-40B4-BE49-F238E27FC236}">
                <a16:creationId xmlns:a16="http://schemas.microsoft.com/office/drawing/2014/main" id="{0CC56F14-D613-B448-8A98-F8D8693AFA2D}"/>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2D85BD0E-F4E2-9F44-BEA1-79541D9A7951}"/>
              </a:ext>
            </a:extLst>
          </p:cNvPr>
          <p:cNvSpPr>
            <a:spLocks noGrp="1"/>
          </p:cNvSpPr>
          <p:nvPr>
            <p:ph type="sldNum" sz="quarter" idx="10"/>
          </p:nvPr>
        </p:nvSpPr>
        <p:spPr/>
        <p:txBody>
          <a:bodyPr/>
          <a:lstStyle/>
          <a:p>
            <a:pPr>
              <a:defRPr/>
            </a:pPr>
            <a:fld id="{4FEB6D4D-DBBA-C748-B144-9A276EB883E4}" type="slidenum">
              <a:rPr lang="en-US" smtClean="0"/>
              <a:pPr>
                <a:defRPr/>
              </a:pPr>
              <a:t>13</a:t>
            </a:fld>
            <a:endParaRPr lang="en-US" dirty="0"/>
          </a:p>
        </p:txBody>
      </p:sp>
    </p:spTree>
    <p:extLst>
      <p:ext uri="{BB962C8B-B14F-4D97-AF65-F5344CB8AC3E}">
        <p14:creationId xmlns:p14="http://schemas.microsoft.com/office/powerpoint/2010/main" val="89466846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title"/>
          </p:nvPr>
        </p:nvSpPr>
        <p:spPr/>
        <p:txBody>
          <a:bodyPr/>
          <a:lstStyle/>
          <a:p>
            <a:pPr lvl="0"/>
            <a:r>
              <a:rPr lang="en-US" dirty="0"/>
              <a:t>Measurement concepts with </a:t>
            </a:r>
            <a:br>
              <a:rPr lang="en-US" dirty="0"/>
            </a:br>
            <a:r>
              <a:rPr lang="en-US" dirty="0"/>
              <a:t>examples from area (Part 1)</a:t>
            </a:r>
          </a:p>
        </p:txBody>
      </p:sp>
      <p:sp>
        <p:nvSpPr>
          <p:cNvPr id="133" name="Shape 133"/>
          <p:cNvSpPr>
            <a:spLocks noGrp="1"/>
          </p:cNvSpPr>
          <p:nvPr>
            <p:ph idx="1"/>
          </p:nvPr>
        </p:nvSpPr>
        <p:spPr/>
        <p:txBody>
          <a:bodyPr/>
          <a:lstStyle/>
          <a:p>
            <a:pPr marL="0" indent="0">
              <a:buNone/>
            </a:pPr>
            <a:r>
              <a:rPr lang="en-US" sz="2400" dirty="0"/>
              <a:t>Understanding the attribute of area</a:t>
            </a:r>
          </a:p>
        </p:txBody>
      </p:sp>
      <p:grpSp>
        <p:nvGrpSpPr>
          <p:cNvPr id="139" name="Group 139"/>
          <p:cNvGrpSpPr/>
          <p:nvPr/>
        </p:nvGrpSpPr>
        <p:grpSpPr>
          <a:xfrm>
            <a:off x="6163653" y="2218981"/>
            <a:ext cx="2434387" cy="1813490"/>
            <a:chOff x="0" y="-12739"/>
            <a:chExt cx="2434385" cy="1813488"/>
          </a:xfrm>
        </p:grpSpPr>
        <p:sp>
          <p:nvSpPr>
            <p:cNvPr id="135" name="Shape 135"/>
            <p:cNvSpPr/>
            <p:nvPr/>
          </p:nvSpPr>
          <p:spPr>
            <a:xfrm>
              <a:off x="12834" y="579349"/>
              <a:ext cx="2408860" cy="1221400"/>
            </a:xfrm>
            <a:custGeom>
              <a:avLst/>
              <a:gdLst/>
              <a:ahLst/>
              <a:cxnLst>
                <a:cxn ang="0">
                  <a:pos x="wd2" y="hd2"/>
                </a:cxn>
                <a:cxn ang="5400000">
                  <a:pos x="wd2" y="hd2"/>
                </a:cxn>
                <a:cxn ang="10800000">
                  <a:pos x="wd2" y="hd2"/>
                </a:cxn>
                <a:cxn ang="16200000">
                  <a:pos x="wd2" y="hd2"/>
                </a:cxn>
              </a:cxnLst>
              <a:rect l="0" t="0" r="r" b="b"/>
              <a:pathLst>
                <a:path w="19334" h="19546" extrusionOk="0">
                  <a:moveTo>
                    <a:pt x="765" y="3733"/>
                  </a:moveTo>
                  <a:cubicBezTo>
                    <a:pt x="-1123" y="6494"/>
                    <a:pt x="786" y="13263"/>
                    <a:pt x="3205" y="16741"/>
                  </a:cubicBezTo>
                  <a:cubicBezTo>
                    <a:pt x="5624" y="20219"/>
                    <a:pt x="6221" y="20061"/>
                    <a:pt x="9874" y="18432"/>
                  </a:cubicBezTo>
                  <a:cubicBezTo>
                    <a:pt x="13526" y="16804"/>
                    <a:pt x="15017" y="14751"/>
                    <a:pt x="16895" y="10664"/>
                  </a:cubicBezTo>
                  <a:cubicBezTo>
                    <a:pt x="18772" y="6576"/>
                    <a:pt x="20477" y="6816"/>
                    <a:pt x="18346" y="1993"/>
                  </a:cubicBezTo>
                  <a:cubicBezTo>
                    <a:pt x="17281" y="-419"/>
                    <a:pt x="16109" y="502"/>
                    <a:pt x="15786" y="358"/>
                  </a:cubicBezTo>
                  <a:cubicBezTo>
                    <a:pt x="15463" y="214"/>
                    <a:pt x="15988" y="-994"/>
                    <a:pt x="13078" y="2036"/>
                  </a:cubicBezTo>
                  <a:cubicBezTo>
                    <a:pt x="10169" y="5066"/>
                    <a:pt x="10103" y="3234"/>
                    <a:pt x="9786" y="3410"/>
                  </a:cubicBezTo>
                  <a:cubicBezTo>
                    <a:pt x="9470" y="3586"/>
                    <a:pt x="8904" y="5771"/>
                    <a:pt x="7086" y="3387"/>
                  </a:cubicBezTo>
                  <a:cubicBezTo>
                    <a:pt x="3452" y="-1381"/>
                    <a:pt x="2652" y="972"/>
                    <a:pt x="765" y="3733"/>
                  </a:cubicBezTo>
                  <a:close/>
                </a:path>
              </a:pathLst>
            </a:custGeom>
            <a:gradFill flip="none" rotWithShape="1">
              <a:gsLst>
                <a:gs pos="0">
                  <a:srgbClr val="51A7F9"/>
                </a:gs>
                <a:gs pos="100000">
                  <a:srgbClr val="0365C0"/>
                </a:gs>
              </a:gsLst>
              <a:lin ang="5400000" scaled="0"/>
            </a:gradFill>
            <a:ln w="25400" cap="flat">
              <a:solidFill>
                <a:srgbClr val="FFFFFF"/>
              </a:solidFill>
              <a:prstDash val="solid"/>
              <a:miter lim="400000"/>
            </a:ln>
            <a:effectLst/>
          </p:spPr>
          <p:txBody>
            <a:bodyPr wrap="square" lIns="0" tIns="0" rIns="0" bIns="0" numCol="1" anchor="t">
              <a:noAutofit/>
            </a:bodyPr>
            <a:lstStyle/>
            <a:p>
              <a:pPr lvl="0">
                <a:defRPr sz="2000">
                  <a:effectLst>
                    <a:outerShdw blurRad="38100" dist="12700" dir="5400000" rotWithShape="0">
                      <a:srgbClr val="000000">
                        <a:alpha val="50000"/>
                      </a:srgbClr>
                    </a:outerShdw>
                  </a:effectLst>
                </a:defRPr>
              </a:pPr>
              <a:endParaRPr/>
            </a:p>
          </p:txBody>
        </p:sp>
        <p:sp>
          <p:nvSpPr>
            <p:cNvPr id="136" name="Shape 136"/>
            <p:cNvSpPr/>
            <p:nvPr/>
          </p:nvSpPr>
          <p:spPr>
            <a:xfrm>
              <a:off x="0" y="392459"/>
              <a:ext cx="2434385" cy="115541"/>
            </a:xfrm>
            <a:prstGeom prst="leftRightArrow">
              <a:avLst>
                <a:gd name="adj1" fmla="val 32000"/>
                <a:gd name="adj2" fmla="val 483641"/>
              </a:avLst>
            </a:prstGeom>
            <a:blipFill rotWithShape="1">
              <a:blip r:embed="rId2"/>
              <a:srcRect/>
              <a:tile tx="0" ty="0" sx="100000" sy="100000" flip="none" algn="tl"/>
            </a:blipFill>
            <a:ln w="25400" cap="flat">
              <a:noFill/>
              <a:miter lim="400000"/>
            </a:ln>
            <a:effectLst/>
          </p:spPr>
          <p:txBody>
            <a:bodyPr wrap="square" lIns="38100" tIns="38100" rIns="38100" bIns="38100" numCol="1" anchor="ctr">
              <a:noAutofit/>
            </a:bodyPr>
            <a:lstStyle/>
            <a:p>
              <a:pPr lvl="0">
                <a:defRPr sz="2000">
                  <a:effectLst>
                    <a:outerShdw blurRad="38100" dist="12700" dir="5400000" rotWithShape="0">
                      <a:srgbClr val="000000">
                        <a:alpha val="50000"/>
                      </a:srgbClr>
                    </a:outerShdw>
                  </a:effectLst>
                </a:defRPr>
              </a:pPr>
              <a:endParaRPr/>
            </a:p>
          </p:txBody>
        </p:sp>
        <p:sp>
          <p:nvSpPr>
            <p:cNvPr id="137" name="Shape 137"/>
            <p:cNvSpPr/>
            <p:nvPr/>
          </p:nvSpPr>
          <p:spPr>
            <a:xfrm>
              <a:off x="1100833" y="923881"/>
              <a:ext cx="272661" cy="5334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solidFill>
                    <a:srgbClr val="000000"/>
                  </a:solidFill>
                </a:defRPr>
              </a:pPr>
              <a:r>
                <a:rPr sz="2800">
                  <a:solidFill>
                    <a:srgbClr val="FFFFFF"/>
                  </a:solidFill>
                </a:rPr>
                <a:t>?</a:t>
              </a:r>
            </a:p>
          </p:txBody>
        </p:sp>
        <p:sp>
          <p:nvSpPr>
            <p:cNvPr id="138" name="Shape 138"/>
            <p:cNvSpPr/>
            <p:nvPr/>
          </p:nvSpPr>
          <p:spPr>
            <a:xfrm>
              <a:off x="1100833" y="-12739"/>
              <a:ext cx="272661" cy="5334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p>
              <a:pPr lvl="0">
                <a:defRPr sz="1800">
                  <a:solidFill>
                    <a:srgbClr val="000000"/>
                  </a:solidFill>
                </a:defRPr>
              </a:pPr>
              <a:r>
                <a:rPr sz="2800" dirty="0">
                  <a:solidFill>
                    <a:srgbClr val="000000"/>
                  </a:solidFill>
                </a:rPr>
                <a:t>?</a:t>
              </a:r>
            </a:p>
          </p:txBody>
        </p:sp>
      </p:grpSp>
      <p:grpSp>
        <p:nvGrpSpPr>
          <p:cNvPr id="142" name="Group 142"/>
          <p:cNvGrpSpPr/>
          <p:nvPr/>
        </p:nvGrpSpPr>
        <p:grpSpPr>
          <a:xfrm>
            <a:off x="446484" y="3541315"/>
            <a:ext cx="3250191" cy="3004147"/>
            <a:chOff x="0" y="-408295"/>
            <a:chExt cx="3250190" cy="3004146"/>
          </a:xfrm>
        </p:grpSpPr>
        <p:sp>
          <p:nvSpPr>
            <p:cNvPr id="140" name="Shape 140"/>
            <p:cNvSpPr/>
            <p:nvPr/>
          </p:nvSpPr>
          <p:spPr>
            <a:xfrm>
              <a:off x="0" y="-408295"/>
              <a:ext cx="1857429" cy="7797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lgn="l" defTabSz="584200">
                <a:lnSpc>
                  <a:spcPct val="200000"/>
                </a:lnSpc>
                <a:spcBef>
                  <a:spcPts val="2400"/>
                </a:spcBef>
                <a:defRPr sz="2600"/>
              </a:lvl1pPr>
            </a:lstStyle>
            <a:p>
              <a:pPr lvl="0">
                <a:defRPr sz="1800">
                  <a:solidFill>
                    <a:srgbClr val="000000"/>
                  </a:solidFill>
                </a:defRPr>
              </a:pPr>
              <a:r>
                <a:rPr sz="2400" dirty="0"/>
                <a:t>Conservation</a:t>
              </a:r>
            </a:p>
          </p:txBody>
        </p:sp>
        <p:pic>
          <p:nvPicPr>
            <p:cNvPr id="141" name="Cow Pic 2.png"/>
            <p:cNvPicPr/>
            <p:nvPr/>
          </p:nvPicPr>
          <p:blipFill>
            <a:blip r:embed="rId3">
              <a:extLst/>
            </a:blip>
            <a:stretch>
              <a:fillRect/>
            </a:stretch>
          </p:blipFill>
          <p:spPr>
            <a:xfrm>
              <a:off x="622541" y="628798"/>
              <a:ext cx="2627649" cy="1967053"/>
            </a:xfrm>
            <a:prstGeom prst="rect">
              <a:avLst/>
            </a:prstGeom>
            <a:ln w="12700" cap="flat">
              <a:noFill/>
              <a:miter lim="400000"/>
            </a:ln>
            <a:effectLst/>
          </p:spPr>
        </p:pic>
      </p:grpSp>
      <p:pic>
        <p:nvPicPr>
          <p:cNvPr id="143" name="Cow Pic 2b.png"/>
          <p:cNvPicPr/>
          <p:nvPr/>
        </p:nvPicPr>
        <p:blipFill>
          <a:blip r:embed="rId4">
            <a:extLst/>
          </a:blip>
          <a:stretch>
            <a:fillRect/>
          </a:stretch>
        </p:blipFill>
        <p:spPr>
          <a:xfrm>
            <a:off x="4209399" y="4607270"/>
            <a:ext cx="2627649" cy="1967052"/>
          </a:xfrm>
          <a:prstGeom prst="rect">
            <a:avLst/>
          </a:prstGeom>
          <a:ln w="12700">
            <a:miter lim="400000"/>
          </a:ln>
        </p:spPr>
      </p:pic>
      <p:sp>
        <p:nvSpPr>
          <p:cNvPr id="2" name="Footer Placeholder 1">
            <a:extLst>
              <a:ext uri="{FF2B5EF4-FFF2-40B4-BE49-F238E27FC236}">
                <a16:creationId xmlns:a16="http://schemas.microsoft.com/office/drawing/2014/main" id="{4AAEBB7C-F4ED-D642-857D-B62CD6FE14C7}"/>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367485BF-D574-7B4C-8370-227BF1B4B97D}"/>
              </a:ext>
            </a:extLst>
          </p:cNvPr>
          <p:cNvSpPr>
            <a:spLocks noGrp="1"/>
          </p:cNvSpPr>
          <p:nvPr>
            <p:ph type="sldNum" sz="quarter" idx="10"/>
          </p:nvPr>
        </p:nvSpPr>
        <p:spPr/>
        <p:txBody>
          <a:bodyPr/>
          <a:lstStyle/>
          <a:p>
            <a:pPr>
              <a:defRPr/>
            </a:pPr>
            <a:fld id="{4FEB6D4D-DBBA-C748-B144-9A276EB883E4}" type="slidenum">
              <a:rPr lang="en-US" smtClean="0"/>
              <a:pPr>
                <a:defRPr/>
              </a:pPr>
              <a:t>14</a:t>
            </a:fld>
            <a:endParaRPr lang="en-US" dirty="0"/>
          </a:p>
        </p:txBody>
      </p:sp>
    </p:spTree>
    <p:extLst>
      <p:ext uri="{BB962C8B-B14F-4D97-AF65-F5344CB8AC3E}">
        <p14:creationId xmlns:p14="http://schemas.microsoft.com/office/powerpoint/2010/main" val="1197285380"/>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advAuto="0"/>
      <p:bldP spid="139" grpId="0" animBg="1" advAuto="0"/>
      <p:bldP spid="142" grpId="0" animBg="1" advAuto="0"/>
      <p:bldP spid="14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title"/>
          </p:nvPr>
        </p:nvSpPr>
        <p:spPr/>
        <p:txBody>
          <a:bodyPr/>
          <a:lstStyle/>
          <a:p>
            <a:pPr lvl="0"/>
            <a:r>
              <a:rPr lang="en-US" dirty="0"/>
              <a:t>Measurement concepts with </a:t>
            </a:r>
            <a:br>
              <a:rPr lang="en-US" dirty="0"/>
            </a:br>
            <a:r>
              <a:rPr lang="en-US" dirty="0"/>
              <a:t>examples from area (Part 2)</a:t>
            </a:r>
          </a:p>
        </p:txBody>
      </p:sp>
      <p:sp>
        <p:nvSpPr>
          <p:cNvPr id="14" name="Shape 146"/>
          <p:cNvSpPr/>
          <p:nvPr/>
        </p:nvSpPr>
        <p:spPr>
          <a:xfrm>
            <a:off x="484964" y="2252582"/>
            <a:ext cx="1521244" cy="749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6" tIns="35716" rIns="35716" bIns="35716" numCol="1" anchor="ctr">
            <a:spAutoFit/>
          </a:bodyPr>
          <a:lstStyle>
            <a:lvl1pPr algn="l" defTabSz="584200">
              <a:lnSpc>
                <a:spcPct val="200000"/>
              </a:lnSpc>
              <a:spcBef>
                <a:spcPts val="2400"/>
              </a:spcBef>
              <a:defRPr sz="2600"/>
            </a:lvl1pPr>
          </a:lstStyle>
          <a:p>
            <a:pPr lvl="0">
              <a:defRPr sz="1800">
                <a:solidFill>
                  <a:srgbClr val="000000"/>
                </a:solidFill>
              </a:defRPr>
            </a:pPr>
            <a:r>
              <a:rPr sz="2400" dirty="0">
                <a:solidFill>
                  <a:srgbClr val="000000"/>
                </a:solidFill>
              </a:rPr>
              <a:t>Transitivity</a:t>
            </a:r>
          </a:p>
        </p:txBody>
      </p:sp>
      <p:pic>
        <p:nvPicPr>
          <p:cNvPr id="15" name="Area Images transitivity.png"/>
          <p:cNvPicPr/>
          <p:nvPr/>
        </p:nvPicPr>
        <p:blipFill>
          <a:blip r:embed="rId2">
            <a:extLst/>
          </a:blip>
          <a:stretch>
            <a:fillRect/>
          </a:stretch>
        </p:blipFill>
        <p:spPr>
          <a:xfrm>
            <a:off x="2407677" y="1958568"/>
            <a:ext cx="5650731" cy="1789702"/>
          </a:xfrm>
          <a:prstGeom prst="rect">
            <a:avLst/>
          </a:prstGeom>
          <a:ln w="12700" cap="flat">
            <a:noFill/>
            <a:miter lim="400000"/>
          </a:ln>
          <a:effectLst/>
        </p:spPr>
      </p:pic>
      <p:sp>
        <p:nvSpPr>
          <p:cNvPr id="16" name="Shape 149"/>
          <p:cNvSpPr/>
          <p:nvPr/>
        </p:nvSpPr>
        <p:spPr>
          <a:xfrm>
            <a:off x="446484" y="4569168"/>
            <a:ext cx="2455144" cy="749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6" tIns="35716" rIns="35716" bIns="35716" numCol="1" anchor="ctr">
            <a:spAutoFit/>
          </a:bodyPr>
          <a:lstStyle>
            <a:lvl1pPr algn="l" defTabSz="584200">
              <a:lnSpc>
                <a:spcPct val="200000"/>
              </a:lnSpc>
              <a:spcBef>
                <a:spcPts val="2400"/>
              </a:spcBef>
              <a:defRPr sz="2600"/>
            </a:lvl1pPr>
          </a:lstStyle>
          <a:p>
            <a:pPr lvl="0">
              <a:defRPr sz="1800">
                <a:solidFill>
                  <a:srgbClr val="000000"/>
                </a:solidFill>
              </a:defRPr>
            </a:pPr>
            <a:r>
              <a:rPr sz="2400" dirty="0">
                <a:solidFill>
                  <a:srgbClr val="000000"/>
                </a:solidFill>
              </a:rPr>
              <a:t>Equal partitioning </a:t>
            </a:r>
          </a:p>
        </p:txBody>
      </p:sp>
      <p:sp>
        <p:nvSpPr>
          <p:cNvPr id="17" name="Shape 150"/>
          <p:cNvSpPr/>
          <p:nvPr/>
        </p:nvSpPr>
        <p:spPr>
          <a:xfrm>
            <a:off x="3426397" y="3884956"/>
            <a:ext cx="5050732" cy="2570102"/>
          </a:xfrm>
          <a:prstGeom prst="rect">
            <a:avLst/>
          </a:prstGeom>
          <a:solidFill>
            <a:srgbClr val="FFFFFF"/>
          </a:solidFill>
          <a:ln w="25400" cap="flat">
            <a:solidFill>
              <a:srgbClr val="85888D"/>
            </a:solidFill>
            <a:prstDash val="solid"/>
            <a:miter lim="400000"/>
          </a:ln>
          <a:effectLst/>
        </p:spPr>
        <p:txBody>
          <a:bodyPr wrap="square" lIns="38098" tIns="38098" rIns="38098" bIns="38098" numCol="1" anchor="ctr">
            <a:noAutofit/>
          </a:bodyPr>
          <a:lstStyle/>
          <a:p>
            <a:pPr lvl="0">
              <a:defRPr sz="2000">
                <a:effectLst>
                  <a:outerShdw blurRad="38100" dist="12700" dir="5400000" rotWithShape="0">
                    <a:srgbClr val="000000">
                      <a:alpha val="50000"/>
                    </a:srgbClr>
                  </a:outerShdw>
                </a:effectLst>
              </a:defRPr>
            </a:pPr>
            <a:endParaRPr/>
          </a:p>
        </p:txBody>
      </p:sp>
      <p:pic>
        <p:nvPicPr>
          <p:cNvPr id="18" name="Area Images equipartitioning.png"/>
          <p:cNvPicPr/>
          <p:nvPr/>
        </p:nvPicPr>
        <p:blipFill>
          <a:blip r:embed="rId3">
            <a:extLst/>
          </a:blip>
          <a:stretch>
            <a:fillRect/>
          </a:stretch>
        </p:blipFill>
        <p:spPr>
          <a:xfrm>
            <a:off x="3686406" y="4072171"/>
            <a:ext cx="4473063" cy="2086522"/>
          </a:xfrm>
          <a:prstGeom prst="rect">
            <a:avLst/>
          </a:prstGeom>
          <a:ln w="12700" cap="flat">
            <a:noFill/>
            <a:miter lim="400000"/>
          </a:ln>
          <a:effectLst/>
        </p:spPr>
      </p:pic>
      <p:sp>
        <p:nvSpPr>
          <p:cNvPr id="2" name="Footer Placeholder 1">
            <a:extLst>
              <a:ext uri="{FF2B5EF4-FFF2-40B4-BE49-F238E27FC236}">
                <a16:creationId xmlns:a16="http://schemas.microsoft.com/office/drawing/2014/main" id="{6C5513F5-D178-124E-9287-91D5070D3395}"/>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4DFC6A2F-A571-3B43-96C8-6A7CF5D8A4D6}"/>
              </a:ext>
            </a:extLst>
          </p:cNvPr>
          <p:cNvSpPr>
            <a:spLocks noGrp="1"/>
          </p:cNvSpPr>
          <p:nvPr>
            <p:ph type="sldNum" sz="quarter" idx="10"/>
          </p:nvPr>
        </p:nvSpPr>
        <p:spPr/>
        <p:txBody>
          <a:bodyPr/>
          <a:lstStyle/>
          <a:p>
            <a:pPr>
              <a:defRPr/>
            </a:pPr>
            <a:fld id="{4FEB6D4D-DBBA-C748-B144-9A276EB883E4}" type="slidenum">
              <a:rPr lang="en-US" smtClean="0"/>
              <a:pPr>
                <a:defRPr/>
              </a:pPr>
              <a:t>15</a:t>
            </a:fld>
            <a:endParaRPr lang="en-US" dirty="0"/>
          </a:p>
        </p:txBody>
      </p:sp>
    </p:spTree>
    <p:extLst>
      <p:ext uri="{BB962C8B-B14F-4D97-AF65-F5344CB8AC3E}">
        <p14:creationId xmlns:p14="http://schemas.microsoft.com/office/powerpoint/2010/main" val="41154454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title"/>
          </p:nvPr>
        </p:nvSpPr>
        <p:spPr/>
        <p:txBody>
          <a:bodyPr/>
          <a:lstStyle/>
          <a:p>
            <a:pPr lvl="0"/>
            <a:r>
              <a:rPr lang="en-US" dirty="0"/>
              <a:t>Measurement concepts with </a:t>
            </a:r>
            <a:br>
              <a:rPr lang="en-US" dirty="0"/>
            </a:br>
            <a:r>
              <a:rPr lang="en-US" dirty="0"/>
              <a:t>examples from area (Part 3)</a:t>
            </a:r>
          </a:p>
        </p:txBody>
      </p:sp>
      <p:grpSp>
        <p:nvGrpSpPr>
          <p:cNvPr id="9" name="Group 160"/>
          <p:cNvGrpSpPr/>
          <p:nvPr/>
        </p:nvGrpSpPr>
        <p:grpSpPr>
          <a:xfrm>
            <a:off x="605273" y="2942942"/>
            <a:ext cx="7562861" cy="1691792"/>
            <a:chOff x="0" y="481895"/>
            <a:chExt cx="5181051" cy="1158986"/>
          </a:xfrm>
        </p:grpSpPr>
        <p:sp>
          <p:nvSpPr>
            <p:cNvPr id="10" name="Shape 156"/>
            <p:cNvSpPr/>
            <p:nvPr/>
          </p:nvSpPr>
          <p:spPr>
            <a:xfrm>
              <a:off x="0" y="481895"/>
              <a:ext cx="2012310" cy="5554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8" tIns="35718" rIns="35718" bIns="35718" numCol="1" anchor="ctr">
              <a:spAutoFit/>
            </a:bodyPr>
            <a:lstStyle/>
            <a:p>
              <a:pPr defTabSz="584170">
                <a:spcBef>
                  <a:spcPts val="2400"/>
                </a:spcBef>
                <a:defRPr sz="1800">
                  <a:solidFill>
                    <a:srgbClr val="000000"/>
                  </a:solidFill>
                </a:defRPr>
              </a:pPr>
              <a:r>
                <a:rPr sz="2400" dirty="0">
                  <a:solidFill>
                    <a:srgbClr val="000000"/>
                  </a:solidFill>
                </a:rPr>
                <a:t>Accumulation of area</a:t>
              </a:r>
              <a:br>
                <a:rPr sz="2400" dirty="0">
                  <a:solidFill>
                    <a:srgbClr val="000000"/>
                  </a:solidFill>
                </a:rPr>
              </a:br>
              <a:r>
                <a:rPr sz="2400" dirty="0">
                  <a:solidFill>
                    <a:srgbClr val="000000"/>
                  </a:solidFill>
                </a:rPr>
                <a:t>and additivity</a:t>
              </a:r>
            </a:p>
          </p:txBody>
        </p:sp>
        <p:grpSp>
          <p:nvGrpSpPr>
            <p:cNvPr id="11" name="Group 159"/>
            <p:cNvGrpSpPr/>
            <p:nvPr/>
          </p:nvGrpSpPr>
          <p:grpSpPr>
            <a:xfrm>
              <a:off x="2523220" y="602744"/>
              <a:ext cx="2657831" cy="1038137"/>
              <a:chOff x="0" y="0"/>
              <a:chExt cx="2657830" cy="1038136"/>
            </a:xfrm>
          </p:grpSpPr>
          <p:sp>
            <p:nvSpPr>
              <p:cNvPr id="12" name="Shape 157"/>
              <p:cNvSpPr/>
              <p:nvPr/>
            </p:nvSpPr>
            <p:spPr>
              <a:xfrm>
                <a:off x="0" y="0"/>
                <a:ext cx="2657830" cy="1038136"/>
              </a:xfrm>
              <a:prstGeom prst="rect">
                <a:avLst/>
              </a:prstGeom>
              <a:solidFill>
                <a:srgbClr val="FFFFFF"/>
              </a:solidFill>
              <a:ln w="25400" cap="flat">
                <a:solidFill>
                  <a:srgbClr val="85888D"/>
                </a:solidFill>
                <a:prstDash val="solid"/>
                <a:miter lim="400000"/>
              </a:ln>
              <a:effectLst/>
            </p:spPr>
            <p:txBody>
              <a:bodyPr wrap="square" lIns="38100" tIns="38100" rIns="38100" bIns="38100" numCol="1" anchor="ctr">
                <a:noAutofit/>
              </a:bodyPr>
              <a:lstStyle/>
              <a:p>
                <a:pPr lvl="0">
                  <a:defRPr sz="2000">
                    <a:effectLst>
                      <a:outerShdw blurRad="38100" dist="12700" dir="5400000" rotWithShape="0">
                        <a:srgbClr val="000000">
                          <a:alpha val="50000"/>
                        </a:srgbClr>
                      </a:outerShdw>
                    </a:effectLst>
                  </a:defRPr>
                </a:pPr>
                <a:endParaRPr/>
              </a:p>
            </p:txBody>
          </p:sp>
          <p:pic>
            <p:nvPicPr>
              <p:cNvPr id="13" name="Area Images accumulation.png"/>
              <p:cNvPicPr/>
              <p:nvPr/>
            </p:nvPicPr>
            <p:blipFill>
              <a:blip r:embed="rId2">
                <a:extLst/>
              </a:blip>
              <a:stretch>
                <a:fillRect/>
              </a:stretch>
            </p:blipFill>
            <p:spPr>
              <a:xfrm>
                <a:off x="143230" y="176687"/>
                <a:ext cx="2371371" cy="684764"/>
              </a:xfrm>
              <a:prstGeom prst="rect">
                <a:avLst/>
              </a:prstGeom>
              <a:ln w="12700" cap="flat">
                <a:noFill/>
                <a:miter lim="400000"/>
              </a:ln>
              <a:effectLst/>
            </p:spPr>
          </p:pic>
        </p:grpSp>
      </p:grpSp>
      <p:grpSp>
        <p:nvGrpSpPr>
          <p:cNvPr id="19" name="Group 164"/>
          <p:cNvGrpSpPr/>
          <p:nvPr/>
        </p:nvGrpSpPr>
        <p:grpSpPr>
          <a:xfrm>
            <a:off x="602970" y="4989062"/>
            <a:ext cx="7536255" cy="1643570"/>
            <a:chOff x="0" y="0"/>
            <a:chExt cx="6535978" cy="1643569"/>
          </a:xfrm>
        </p:grpSpPr>
        <p:sp>
          <p:nvSpPr>
            <p:cNvPr id="20" name="Shape 161"/>
            <p:cNvSpPr/>
            <p:nvPr/>
          </p:nvSpPr>
          <p:spPr>
            <a:xfrm>
              <a:off x="0" y="228719"/>
              <a:ext cx="3087718" cy="8107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35718" tIns="35718" rIns="35718" bIns="35718" numCol="1" anchor="ctr">
              <a:spAutoFit/>
            </a:bodyPr>
            <a:lstStyle/>
            <a:p>
              <a:pPr defTabSz="584170">
                <a:spcBef>
                  <a:spcPts val="2400"/>
                </a:spcBef>
                <a:defRPr sz="1800">
                  <a:solidFill>
                    <a:srgbClr val="000000"/>
                  </a:solidFill>
                </a:defRPr>
              </a:pPr>
              <a:r>
                <a:rPr sz="2400" dirty="0">
                  <a:solidFill>
                    <a:srgbClr val="000000"/>
                  </a:solidFill>
                </a:rPr>
                <a:t>Relation between number</a:t>
              </a:r>
              <a:br>
                <a:rPr sz="2400" dirty="0">
                  <a:solidFill>
                    <a:srgbClr val="000000"/>
                  </a:solidFill>
                </a:rPr>
              </a:br>
              <a:r>
                <a:rPr sz="2400" dirty="0">
                  <a:solidFill>
                    <a:srgbClr val="000000"/>
                  </a:solidFill>
                </a:rPr>
                <a:t>and measurement</a:t>
              </a:r>
            </a:p>
          </p:txBody>
        </p:sp>
        <p:sp>
          <p:nvSpPr>
            <p:cNvPr id="21" name="Shape 162"/>
            <p:cNvSpPr/>
            <p:nvPr/>
          </p:nvSpPr>
          <p:spPr>
            <a:xfrm>
              <a:off x="3794898" y="0"/>
              <a:ext cx="2741080" cy="1643569"/>
            </a:xfrm>
            <a:prstGeom prst="rect">
              <a:avLst/>
            </a:prstGeom>
            <a:solidFill>
              <a:srgbClr val="FFFFFF"/>
            </a:solidFill>
            <a:ln w="25400" cap="flat">
              <a:solidFill>
                <a:srgbClr val="85888D"/>
              </a:solidFill>
              <a:prstDash val="solid"/>
              <a:miter lim="400000"/>
            </a:ln>
            <a:effectLst/>
          </p:spPr>
          <p:txBody>
            <a:bodyPr wrap="square" lIns="38100" tIns="38100" rIns="38100" bIns="38100" numCol="1" anchor="ctr">
              <a:noAutofit/>
            </a:bodyPr>
            <a:lstStyle/>
            <a:p>
              <a:pPr lvl="0">
                <a:defRPr sz="2000">
                  <a:effectLst>
                    <a:outerShdw blurRad="38100" dist="12700" dir="5400000" rotWithShape="0">
                      <a:srgbClr val="000000">
                        <a:alpha val="50000"/>
                      </a:srgbClr>
                    </a:outerShdw>
                  </a:effectLst>
                </a:defRPr>
              </a:pPr>
              <a:endParaRPr/>
            </a:p>
          </p:txBody>
        </p:sp>
        <p:pic>
          <p:nvPicPr>
            <p:cNvPr id="22" name="Area Images number and area.png"/>
            <p:cNvPicPr/>
            <p:nvPr/>
          </p:nvPicPr>
          <p:blipFill>
            <a:blip r:embed="rId3">
              <a:extLst/>
            </a:blip>
            <a:stretch>
              <a:fillRect/>
            </a:stretch>
          </p:blipFill>
          <p:spPr>
            <a:xfrm>
              <a:off x="3904982" y="128080"/>
              <a:ext cx="2520912" cy="1387409"/>
            </a:xfrm>
            <a:prstGeom prst="rect">
              <a:avLst/>
            </a:prstGeom>
            <a:ln w="12700" cap="flat">
              <a:noFill/>
              <a:miter lim="400000"/>
            </a:ln>
            <a:effectLst/>
          </p:spPr>
        </p:pic>
      </p:grpSp>
      <p:grpSp>
        <p:nvGrpSpPr>
          <p:cNvPr id="24" name="Group 183"/>
          <p:cNvGrpSpPr/>
          <p:nvPr/>
        </p:nvGrpSpPr>
        <p:grpSpPr>
          <a:xfrm>
            <a:off x="504204" y="1782339"/>
            <a:ext cx="6637758" cy="779701"/>
            <a:chOff x="0" y="-62689"/>
            <a:chExt cx="6637757" cy="779698"/>
          </a:xfrm>
        </p:grpSpPr>
        <p:sp>
          <p:nvSpPr>
            <p:cNvPr id="25" name="Shape 166"/>
            <p:cNvSpPr/>
            <p:nvPr/>
          </p:nvSpPr>
          <p:spPr>
            <a:xfrm>
              <a:off x="4116844" y="36621"/>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26" name="Shape 167"/>
            <p:cNvSpPr/>
            <p:nvPr/>
          </p:nvSpPr>
          <p:spPr>
            <a:xfrm>
              <a:off x="4401126" y="36621"/>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27" name="Shape 168"/>
            <p:cNvSpPr/>
            <p:nvPr/>
          </p:nvSpPr>
          <p:spPr>
            <a:xfrm>
              <a:off x="4689588" y="36621"/>
              <a:ext cx="238297"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28" name="Shape 169"/>
            <p:cNvSpPr/>
            <p:nvPr/>
          </p:nvSpPr>
          <p:spPr>
            <a:xfrm>
              <a:off x="5400293" y="0"/>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29" name="Shape 170"/>
            <p:cNvSpPr/>
            <p:nvPr/>
          </p:nvSpPr>
          <p:spPr>
            <a:xfrm>
              <a:off x="5757736" y="36621"/>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0" name="Shape 171"/>
            <p:cNvSpPr/>
            <p:nvPr/>
          </p:nvSpPr>
          <p:spPr>
            <a:xfrm>
              <a:off x="6115179" y="36621"/>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1" name="Shape 172"/>
            <p:cNvSpPr/>
            <p:nvPr/>
          </p:nvSpPr>
          <p:spPr>
            <a:xfrm>
              <a:off x="6399460" y="36621"/>
              <a:ext cx="238297"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2" name="Shape 173"/>
            <p:cNvSpPr/>
            <p:nvPr/>
          </p:nvSpPr>
          <p:spPr>
            <a:xfrm>
              <a:off x="4973870" y="69181"/>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3" name="Shape 174"/>
            <p:cNvSpPr/>
            <p:nvPr/>
          </p:nvSpPr>
          <p:spPr>
            <a:xfrm>
              <a:off x="4147404" y="41390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4" name="Shape 175"/>
            <p:cNvSpPr/>
            <p:nvPr/>
          </p:nvSpPr>
          <p:spPr>
            <a:xfrm>
              <a:off x="4431686" y="41390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5" name="Shape 176"/>
            <p:cNvSpPr/>
            <p:nvPr/>
          </p:nvSpPr>
          <p:spPr>
            <a:xfrm>
              <a:off x="4720148" y="41390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6" name="Shape 177"/>
            <p:cNvSpPr/>
            <p:nvPr/>
          </p:nvSpPr>
          <p:spPr>
            <a:xfrm>
              <a:off x="5004430" y="44646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7" name="Shape 178"/>
            <p:cNvSpPr/>
            <p:nvPr/>
          </p:nvSpPr>
          <p:spPr>
            <a:xfrm>
              <a:off x="5337426" y="393566"/>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8" name="Shape 179"/>
            <p:cNvSpPr/>
            <p:nvPr/>
          </p:nvSpPr>
          <p:spPr>
            <a:xfrm>
              <a:off x="5768030" y="43018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39" name="Shape 180"/>
            <p:cNvSpPr/>
            <p:nvPr/>
          </p:nvSpPr>
          <p:spPr>
            <a:xfrm>
              <a:off x="6052312" y="43018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40" name="Shape 181"/>
            <p:cNvSpPr/>
            <p:nvPr/>
          </p:nvSpPr>
          <p:spPr>
            <a:xfrm>
              <a:off x="6336593" y="430187"/>
              <a:ext cx="238296" cy="238296"/>
            </a:xfrm>
            <a:prstGeom prst="rect">
              <a:avLst/>
            </a:prstGeom>
            <a:blipFill rotWithShape="1">
              <a:blip r:embed="rId4"/>
              <a:srcRect/>
              <a:tile tx="0" ty="0" sx="100000" sy="100000" flip="none" algn="tl"/>
            </a:blipFill>
            <a:ln w="25400" cap="flat">
              <a:solidFill>
                <a:srgbClr val="FFFFFF"/>
              </a:solidFill>
              <a:prstDash val="solid"/>
              <a:miter lim="400000"/>
            </a:ln>
            <a:effectLst/>
          </p:spPr>
          <p:txBody>
            <a:bodyPr wrap="square" lIns="26789" tIns="26789" rIns="26789" bIns="26789" numCol="1" anchor="ctr">
              <a:noAutofit/>
            </a:bodyPr>
            <a:lstStyle/>
            <a:p>
              <a:pPr defTabSz="584170">
                <a:defRPr sz="1800" i="1">
                  <a:effectLst>
                    <a:outerShdw blurRad="38100" dist="12700" dir="5400000" rotWithShape="0">
                      <a:srgbClr val="000000">
                        <a:alpha val="50000"/>
                      </a:srgbClr>
                    </a:outerShdw>
                  </a:effectLst>
                </a:defRPr>
              </a:pPr>
              <a:endParaRPr/>
            </a:p>
          </p:txBody>
        </p:sp>
        <p:sp>
          <p:nvSpPr>
            <p:cNvPr id="41" name="Shape 182"/>
            <p:cNvSpPr/>
            <p:nvPr/>
          </p:nvSpPr>
          <p:spPr>
            <a:xfrm>
              <a:off x="0" y="-62689"/>
              <a:ext cx="3211316" cy="7796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50800" tIns="50800" rIns="50800" bIns="50800" numCol="1" anchor="ctr">
              <a:spAutoFit/>
            </a:bodyPr>
            <a:lstStyle>
              <a:lvl1pPr algn="l" defTabSz="584200">
                <a:lnSpc>
                  <a:spcPct val="200000"/>
                </a:lnSpc>
                <a:spcBef>
                  <a:spcPts val="2400"/>
                </a:spcBef>
                <a:defRPr sz="2600"/>
              </a:lvl1pPr>
            </a:lstStyle>
            <a:p>
              <a:pPr lvl="0">
                <a:defRPr sz="1800">
                  <a:solidFill>
                    <a:srgbClr val="000000"/>
                  </a:solidFill>
                </a:defRPr>
              </a:pPr>
              <a:r>
                <a:rPr sz="2400" dirty="0">
                  <a:solidFill>
                    <a:srgbClr val="000000"/>
                  </a:solidFill>
                </a:rPr>
                <a:t>Units and unit iteration</a:t>
              </a:r>
            </a:p>
          </p:txBody>
        </p:sp>
      </p:grpSp>
      <p:sp>
        <p:nvSpPr>
          <p:cNvPr id="2" name="Footer Placeholder 1">
            <a:extLst>
              <a:ext uri="{FF2B5EF4-FFF2-40B4-BE49-F238E27FC236}">
                <a16:creationId xmlns:a16="http://schemas.microsoft.com/office/drawing/2014/main" id="{FD4EE899-9F52-0742-B096-6B54D59F5110}"/>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4CE3D6F5-3C2C-8D42-856A-9CDBF9E32C5D}"/>
              </a:ext>
            </a:extLst>
          </p:cNvPr>
          <p:cNvSpPr>
            <a:spLocks noGrp="1"/>
          </p:cNvSpPr>
          <p:nvPr>
            <p:ph type="sldNum" sz="quarter" idx="10"/>
          </p:nvPr>
        </p:nvSpPr>
        <p:spPr/>
        <p:txBody>
          <a:bodyPr/>
          <a:lstStyle/>
          <a:p>
            <a:pPr>
              <a:defRPr/>
            </a:pPr>
            <a:fld id="{4FEB6D4D-DBBA-C748-B144-9A276EB883E4}" type="slidenum">
              <a:rPr lang="en-US" smtClean="0"/>
              <a:pPr>
                <a:defRPr/>
              </a:pPr>
              <a:t>16</a:t>
            </a:fld>
            <a:endParaRPr lang="en-US" dirty="0"/>
          </a:p>
        </p:txBody>
      </p:sp>
    </p:spTree>
    <p:extLst>
      <p:ext uri="{BB962C8B-B14F-4D97-AF65-F5344CB8AC3E}">
        <p14:creationId xmlns:p14="http://schemas.microsoft.com/office/powerpoint/2010/main" val="1112851577"/>
      </p:ext>
    </p:extLst>
  </p:cSld>
  <p:clrMapOvr>
    <a:masterClrMapping/>
  </p:clrMapOvr>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dvAuto="0"/>
      <p:bldP spid="19"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p:nvPr>
        </p:nvSpPr>
        <p:spPr/>
        <p:txBody>
          <a:bodyPr/>
          <a:lstStyle/>
          <a:p>
            <a:pPr lvl="0"/>
            <a:r>
              <a:rPr lang="en-US" dirty="0"/>
              <a:t>Exploring measurement concepts: Perimeter and area (Part 1)</a:t>
            </a:r>
          </a:p>
        </p:txBody>
      </p:sp>
      <p:sp>
        <p:nvSpPr>
          <p:cNvPr id="188" name="Shape 188"/>
          <p:cNvSpPr/>
          <p:nvPr/>
        </p:nvSpPr>
        <p:spPr>
          <a:xfrm>
            <a:off x="17003509" y="2741065"/>
            <a:ext cx="478342"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2400"/>
            </a:lvl1pPr>
          </a:lstStyle>
          <a:p>
            <a:pPr lvl="0">
              <a:defRPr sz="1800">
                <a:solidFill>
                  <a:srgbClr val="000000"/>
                </a:solidFill>
              </a:defRPr>
            </a:pPr>
            <a:r>
              <a:rPr>
                <a:solidFill>
                  <a:srgbClr val="FFFFFF"/>
                </a:solidFill>
              </a:rPr>
              <a:t>Text</a:t>
            </a:r>
          </a:p>
        </p:txBody>
      </p:sp>
      <p:grpSp>
        <p:nvGrpSpPr>
          <p:cNvPr id="191" name="Group 191"/>
          <p:cNvGrpSpPr/>
          <p:nvPr/>
        </p:nvGrpSpPr>
        <p:grpSpPr>
          <a:xfrm>
            <a:off x="160734" y="1835261"/>
            <a:ext cx="8764273" cy="4216228"/>
            <a:chOff x="0" y="0"/>
            <a:chExt cx="8764272" cy="4216227"/>
          </a:xfrm>
        </p:grpSpPr>
        <p:pic>
          <p:nvPicPr>
            <p:cNvPr id="189" name="B 11-1a Area perimeter.jpg"/>
            <p:cNvPicPr/>
            <p:nvPr/>
          </p:nvPicPr>
          <p:blipFill>
            <a:blip r:embed="rId2">
              <a:extLst/>
            </a:blip>
            <a:stretch>
              <a:fillRect/>
            </a:stretch>
          </p:blipFill>
          <p:spPr>
            <a:xfrm>
              <a:off x="0" y="0"/>
              <a:ext cx="4813102" cy="4216227"/>
            </a:xfrm>
            <a:prstGeom prst="rect">
              <a:avLst/>
            </a:prstGeom>
            <a:ln w="12700" cap="flat">
              <a:noFill/>
              <a:miter lim="400000"/>
            </a:ln>
            <a:effectLst/>
          </p:spPr>
        </p:pic>
        <p:sp>
          <p:nvSpPr>
            <p:cNvPr id="190" name="Shape 190"/>
            <p:cNvSpPr/>
            <p:nvPr/>
          </p:nvSpPr>
          <p:spPr>
            <a:xfrm>
              <a:off x="5058450" y="796415"/>
              <a:ext cx="3705822" cy="2639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9" tIns="26789" rIns="26789" bIns="26789" numCol="1" anchor="ctr">
              <a:spAutoFit/>
            </a:bodyPr>
            <a:lstStyle/>
            <a:p>
              <a:pPr defTabSz="584170">
                <a:defRPr sz="1800">
                  <a:solidFill>
                    <a:srgbClr val="000000"/>
                  </a:solidFill>
                </a:defRPr>
              </a:pPr>
              <a:r>
                <a:rPr sz="2400" dirty="0">
                  <a:solidFill>
                    <a:srgbClr val="000000"/>
                  </a:solidFill>
                </a:rPr>
                <a:t>My student</a:t>
              </a:r>
              <a:r>
                <a:rPr lang="en-US" sz="2400" dirty="0">
                  <a:solidFill>
                    <a:srgbClr val="000000"/>
                  </a:solidFill>
                </a:rPr>
                <a:t>s</a:t>
              </a:r>
              <a:r>
                <a:rPr sz="2400" dirty="0">
                  <a:solidFill>
                    <a:srgbClr val="000000"/>
                  </a:solidFill>
                </a:rPr>
                <a:t> underst</a:t>
              </a:r>
              <a:r>
                <a:rPr lang="en-US" sz="2400" dirty="0">
                  <a:solidFill>
                    <a:srgbClr val="000000"/>
                  </a:solidFill>
                </a:rPr>
                <a:t>an</a:t>
              </a:r>
              <a:r>
                <a:rPr sz="2400" dirty="0">
                  <a:solidFill>
                    <a:srgbClr val="000000"/>
                  </a:solidFill>
                </a:rPr>
                <a:t>d the difference between area and perimeter.</a:t>
              </a:r>
            </a:p>
            <a:p>
              <a:pPr defTabSz="584170">
                <a:defRPr sz="1800">
                  <a:solidFill>
                    <a:srgbClr val="000000"/>
                  </a:solidFill>
                </a:defRPr>
              </a:pPr>
              <a:r>
                <a:rPr sz="2400" dirty="0">
                  <a:solidFill>
                    <a:srgbClr val="000000"/>
                  </a:solidFill>
                </a:rPr>
                <a:t>I drew this rectangle on a grid. To figure the area, </a:t>
              </a:r>
              <a:r>
                <a:rPr lang="en-US" sz="2400" dirty="0">
                  <a:solidFill>
                    <a:srgbClr val="000000"/>
                  </a:solidFill>
                </a:rPr>
                <a:t>one girl </a:t>
              </a:r>
              <a:r>
                <a:rPr sz="2400" dirty="0">
                  <a:solidFill>
                    <a:srgbClr val="000000"/>
                  </a:solidFill>
                </a:rPr>
                <a:t>counted down like this…</a:t>
              </a:r>
            </a:p>
          </p:txBody>
        </p:sp>
      </p:grpSp>
      <p:sp>
        <p:nvSpPr>
          <p:cNvPr id="198" name="Shape 198"/>
          <p:cNvSpPr/>
          <p:nvPr/>
        </p:nvSpPr>
        <p:spPr>
          <a:xfrm>
            <a:off x="5486202" y="5777159"/>
            <a:ext cx="1530613"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3600"/>
            </a:lvl1pPr>
          </a:lstStyle>
          <a:p>
            <a:pPr lvl="0">
              <a:defRPr sz="1800">
                <a:solidFill>
                  <a:srgbClr val="000000"/>
                </a:solidFill>
              </a:defRPr>
            </a:pPr>
            <a:r>
              <a:rPr>
                <a:solidFill>
                  <a:srgbClr val="FFFFFF"/>
                </a:solidFill>
              </a:rPr>
              <a:t>Do you agree?</a:t>
            </a:r>
          </a:p>
        </p:txBody>
      </p:sp>
      <p:sp>
        <p:nvSpPr>
          <p:cNvPr id="2" name="Footer Placeholder 1">
            <a:extLst>
              <a:ext uri="{FF2B5EF4-FFF2-40B4-BE49-F238E27FC236}">
                <a16:creationId xmlns:a16="http://schemas.microsoft.com/office/drawing/2014/main" id="{D1FA10DA-7D1A-FC4D-9B98-873650F99144}"/>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E2C57102-FF96-FF47-8063-4DA072A66F10}"/>
              </a:ext>
            </a:extLst>
          </p:cNvPr>
          <p:cNvSpPr>
            <a:spLocks noGrp="1"/>
          </p:cNvSpPr>
          <p:nvPr>
            <p:ph type="sldNum" sz="quarter" idx="10"/>
          </p:nvPr>
        </p:nvSpPr>
        <p:spPr/>
        <p:txBody>
          <a:bodyPr/>
          <a:lstStyle/>
          <a:p>
            <a:pPr>
              <a:defRPr/>
            </a:pPr>
            <a:fld id="{4FEB6D4D-DBBA-C748-B144-9A276EB883E4}" type="slidenum">
              <a:rPr lang="en-US" smtClean="0"/>
              <a:pPr>
                <a:defRPr/>
              </a:pPr>
              <a:t>17</a:t>
            </a:fld>
            <a:endParaRPr lang="en-US" dirty="0"/>
          </a:p>
        </p:txBody>
      </p:sp>
    </p:spTree>
    <p:extLst>
      <p:ext uri="{BB962C8B-B14F-4D97-AF65-F5344CB8AC3E}">
        <p14:creationId xmlns:p14="http://schemas.microsoft.com/office/powerpoint/2010/main" val="3074388631"/>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iterate>
                                    <p:tmAbs val="0"/>
                                  </p:iterate>
                                  <p:childTnLst>
                                    <p:set>
                                      <p:cBhvr>
                                        <p:cTn id="6" fill="hold">
                                          <p:stCondLst>
                                            <p:cond delay="0"/>
                                          </p:stCondLst>
                                        </p:cTn>
                                        <p:tgtEl>
                                          <p:spTgt spid="19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0" animBg="1" advAuto="0"/>
      <p:bldP spid="198"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p:nvPr>
        </p:nvSpPr>
        <p:spPr/>
        <p:txBody>
          <a:bodyPr/>
          <a:lstStyle/>
          <a:p>
            <a:pPr lvl="0"/>
            <a:r>
              <a:rPr lang="en-US" dirty="0"/>
              <a:t>Exploring measurement concepts: Perimeter and area (Part 2)</a:t>
            </a:r>
          </a:p>
        </p:txBody>
      </p:sp>
      <p:sp>
        <p:nvSpPr>
          <p:cNvPr id="188" name="Shape 188"/>
          <p:cNvSpPr/>
          <p:nvPr/>
        </p:nvSpPr>
        <p:spPr>
          <a:xfrm>
            <a:off x="17003509" y="2741065"/>
            <a:ext cx="478342"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2400"/>
            </a:lvl1pPr>
          </a:lstStyle>
          <a:p>
            <a:pPr lvl="0">
              <a:defRPr sz="1800">
                <a:solidFill>
                  <a:srgbClr val="000000"/>
                </a:solidFill>
              </a:defRPr>
            </a:pPr>
            <a:r>
              <a:rPr>
                <a:solidFill>
                  <a:srgbClr val="FFFFFF"/>
                </a:solidFill>
              </a:rPr>
              <a:t>Text</a:t>
            </a:r>
          </a:p>
        </p:txBody>
      </p:sp>
      <p:grpSp>
        <p:nvGrpSpPr>
          <p:cNvPr id="194" name="Group 194"/>
          <p:cNvGrpSpPr/>
          <p:nvPr/>
        </p:nvGrpSpPr>
        <p:grpSpPr>
          <a:xfrm>
            <a:off x="181687" y="1911128"/>
            <a:ext cx="8560677" cy="4162998"/>
            <a:chOff x="0" y="0"/>
            <a:chExt cx="8560675" cy="4162997"/>
          </a:xfrm>
        </p:grpSpPr>
        <p:sp>
          <p:nvSpPr>
            <p:cNvPr id="192" name="Shape 192"/>
            <p:cNvSpPr/>
            <p:nvPr/>
          </p:nvSpPr>
          <p:spPr>
            <a:xfrm>
              <a:off x="4953081" y="1642533"/>
              <a:ext cx="3607594" cy="8850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9" tIns="26789" rIns="26789" bIns="26789" numCol="1" anchor="ctr">
              <a:spAutoFit/>
            </a:bodyPr>
            <a:lstStyle>
              <a:lvl1pPr defTabSz="584200">
                <a:defRPr sz="2400"/>
              </a:lvl1pPr>
            </a:lstStyle>
            <a:p>
              <a:pPr lvl="0">
                <a:defRPr sz="1800">
                  <a:solidFill>
                    <a:srgbClr val="000000"/>
                  </a:solidFill>
                </a:defRPr>
              </a:pPr>
              <a:r>
                <a:rPr dirty="0">
                  <a:solidFill>
                    <a:srgbClr val="000000"/>
                  </a:solidFill>
                </a:rPr>
                <a:t>…then she counted across like this. Then she multiplied three times four and got twelve.</a:t>
              </a:r>
            </a:p>
          </p:txBody>
        </p:sp>
        <p:pic>
          <p:nvPicPr>
            <p:cNvPr id="193" name="B 11-1b Area perimeter.jpg"/>
            <p:cNvPicPr/>
            <p:nvPr/>
          </p:nvPicPr>
          <p:blipFill>
            <a:blip r:embed="rId2">
              <a:extLst/>
            </a:blip>
            <a:stretch>
              <a:fillRect/>
            </a:stretch>
          </p:blipFill>
          <p:spPr>
            <a:xfrm>
              <a:off x="0" y="0"/>
              <a:ext cx="4759524" cy="4162997"/>
            </a:xfrm>
            <a:prstGeom prst="rect">
              <a:avLst/>
            </a:prstGeom>
            <a:ln w="12700" cap="flat">
              <a:noFill/>
              <a:miter lim="400000"/>
            </a:ln>
            <a:effectLst/>
          </p:spPr>
        </p:pic>
      </p:grpSp>
      <p:sp>
        <p:nvSpPr>
          <p:cNvPr id="198" name="Shape 198"/>
          <p:cNvSpPr/>
          <p:nvPr/>
        </p:nvSpPr>
        <p:spPr>
          <a:xfrm>
            <a:off x="5486202" y="5777159"/>
            <a:ext cx="1530613"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3600"/>
            </a:lvl1pPr>
          </a:lstStyle>
          <a:p>
            <a:pPr lvl="0">
              <a:defRPr sz="1800">
                <a:solidFill>
                  <a:srgbClr val="000000"/>
                </a:solidFill>
              </a:defRPr>
            </a:pPr>
            <a:r>
              <a:rPr>
                <a:solidFill>
                  <a:srgbClr val="FFFFFF"/>
                </a:solidFill>
              </a:rPr>
              <a:t>Do you agree?</a:t>
            </a:r>
          </a:p>
        </p:txBody>
      </p:sp>
      <p:sp>
        <p:nvSpPr>
          <p:cNvPr id="2" name="Footer Placeholder 1">
            <a:extLst>
              <a:ext uri="{FF2B5EF4-FFF2-40B4-BE49-F238E27FC236}">
                <a16:creationId xmlns:a16="http://schemas.microsoft.com/office/drawing/2014/main" id="{284353B3-0236-4046-9AAE-D8773167D1EB}"/>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EE6C16BE-5A5E-2F45-8C4D-29733E5797FC}"/>
              </a:ext>
            </a:extLst>
          </p:cNvPr>
          <p:cNvSpPr>
            <a:spLocks noGrp="1"/>
          </p:cNvSpPr>
          <p:nvPr>
            <p:ph type="sldNum" sz="quarter" idx="10"/>
          </p:nvPr>
        </p:nvSpPr>
        <p:spPr/>
        <p:txBody>
          <a:bodyPr/>
          <a:lstStyle/>
          <a:p>
            <a:pPr>
              <a:defRPr/>
            </a:pPr>
            <a:fld id="{4FEB6D4D-DBBA-C748-B144-9A276EB883E4}" type="slidenum">
              <a:rPr lang="en-US" smtClean="0"/>
              <a:pPr>
                <a:defRPr/>
              </a:pPr>
              <a:t>18</a:t>
            </a:fld>
            <a:endParaRPr lang="en-US" dirty="0"/>
          </a:p>
        </p:txBody>
      </p:sp>
    </p:spTree>
    <p:extLst>
      <p:ext uri="{BB962C8B-B14F-4D97-AF65-F5344CB8AC3E}">
        <p14:creationId xmlns:p14="http://schemas.microsoft.com/office/powerpoint/2010/main" val="3989246378"/>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1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iterate>
                                    <p:tmAbs val="0"/>
                                  </p:iterate>
                                  <p:childTnLst>
                                    <p:set>
                                      <p:cBhvr>
                                        <p:cTn id="10" fill="hold">
                                          <p:stCondLst>
                                            <p:cond delay="0"/>
                                          </p:stCondLst>
                                        </p:cTn>
                                        <p:tgtEl>
                                          <p:spTgt spid="19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advAuto="0"/>
      <p:bldP spid="194" grpId="1" animBg="1" advAuto="0"/>
      <p:bldP spid="198"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p:nvPr>
        </p:nvSpPr>
        <p:spPr/>
        <p:txBody>
          <a:bodyPr/>
          <a:lstStyle/>
          <a:p>
            <a:pPr lvl="0"/>
            <a:r>
              <a:rPr lang="en-US" dirty="0"/>
              <a:t>Exploring measurement concepts: Perimeter and area (Part 3)</a:t>
            </a:r>
          </a:p>
        </p:txBody>
      </p:sp>
      <p:sp>
        <p:nvSpPr>
          <p:cNvPr id="188" name="Shape 188"/>
          <p:cNvSpPr/>
          <p:nvPr/>
        </p:nvSpPr>
        <p:spPr>
          <a:xfrm>
            <a:off x="17003509" y="2741065"/>
            <a:ext cx="478342"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2400"/>
            </a:lvl1pPr>
          </a:lstStyle>
          <a:p>
            <a:pPr lvl="0">
              <a:defRPr sz="1800">
                <a:solidFill>
                  <a:srgbClr val="000000"/>
                </a:solidFill>
              </a:defRPr>
            </a:pPr>
            <a:r>
              <a:rPr>
                <a:solidFill>
                  <a:srgbClr val="FFFFFF"/>
                </a:solidFill>
              </a:rPr>
              <a:t>Text</a:t>
            </a:r>
          </a:p>
        </p:txBody>
      </p:sp>
      <p:sp>
        <p:nvSpPr>
          <p:cNvPr id="190" name="Shape 190"/>
          <p:cNvSpPr/>
          <p:nvPr/>
        </p:nvSpPr>
        <p:spPr>
          <a:xfrm>
            <a:off x="5219184" y="2636725"/>
            <a:ext cx="3705822" cy="26293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7" tIns="26787" rIns="26787" bIns="26787" numCol="1" anchor="ctr">
            <a:spAutoFit/>
          </a:bodyPr>
          <a:lstStyle/>
          <a:p>
            <a:pPr defTabSz="584170">
              <a:defRPr sz="1800">
                <a:solidFill>
                  <a:srgbClr val="000000"/>
                </a:solidFill>
              </a:defRPr>
            </a:pPr>
            <a:r>
              <a:rPr sz="2400">
                <a:solidFill>
                  <a:srgbClr val="FFFFFF"/>
                </a:solidFill>
              </a:rPr>
              <a:t>My student understood the difference between area and perimeter.</a:t>
            </a:r>
          </a:p>
          <a:p>
            <a:pPr defTabSz="584170">
              <a:defRPr sz="1800">
                <a:solidFill>
                  <a:srgbClr val="000000"/>
                </a:solidFill>
              </a:defRPr>
            </a:pPr>
            <a:r>
              <a:rPr sz="2400">
                <a:solidFill>
                  <a:srgbClr val="FFFFFF"/>
                </a:solidFill>
              </a:rPr>
              <a:t>I drew this rectangle on a grid. To figure the area, she counted down like this…</a:t>
            </a:r>
          </a:p>
        </p:txBody>
      </p:sp>
      <p:sp>
        <p:nvSpPr>
          <p:cNvPr id="192" name="Shape 192"/>
          <p:cNvSpPr/>
          <p:nvPr/>
        </p:nvSpPr>
        <p:spPr>
          <a:xfrm>
            <a:off x="5104887" y="3508839"/>
            <a:ext cx="3607595" cy="88509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7" tIns="26787" rIns="26787" bIns="26787" numCol="1" anchor="ctr">
            <a:spAutoFit/>
          </a:bodyPr>
          <a:lstStyle>
            <a:lvl1pPr defTabSz="584200">
              <a:defRPr sz="2400"/>
            </a:lvl1pPr>
          </a:lstStyle>
          <a:p>
            <a:pPr lvl="0">
              <a:defRPr sz="1800">
                <a:solidFill>
                  <a:srgbClr val="000000"/>
                </a:solidFill>
              </a:defRPr>
            </a:pPr>
            <a:r>
              <a:rPr>
                <a:solidFill>
                  <a:srgbClr val="FFFFFF"/>
                </a:solidFill>
              </a:rPr>
              <a:t>…then she counted across like this. Then she multiplied three times four and got twelve.</a:t>
            </a:r>
          </a:p>
        </p:txBody>
      </p:sp>
      <p:sp>
        <p:nvSpPr>
          <p:cNvPr id="195" name="Shape 195"/>
          <p:cNvSpPr/>
          <p:nvPr/>
        </p:nvSpPr>
        <p:spPr>
          <a:xfrm>
            <a:off x="5309986" y="3069943"/>
            <a:ext cx="3607596" cy="17160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7" tIns="26787" rIns="26787" bIns="26787" numCol="1" anchor="ctr">
            <a:spAutoFit/>
          </a:bodyPr>
          <a:lstStyle>
            <a:lvl1pPr defTabSz="584200">
              <a:defRPr sz="2400"/>
            </a:lvl1pPr>
          </a:lstStyle>
          <a:p>
            <a:pPr lvl="0">
              <a:defRPr sz="1800">
                <a:solidFill>
                  <a:srgbClr val="000000"/>
                </a:solidFill>
              </a:defRPr>
            </a:pPr>
            <a:r>
              <a:rPr dirty="0">
                <a:solidFill>
                  <a:srgbClr val="000000"/>
                </a:solidFill>
              </a:rPr>
              <a:t>So, I asked her what the perimeter was. She said it was "the squares around the outside." She counted like this.  She understood the perimeter, she just counted wrong. She was always off by four."</a:t>
            </a:r>
          </a:p>
        </p:txBody>
      </p:sp>
      <p:pic>
        <p:nvPicPr>
          <p:cNvPr id="196" name="B 11-1c Area perimeter.jpg"/>
          <p:cNvPicPr/>
          <p:nvPr/>
        </p:nvPicPr>
        <p:blipFill>
          <a:blip r:embed="rId2">
            <a:extLst/>
          </a:blip>
          <a:stretch>
            <a:fillRect/>
          </a:stretch>
        </p:blipFill>
        <p:spPr>
          <a:xfrm>
            <a:off x="353139" y="2058742"/>
            <a:ext cx="4759525" cy="4162998"/>
          </a:xfrm>
          <a:prstGeom prst="rect">
            <a:avLst/>
          </a:prstGeom>
          <a:ln w="12700" cap="flat">
            <a:noFill/>
            <a:miter lim="400000"/>
          </a:ln>
          <a:effectLst/>
        </p:spPr>
      </p:pic>
      <p:sp>
        <p:nvSpPr>
          <p:cNvPr id="198" name="Shape 198"/>
          <p:cNvSpPr/>
          <p:nvPr/>
        </p:nvSpPr>
        <p:spPr>
          <a:xfrm>
            <a:off x="5486202" y="5777159"/>
            <a:ext cx="1530613" cy="331096"/>
          </a:xfrm>
          <a:prstGeom prst="rect">
            <a:avLst/>
          </a:prstGeom>
          <a:ln w="12700">
            <a:miter lim="400000"/>
          </a:ln>
          <a:extLst>
            <a:ext uri="{C572A759-6A51-4108-AA02-DFA0A04FC94B}">
              <ma14:wrappingTextBoxFlag xmlns:ma14="http://schemas.microsoft.com/office/mac/drawingml/2011/main" xmlns="" val="1"/>
            </a:ext>
          </a:extLst>
        </p:spPr>
        <p:txBody>
          <a:bodyPr wrap="none" lIns="26787" tIns="26787" rIns="26787" bIns="26787" anchor="ctr">
            <a:spAutoFit/>
          </a:bodyPr>
          <a:lstStyle>
            <a:lvl1pPr defTabSz="584200">
              <a:defRPr sz="3600"/>
            </a:lvl1pPr>
          </a:lstStyle>
          <a:p>
            <a:pPr lvl="0">
              <a:defRPr sz="1800">
                <a:solidFill>
                  <a:srgbClr val="000000"/>
                </a:solidFill>
              </a:defRPr>
            </a:pPr>
            <a:r>
              <a:rPr>
                <a:solidFill>
                  <a:srgbClr val="FFFFFF"/>
                </a:solidFill>
              </a:rPr>
              <a:t>Do you agree?</a:t>
            </a:r>
          </a:p>
        </p:txBody>
      </p:sp>
      <p:sp>
        <p:nvSpPr>
          <p:cNvPr id="2" name="TextBox 1"/>
          <p:cNvSpPr txBox="1"/>
          <p:nvPr/>
        </p:nvSpPr>
        <p:spPr>
          <a:xfrm>
            <a:off x="5662918" y="5647765"/>
            <a:ext cx="2813591" cy="584776"/>
          </a:xfrm>
          <a:prstGeom prst="rect">
            <a:avLst/>
          </a:prstGeom>
          <a:noFill/>
        </p:spPr>
        <p:txBody>
          <a:bodyPr wrap="none" lIns="91435" tIns="45718" rIns="91435" bIns="45718" rtlCol="0">
            <a:spAutoFit/>
          </a:bodyPr>
          <a:lstStyle/>
          <a:p>
            <a:r>
              <a:rPr lang="en-US" sz="3200" dirty="0"/>
              <a:t>Do you agree?</a:t>
            </a:r>
          </a:p>
        </p:txBody>
      </p:sp>
      <p:sp>
        <p:nvSpPr>
          <p:cNvPr id="3" name="Footer Placeholder 2">
            <a:extLst>
              <a:ext uri="{FF2B5EF4-FFF2-40B4-BE49-F238E27FC236}">
                <a16:creationId xmlns:a16="http://schemas.microsoft.com/office/drawing/2014/main" id="{4D2B9984-E7B6-954E-B889-5448D0E2E0E9}"/>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4" name="Slide Number Placeholder 3">
            <a:extLst>
              <a:ext uri="{FF2B5EF4-FFF2-40B4-BE49-F238E27FC236}">
                <a16:creationId xmlns:a16="http://schemas.microsoft.com/office/drawing/2014/main" id="{6619AEB2-4E32-9C49-AAA7-EA95A51D2023}"/>
              </a:ext>
            </a:extLst>
          </p:cNvPr>
          <p:cNvSpPr>
            <a:spLocks noGrp="1"/>
          </p:cNvSpPr>
          <p:nvPr>
            <p:ph type="sldNum" sz="quarter" idx="10"/>
          </p:nvPr>
        </p:nvSpPr>
        <p:spPr/>
        <p:txBody>
          <a:bodyPr/>
          <a:lstStyle/>
          <a:p>
            <a:pPr>
              <a:defRPr/>
            </a:pPr>
            <a:fld id="{4FEB6D4D-DBBA-C748-B144-9A276EB883E4}" type="slidenum">
              <a:rPr lang="en-US" smtClean="0"/>
              <a:pPr>
                <a:defRPr/>
              </a:pPr>
              <a:t>19</a:t>
            </a:fld>
            <a:endParaRPr lang="en-US" dirty="0"/>
          </a:p>
        </p:txBody>
      </p:sp>
    </p:spTree>
    <p:extLst>
      <p:ext uri="{BB962C8B-B14F-4D97-AF65-F5344CB8AC3E}">
        <p14:creationId xmlns:p14="http://schemas.microsoft.com/office/powerpoint/2010/main" val="2704186028"/>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dvAuto="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p:nvPr>
        </p:nvSpPr>
        <p:spPr/>
        <p:txBody>
          <a:bodyPr/>
          <a:lstStyle/>
          <a:p>
            <a:pPr lvl="0"/>
            <a:r>
              <a:rPr lang="en-US" dirty="0"/>
              <a:t>Discussing the CCA </a:t>
            </a:r>
            <a:br>
              <a:rPr lang="en-US" dirty="0"/>
            </a:br>
            <a:r>
              <a:rPr lang="en-US" dirty="0"/>
              <a:t>from the previous session</a:t>
            </a:r>
          </a:p>
        </p:txBody>
      </p:sp>
      <p:sp>
        <p:nvSpPr>
          <p:cNvPr id="15" name="Shape 93"/>
          <p:cNvSpPr>
            <a:spLocks noGrp="1"/>
          </p:cNvSpPr>
          <p:nvPr>
            <p:ph idx="1"/>
          </p:nvPr>
        </p:nvSpPr>
        <p:spPr>
          <a:xfrm>
            <a:off x="381001" y="1828801"/>
            <a:ext cx="8382000" cy="4297363"/>
          </a:xfrm>
        </p:spPr>
        <p:txBody>
          <a:bodyPr/>
          <a:lstStyle/>
          <a:p>
            <a:pPr lvl="0"/>
            <a:r>
              <a:rPr lang="en-US" dirty="0"/>
              <a:t>What did you do?</a:t>
            </a:r>
          </a:p>
          <a:p>
            <a:pPr lvl="0"/>
            <a:r>
              <a:rPr lang="en-US" dirty="0"/>
              <a:t>What mathematical practices did you see?</a:t>
            </a:r>
          </a:p>
          <a:p>
            <a:pPr lvl="0"/>
            <a:r>
              <a:rPr lang="en-US" dirty="0"/>
              <a:t>If you engaged students with length…</a:t>
            </a:r>
          </a:p>
          <a:p>
            <a:pPr lvl="1"/>
            <a:r>
              <a:rPr lang="en-US" dirty="0"/>
              <a:t>What levels of the LT did you see?</a:t>
            </a:r>
          </a:p>
          <a:p>
            <a:pPr lvl="1"/>
            <a:r>
              <a:rPr lang="en-US" dirty="0"/>
              <a:t>Did the activity promote new levels of thinking?</a:t>
            </a:r>
          </a:p>
          <a:p>
            <a:pPr lvl="0"/>
            <a:r>
              <a:rPr lang="en-US" dirty="0"/>
              <a:t>Notes: Did you use text, pictures? Did you write using note cards, charts, technology, or other means?</a:t>
            </a:r>
          </a:p>
        </p:txBody>
      </p:sp>
      <p:sp>
        <p:nvSpPr>
          <p:cNvPr id="2" name="Footer Placeholder 1">
            <a:extLst>
              <a:ext uri="{FF2B5EF4-FFF2-40B4-BE49-F238E27FC236}">
                <a16:creationId xmlns:a16="http://schemas.microsoft.com/office/drawing/2014/main" id="{C306D5EE-9508-2743-B7C3-D06842BC7905}"/>
              </a:ext>
            </a:extLst>
          </p:cNvPr>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
        <p:nvSpPr>
          <p:cNvPr id="3" name="Slide Number Placeholder 2">
            <a:extLst>
              <a:ext uri="{FF2B5EF4-FFF2-40B4-BE49-F238E27FC236}">
                <a16:creationId xmlns:a16="http://schemas.microsoft.com/office/drawing/2014/main" id="{DEC5C268-9651-AF49-9DD2-BCA2E3436573}"/>
              </a:ext>
            </a:extLst>
          </p:cNvPr>
          <p:cNvSpPr>
            <a:spLocks noGrp="1"/>
          </p:cNvSpPr>
          <p:nvPr>
            <p:ph type="sldNum" sz="quarter" idx="10"/>
          </p:nvPr>
        </p:nvSpPr>
        <p:spPr/>
        <p:txBody>
          <a:bodyPr/>
          <a:lstStyle/>
          <a:p>
            <a:pPr>
              <a:defRPr/>
            </a:pPr>
            <a:fld id="{4FEB6D4D-DBBA-C748-B144-9A276EB883E4}" type="slidenum">
              <a:rPr lang="en-US" smtClean="0"/>
              <a:pPr>
                <a:defRPr/>
              </a:pPr>
              <a:t>2</a:t>
            </a:fld>
            <a:endParaRPr lang="en-US" dirty="0"/>
          </a:p>
        </p:txBody>
      </p:sp>
    </p:spTree>
    <p:extLst>
      <p:ext uri="{BB962C8B-B14F-4D97-AF65-F5344CB8AC3E}">
        <p14:creationId xmlns:p14="http://schemas.microsoft.com/office/powerpoint/2010/main" val="40122763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title"/>
          </p:nvPr>
        </p:nvSpPr>
        <p:spPr/>
        <p:txBody>
          <a:bodyPr/>
          <a:lstStyle/>
          <a:p>
            <a:pPr lvl="0"/>
            <a:r>
              <a:rPr lang="en-US" dirty="0"/>
              <a:t>Exploring perimeter and area</a:t>
            </a:r>
          </a:p>
        </p:txBody>
      </p:sp>
      <p:sp>
        <p:nvSpPr>
          <p:cNvPr id="204" name="Shape 204"/>
          <p:cNvSpPr>
            <a:spLocks noGrp="1"/>
          </p:cNvSpPr>
          <p:nvPr>
            <p:ph idx="1"/>
          </p:nvPr>
        </p:nvSpPr>
        <p:spPr/>
        <p:txBody>
          <a:bodyPr/>
          <a:lstStyle/>
          <a:p>
            <a:pPr lvl="0"/>
            <a:r>
              <a:rPr lang="en-US" dirty="0"/>
              <a:t>In pairs, using tiles: Make several shapes with area of 12 square inches</a:t>
            </a:r>
          </a:p>
          <a:p>
            <a:pPr lvl="0"/>
            <a:r>
              <a:rPr lang="en-US" dirty="0"/>
              <a:t>Find the perimeters</a:t>
            </a:r>
          </a:p>
          <a:p>
            <a:pPr lvl="0"/>
            <a:r>
              <a:rPr lang="en-US" dirty="0"/>
              <a:t>Compare with others</a:t>
            </a:r>
          </a:p>
          <a:p>
            <a:pPr lvl="0"/>
            <a:r>
              <a:rPr lang="en-US" dirty="0"/>
              <a:t>Examine: Largest and smallest perimeters</a:t>
            </a:r>
          </a:p>
          <a:p>
            <a:pPr lvl="1"/>
            <a:r>
              <a:rPr lang="en-US" dirty="0"/>
              <a:t>What do they have in common?</a:t>
            </a:r>
          </a:p>
          <a:p>
            <a:pPr lvl="1"/>
            <a:r>
              <a:rPr lang="en-US" dirty="0"/>
              <a:t>Predict largest/smallest for 16 square inches</a:t>
            </a:r>
          </a:p>
        </p:txBody>
      </p:sp>
      <p:sp>
        <p:nvSpPr>
          <p:cNvPr id="2" name="Footer Placeholder 1">
            <a:extLst>
              <a:ext uri="{FF2B5EF4-FFF2-40B4-BE49-F238E27FC236}">
                <a16:creationId xmlns:a16="http://schemas.microsoft.com/office/drawing/2014/main" id="{2A390EBE-A65E-D54A-9031-D521924403FA}"/>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9C1E4715-E8E2-644D-B051-2EDF5B4580A0}"/>
              </a:ext>
            </a:extLst>
          </p:cNvPr>
          <p:cNvSpPr>
            <a:spLocks noGrp="1"/>
          </p:cNvSpPr>
          <p:nvPr>
            <p:ph type="sldNum" sz="quarter" idx="10"/>
          </p:nvPr>
        </p:nvSpPr>
        <p:spPr/>
        <p:txBody>
          <a:bodyPr/>
          <a:lstStyle/>
          <a:p>
            <a:pPr>
              <a:defRPr/>
            </a:pPr>
            <a:fld id="{4FEB6D4D-DBBA-C748-B144-9A276EB883E4}" type="slidenum">
              <a:rPr lang="en-US" smtClean="0"/>
              <a:pPr>
                <a:defRPr/>
              </a:pPr>
              <a:t>20</a:t>
            </a:fld>
            <a:endParaRPr lang="en-US" dirty="0"/>
          </a:p>
        </p:txBody>
      </p:sp>
    </p:spTree>
    <p:extLst>
      <p:ext uri="{BB962C8B-B14F-4D97-AF65-F5344CB8AC3E}">
        <p14:creationId xmlns:p14="http://schemas.microsoft.com/office/powerpoint/2010/main" val="3903358211"/>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04">
                                            <p:bg/>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20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20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0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0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20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0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build="p" bldLvl="5"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6" name="Shape 93"/>
          <p:cNvSpPr>
            <a:spLocks noGrp="1"/>
          </p:cNvSpPr>
          <p:nvPr>
            <p:ph idx="1"/>
          </p:nvPr>
        </p:nvSpPr>
        <p:spPr/>
        <p:txBody>
          <a:bodyPr/>
          <a:lstStyle/>
          <a:p>
            <a:pPr marL="0" indent="0">
              <a:buNone/>
            </a:pPr>
            <a:r>
              <a:rPr lang="en-US" dirty="0"/>
              <a:t>In this session you:</a:t>
            </a:r>
          </a:p>
          <a:p>
            <a:pPr lvl="0"/>
            <a:r>
              <a:rPr lang="en-US" dirty="0"/>
              <a:t>Determined, compared and applied different measures of area</a:t>
            </a:r>
          </a:p>
          <a:p>
            <a:pPr lvl="0"/>
            <a:r>
              <a:rPr lang="en-US" dirty="0"/>
              <a:t>Analyzed the ways that area appears in standards for students learning</a:t>
            </a:r>
          </a:p>
          <a:p>
            <a:pPr lvl="0"/>
            <a:r>
              <a:rPr lang="en-US" dirty="0"/>
              <a:t>Unpacked the mathematics involved in measuring area</a:t>
            </a:r>
          </a:p>
        </p:txBody>
      </p:sp>
      <p:sp>
        <p:nvSpPr>
          <p:cNvPr id="3" name="Footer Placeholder 2">
            <a:extLst>
              <a:ext uri="{FF2B5EF4-FFF2-40B4-BE49-F238E27FC236}">
                <a16:creationId xmlns:a16="http://schemas.microsoft.com/office/drawing/2014/main" id="{0ADB7714-0B96-1A40-99A4-D9F596D0CD8C}"/>
              </a:ext>
            </a:extLst>
          </p:cNvPr>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
        <p:nvSpPr>
          <p:cNvPr id="4" name="Slide Number Placeholder 3">
            <a:extLst>
              <a:ext uri="{FF2B5EF4-FFF2-40B4-BE49-F238E27FC236}">
                <a16:creationId xmlns:a16="http://schemas.microsoft.com/office/drawing/2014/main" id="{86887648-D23E-A04D-A3F5-DF2FDB7DA54C}"/>
              </a:ext>
            </a:extLst>
          </p:cNvPr>
          <p:cNvSpPr>
            <a:spLocks noGrp="1"/>
          </p:cNvSpPr>
          <p:nvPr>
            <p:ph type="sldNum" sz="quarter" idx="10"/>
          </p:nvPr>
        </p:nvSpPr>
        <p:spPr/>
        <p:txBody>
          <a:bodyPr/>
          <a:lstStyle/>
          <a:p>
            <a:pPr>
              <a:defRPr/>
            </a:pPr>
            <a:fld id="{4FEB6D4D-DBBA-C748-B144-9A276EB883E4}" type="slidenum">
              <a:rPr lang="en-US" smtClean="0"/>
              <a:pPr>
                <a:defRPr/>
              </a:pPr>
              <a:t>21</a:t>
            </a:fld>
            <a:endParaRPr lang="en-US" dirty="0"/>
          </a:p>
        </p:txBody>
      </p:sp>
    </p:spTree>
    <p:extLst>
      <p:ext uri="{BB962C8B-B14F-4D97-AF65-F5344CB8AC3E}">
        <p14:creationId xmlns:p14="http://schemas.microsoft.com/office/powerpoint/2010/main" val="269053460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p:nvPr>
        </p:nvSpPr>
        <p:spPr/>
        <p:txBody>
          <a:bodyPr/>
          <a:lstStyle/>
          <a:p>
            <a:pPr lvl="0"/>
            <a:r>
              <a:rPr lang="en-US" dirty="0"/>
              <a:t>Overview of Session 4</a:t>
            </a:r>
          </a:p>
        </p:txBody>
      </p:sp>
      <p:sp>
        <p:nvSpPr>
          <p:cNvPr id="93" name="Shape 93"/>
          <p:cNvSpPr>
            <a:spLocks noGrp="1"/>
          </p:cNvSpPr>
          <p:nvPr>
            <p:ph idx="1"/>
          </p:nvPr>
        </p:nvSpPr>
        <p:spPr>
          <a:xfrm>
            <a:off x="323280" y="1713337"/>
            <a:ext cx="8382000" cy="4297363"/>
          </a:xfrm>
        </p:spPr>
        <p:txBody>
          <a:bodyPr/>
          <a:lstStyle/>
          <a:p>
            <a:pPr lvl="0"/>
            <a:r>
              <a:rPr lang="en-US" dirty="0"/>
              <a:t>Measuring the room in a new way</a:t>
            </a:r>
          </a:p>
          <a:p>
            <a:pPr lvl="0"/>
            <a:r>
              <a:rPr lang="en-US" dirty="0"/>
              <a:t>Comparing and applying measures of area</a:t>
            </a:r>
          </a:p>
          <a:p>
            <a:pPr lvl="0"/>
            <a:r>
              <a:rPr lang="en-US" dirty="0"/>
              <a:t>Analyzing the ways that area appears in standards for students’ learning</a:t>
            </a:r>
          </a:p>
          <a:p>
            <a:pPr lvl="0"/>
            <a:r>
              <a:rPr lang="en-US" dirty="0"/>
              <a:t>Unpacking the mathematics involved in measuring area</a:t>
            </a:r>
          </a:p>
        </p:txBody>
      </p:sp>
      <p:grpSp>
        <p:nvGrpSpPr>
          <p:cNvPr id="2" name="Group 1"/>
          <p:cNvGrpSpPr/>
          <p:nvPr/>
        </p:nvGrpSpPr>
        <p:grpSpPr>
          <a:xfrm>
            <a:off x="6245044" y="4438827"/>
            <a:ext cx="2898956" cy="1608810"/>
            <a:chOff x="7542236" y="5317955"/>
            <a:chExt cx="2283952" cy="1267506"/>
          </a:xfrm>
        </p:grpSpPr>
        <p:pic>
          <p:nvPicPr>
            <p:cNvPr id="11" name="Picture 10"/>
            <p:cNvPicPr>
              <a:picLocks noChangeAspect="1"/>
            </p:cNvPicPr>
            <p:nvPr/>
          </p:nvPicPr>
          <p:blipFill>
            <a:blip r:embed="rId2"/>
            <a:stretch>
              <a:fillRect/>
            </a:stretch>
          </p:blipFill>
          <p:spPr>
            <a:xfrm>
              <a:off x="7710397" y="5914772"/>
              <a:ext cx="1086980" cy="670689"/>
            </a:xfrm>
            <a:prstGeom prst="rect">
              <a:avLst/>
            </a:prstGeom>
            <a:ln w="228600" cap="sq" cmpd="thickThin">
              <a:solidFill>
                <a:srgbClr val="000000"/>
              </a:solidFill>
              <a:prstDash val="solid"/>
              <a:miter lim="800000"/>
            </a:ln>
            <a:effectLst>
              <a:innerShdw blurRad="76200">
                <a:srgbClr val="000000"/>
              </a:innerShdw>
            </a:effectLst>
          </p:spPr>
        </p:pic>
        <p:cxnSp>
          <p:nvCxnSpPr>
            <p:cNvPr id="12" name="Straight Arrow Connector 11"/>
            <p:cNvCxnSpPr/>
            <p:nvPr/>
          </p:nvCxnSpPr>
          <p:spPr>
            <a:xfrm>
              <a:off x="7542236" y="5634717"/>
              <a:ext cx="1336117" cy="297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a:off x="9080795" y="5934662"/>
              <a:ext cx="320" cy="643005"/>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9197982" y="6076425"/>
              <a:ext cx="628206" cy="290979"/>
            </a:xfrm>
            <a:prstGeom prst="rect">
              <a:avLst/>
            </a:prstGeom>
            <a:noFill/>
          </p:spPr>
          <p:txBody>
            <a:bodyPr wrap="none" rtlCol="0">
              <a:spAutoFit/>
            </a:bodyPr>
            <a:lstStyle/>
            <a:p>
              <a:r>
                <a:rPr lang="en-US" dirty="0"/>
                <a:t>3.63 “</a:t>
              </a:r>
            </a:p>
          </p:txBody>
        </p:sp>
        <p:sp>
          <p:nvSpPr>
            <p:cNvPr id="15" name="TextBox 14"/>
            <p:cNvSpPr txBox="1"/>
            <p:nvPr/>
          </p:nvSpPr>
          <p:spPr>
            <a:xfrm>
              <a:off x="7860516" y="5317955"/>
              <a:ext cx="579938" cy="290979"/>
            </a:xfrm>
            <a:prstGeom prst="rect">
              <a:avLst/>
            </a:prstGeom>
            <a:noFill/>
          </p:spPr>
          <p:txBody>
            <a:bodyPr wrap="none" rtlCol="0">
              <a:spAutoFit/>
            </a:bodyPr>
            <a:lstStyle/>
            <a:p>
              <a:r>
                <a:rPr lang="en-US" dirty="0"/>
                <a:t>5.88”</a:t>
              </a:r>
            </a:p>
          </p:txBody>
        </p:sp>
      </p:grpSp>
      <p:sp>
        <p:nvSpPr>
          <p:cNvPr id="3" name="Footer Placeholder 2">
            <a:extLst>
              <a:ext uri="{FF2B5EF4-FFF2-40B4-BE49-F238E27FC236}">
                <a16:creationId xmlns:a16="http://schemas.microsoft.com/office/drawing/2014/main" id="{9A1A234D-AF8D-4048-9345-CDC6AD195E6F}"/>
              </a:ext>
            </a:extLst>
          </p:cNvPr>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
        <p:nvSpPr>
          <p:cNvPr id="4" name="Slide Number Placeholder 3">
            <a:extLst>
              <a:ext uri="{FF2B5EF4-FFF2-40B4-BE49-F238E27FC236}">
                <a16:creationId xmlns:a16="http://schemas.microsoft.com/office/drawing/2014/main" id="{D408D672-3B2C-9840-BF9C-C7487D7EC81D}"/>
              </a:ext>
            </a:extLst>
          </p:cNvPr>
          <p:cNvSpPr>
            <a:spLocks noGrp="1"/>
          </p:cNvSpPr>
          <p:nvPr>
            <p:ph type="sldNum" sz="quarter" idx="10"/>
          </p:nvPr>
        </p:nvSpPr>
        <p:spPr/>
        <p:txBody>
          <a:bodyPr/>
          <a:lstStyle/>
          <a:p>
            <a:pPr>
              <a:defRPr/>
            </a:pPr>
            <a:fld id="{4FEB6D4D-DBBA-C748-B144-9A276EB883E4}" type="slidenum">
              <a:rPr lang="en-US" smtClean="0"/>
              <a:pPr>
                <a:defRPr/>
              </a:pPr>
              <a:t>3</a:t>
            </a:fld>
            <a:endParaRPr lang="en-US" dirty="0"/>
          </a:p>
        </p:txBody>
      </p:sp>
    </p:spTree>
    <p:extLst>
      <p:ext uri="{BB962C8B-B14F-4D97-AF65-F5344CB8AC3E}">
        <p14:creationId xmlns:p14="http://schemas.microsoft.com/office/powerpoint/2010/main" val="35258580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p:txBody>
          <a:bodyPr/>
          <a:lstStyle/>
          <a:p>
            <a:pPr lvl="0"/>
            <a:r>
              <a:rPr lang="en-US" dirty="0"/>
              <a:t>Learning trajectories approach</a:t>
            </a:r>
          </a:p>
        </p:txBody>
      </p:sp>
      <p:sp>
        <p:nvSpPr>
          <p:cNvPr id="4" name="Content Placeholder 3"/>
          <p:cNvSpPr>
            <a:spLocks noGrp="1"/>
          </p:cNvSpPr>
          <p:nvPr>
            <p:ph idx="1"/>
          </p:nvPr>
        </p:nvSpPr>
        <p:spPr/>
        <p:txBody>
          <a:bodyPr/>
          <a:lstStyle/>
          <a:p>
            <a:r>
              <a:rPr lang="en-US" sz="4400" dirty="0"/>
              <a:t>Goal</a:t>
            </a:r>
          </a:p>
          <a:p>
            <a:r>
              <a:rPr lang="en-US" sz="4400" dirty="0"/>
              <a:t>Developmental Progression</a:t>
            </a:r>
          </a:p>
          <a:p>
            <a:r>
              <a:rPr lang="en-US" sz="4400" dirty="0"/>
              <a:t>Instruction</a:t>
            </a:r>
          </a:p>
        </p:txBody>
      </p:sp>
      <p:pic>
        <p:nvPicPr>
          <p:cNvPr id="6" name="droppedImage.pdf"/>
          <p:cNvPicPr/>
          <p:nvPr/>
        </p:nvPicPr>
        <p:blipFill>
          <a:blip r:embed="rId2">
            <a:extLst>
              <a:ext uri="{28A0092B-C50C-407E-A947-70E740481C1C}">
                <a14:useLocalDpi xmlns:a14="http://schemas.microsoft.com/office/drawing/2010/main" val="0"/>
              </a:ext>
            </a:extLst>
          </a:blip>
          <a:stretch>
            <a:fillRect/>
          </a:stretch>
        </p:blipFill>
        <p:spPr>
          <a:xfrm>
            <a:off x="381000" y="4714876"/>
            <a:ext cx="8382000" cy="1310248"/>
          </a:xfrm>
          <a:prstGeom prst="rect">
            <a:avLst/>
          </a:prstGeom>
          <a:ln w="12700">
            <a:miter lim="400000"/>
          </a:ln>
        </p:spPr>
      </p:pic>
      <p:sp>
        <p:nvSpPr>
          <p:cNvPr id="2" name="Footer Placeholder 1">
            <a:extLst>
              <a:ext uri="{FF2B5EF4-FFF2-40B4-BE49-F238E27FC236}">
                <a16:creationId xmlns:a16="http://schemas.microsoft.com/office/drawing/2014/main" id="{5D6896EB-D6B9-7A44-B1ED-82E15767D149}"/>
              </a:ext>
            </a:extLst>
          </p:cNvPr>
          <p:cNvSpPr>
            <a:spLocks noGrp="1"/>
          </p:cNvSpPr>
          <p:nvPr>
            <p:ph type="ftr" sz="quarter" idx="11"/>
          </p:nvPr>
        </p:nvSpPr>
        <p:spPr/>
        <p:txBody>
          <a:bodyPr/>
          <a:lstStyle/>
          <a:p>
            <a:pPr>
              <a:defRPr/>
            </a:pPr>
            <a:r>
              <a:rPr lang="en-US" dirty="0"/>
              <a:t>This work is licensed under a Creative Commons Attribution-Noncommercial-4.0 International License: https://</a:t>
            </a:r>
            <a:r>
              <a:rPr lang="en-US" dirty="0" err="1"/>
              <a:t>creativecommons.org</a:t>
            </a:r>
            <a:r>
              <a:rPr lang="en-US" dirty="0"/>
              <a:t>/licenses/by-</a:t>
            </a:r>
            <a:r>
              <a:rPr lang="en-US" dirty="0" err="1"/>
              <a:t>nc</a:t>
            </a:r>
            <a:r>
              <a:rPr lang="en-US" dirty="0"/>
              <a:t>/4.0/ </a:t>
            </a:r>
          </a:p>
          <a:p>
            <a:pPr>
              <a:defRPr/>
            </a:pPr>
            <a:r>
              <a:rPr lang="en-US" dirty="0"/>
              <a:t>© 2018 Mathematics Teaching and Learning to Teach School of Education • University of Michigan • Ann Arbor, MI 48109-1259 • </a:t>
            </a:r>
            <a:r>
              <a:rPr lang="en-US" dirty="0" err="1"/>
              <a:t>mtlt@umich.edu</a:t>
            </a:r>
            <a:endParaRPr lang="en-US" dirty="0"/>
          </a:p>
        </p:txBody>
      </p:sp>
      <p:sp>
        <p:nvSpPr>
          <p:cNvPr id="3" name="Slide Number Placeholder 2">
            <a:extLst>
              <a:ext uri="{FF2B5EF4-FFF2-40B4-BE49-F238E27FC236}">
                <a16:creationId xmlns:a16="http://schemas.microsoft.com/office/drawing/2014/main" id="{A3EEFD65-3043-0E47-B4E4-A31E8E6E4721}"/>
              </a:ext>
            </a:extLst>
          </p:cNvPr>
          <p:cNvSpPr>
            <a:spLocks noGrp="1"/>
          </p:cNvSpPr>
          <p:nvPr>
            <p:ph type="sldNum" sz="quarter" idx="10"/>
          </p:nvPr>
        </p:nvSpPr>
        <p:spPr/>
        <p:txBody>
          <a:bodyPr/>
          <a:lstStyle/>
          <a:p>
            <a:pPr>
              <a:defRPr/>
            </a:pPr>
            <a:fld id="{4FEB6D4D-DBBA-C748-B144-9A276EB883E4}" type="slidenum">
              <a:rPr lang="en-US" smtClean="0"/>
              <a:pPr>
                <a:defRPr/>
              </a:pPr>
              <a:t>4</a:t>
            </a:fld>
            <a:endParaRPr lang="en-US" dirty="0"/>
          </a:p>
        </p:txBody>
      </p:sp>
    </p:spTree>
    <p:extLst>
      <p:ext uri="{BB962C8B-B14F-4D97-AF65-F5344CB8AC3E}">
        <p14:creationId xmlns:p14="http://schemas.microsoft.com/office/powerpoint/2010/main" val="21213752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title"/>
          </p:nvPr>
        </p:nvSpPr>
        <p:spPr/>
        <p:txBody>
          <a:bodyPr/>
          <a:lstStyle/>
          <a:p>
            <a:pPr lvl="0"/>
            <a:r>
              <a:rPr lang="en-US" dirty="0"/>
              <a:t>Area focused sessions</a:t>
            </a:r>
          </a:p>
        </p:txBody>
      </p:sp>
      <p:sp>
        <p:nvSpPr>
          <p:cNvPr id="99" name="Shape 99"/>
          <p:cNvSpPr>
            <a:spLocks noGrp="1"/>
          </p:cNvSpPr>
          <p:nvPr>
            <p:ph idx="1"/>
          </p:nvPr>
        </p:nvSpPr>
        <p:spPr/>
        <p:txBody>
          <a:bodyPr/>
          <a:lstStyle/>
          <a:p>
            <a:pPr lvl="0">
              <a:spcBef>
                <a:spcPts val="1800"/>
              </a:spcBef>
            </a:pPr>
            <a:r>
              <a:rPr lang="en-US" dirty="0"/>
              <a:t>Mathematical goal: Session 4 (today!)</a:t>
            </a:r>
          </a:p>
          <a:p>
            <a:pPr lvl="0">
              <a:spcBef>
                <a:spcPts val="1800"/>
              </a:spcBef>
            </a:pPr>
            <a:r>
              <a:rPr lang="en-US" dirty="0"/>
              <a:t>Developmental progression: Session 5</a:t>
            </a:r>
          </a:p>
          <a:p>
            <a:pPr lvl="0">
              <a:spcBef>
                <a:spcPts val="1800"/>
              </a:spcBef>
            </a:pPr>
            <a:r>
              <a:rPr lang="en-US" dirty="0"/>
              <a:t>Instructional tasks: Session 6</a:t>
            </a:r>
          </a:p>
        </p:txBody>
      </p:sp>
      <p:sp>
        <p:nvSpPr>
          <p:cNvPr id="2" name="Footer Placeholder 1">
            <a:extLst>
              <a:ext uri="{FF2B5EF4-FFF2-40B4-BE49-F238E27FC236}">
                <a16:creationId xmlns:a16="http://schemas.microsoft.com/office/drawing/2014/main" id="{0805E6EE-2B1F-1646-A573-D5C5C7DE21E6}"/>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858257BF-35E3-E849-ABCE-36AE212534C2}"/>
              </a:ext>
            </a:extLst>
          </p:cNvPr>
          <p:cNvSpPr>
            <a:spLocks noGrp="1"/>
          </p:cNvSpPr>
          <p:nvPr>
            <p:ph type="sldNum" sz="quarter" idx="10"/>
          </p:nvPr>
        </p:nvSpPr>
        <p:spPr/>
        <p:txBody>
          <a:bodyPr/>
          <a:lstStyle/>
          <a:p>
            <a:pPr>
              <a:defRPr/>
            </a:pPr>
            <a:fld id="{4FEB6D4D-DBBA-C748-B144-9A276EB883E4}" type="slidenum">
              <a:rPr lang="en-US" smtClean="0"/>
              <a:pPr>
                <a:defRPr/>
              </a:pPr>
              <a:t>5</a:t>
            </a:fld>
            <a:endParaRPr lang="en-US" dirty="0"/>
          </a:p>
        </p:txBody>
      </p:sp>
    </p:spTree>
    <p:extLst>
      <p:ext uri="{BB962C8B-B14F-4D97-AF65-F5344CB8AC3E}">
        <p14:creationId xmlns:p14="http://schemas.microsoft.com/office/powerpoint/2010/main" val="1974368913"/>
      </p:ext>
    </p:extLst>
  </p:cSld>
  <p:clrMapOvr>
    <a:masterClrMapping/>
  </p:clrMapOvr>
  <p:transition>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p:nvPr>
        </p:nvSpPr>
        <p:spPr/>
        <p:txBody>
          <a:bodyPr/>
          <a:lstStyle/>
          <a:p>
            <a:pPr lvl="0"/>
            <a:r>
              <a:rPr lang="en-US" dirty="0"/>
              <a:t>Measuring the area</a:t>
            </a:r>
            <a:br>
              <a:rPr lang="en-US" dirty="0"/>
            </a:br>
            <a:r>
              <a:rPr lang="en-US" dirty="0"/>
              <a:t>of the room</a:t>
            </a:r>
          </a:p>
        </p:txBody>
      </p:sp>
      <p:sp>
        <p:nvSpPr>
          <p:cNvPr id="102" name="Shape 102"/>
          <p:cNvSpPr>
            <a:spLocks noGrp="1"/>
          </p:cNvSpPr>
          <p:nvPr>
            <p:ph idx="1"/>
          </p:nvPr>
        </p:nvSpPr>
        <p:spPr/>
        <p:txBody>
          <a:bodyPr/>
          <a:lstStyle/>
          <a:p>
            <a:pPr lvl="0"/>
            <a:r>
              <a:rPr lang="en-US" dirty="0"/>
              <a:t>Here’s the rub: You have to do it two different ways and get two answers using different units!</a:t>
            </a:r>
          </a:p>
          <a:p>
            <a:pPr lvl="0"/>
            <a:r>
              <a:rPr lang="en-US" dirty="0"/>
              <a:t>Work individually for 10 minutes.</a:t>
            </a:r>
          </a:p>
          <a:p>
            <a:pPr lvl="0"/>
            <a:r>
              <a:rPr lang="en-US" dirty="0"/>
              <a:t>Discuss your results with a partner for 5 minutes.</a:t>
            </a:r>
          </a:p>
          <a:p>
            <a:pPr lvl="0"/>
            <a:r>
              <a:rPr lang="en-US" dirty="0"/>
              <a:t>Share methods and results with whole group.</a:t>
            </a:r>
          </a:p>
        </p:txBody>
      </p:sp>
      <p:sp>
        <p:nvSpPr>
          <p:cNvPr id="2" name="Footer Placeholder 1">
            <a:extLst>
              <a:ext uri="{FF2B5EF4-FFF2-40B4-BE49-F238E27FC236}">
                <a16:creationId xmlns:a16="http://schemas.microsoft.com/office/drawing/2014/main" id="{CF5A994F-7F85-F843-9063-82416DDBB084}"/>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B44861FA-335F-2B42-AA3F-2E73414A4726}"/>
              </a:ext>
            </a:extLst>
          </p:cNvPr>
          <p:cNvSpPr>
            <a:spLocks noGrp="1"/>
          </p:cNvSpPr>
          <p:nvPr>
            <p:ph type="sldNum" sz="quarter" idx="10"/>
          </p:nvPr>
        </p:nvSpPr>
        <p:spPr/>
        <p:txBody>
          <a:bodyPr/>
          <a:lstStyle/>
          <a:p>
            <a:pPr>
              <a:defRPr/>
            </a:pPr>
            <a:fld id="{4FEB6D4D-DBBA-C748-B144-9A276EB883E4}" type="slidenum">
              <a:rPr lang="en-US" smtClean="0"/>
              <a:pPr>
                <a:defRPr/>
              </a:pPr>
              <a:t>6</a:t>
            </a:fld>
            <a:endParaRPr lang="en-US" dirty="0"/>
          </a:p>
        </p:txBody>
      </p:sp>
    </p:spTree>
    <p:extLst>
      <p:ext uri="{BB962C8B-B14F-4D97-AF65-F5344CB8AC3E}">
        <p14:creationId xmlns:p14="http://schemas.microsoft.com/office/powerpoint/2010/main" val="3855122813"/>
      </p:ext>
    </p:extLst>
  </p:cSld>
  <p:clrMapOvr>
    <a:masterClrMapping/>
  </p:clrMapOv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2">
                                            <p:bg/>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10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10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10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10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hape 106"/>
          <p:cNvSpPr>
            <a:spLocks noGrp="1"/>
          </p:cNvSpPr>
          <p:nvPr>
            <p:ph type="title"/>
          </p:nvPr>
        </p:nvSpPr>
        <p:spPr/>
        <p:txBody>
          <a:bodyPr/>
          <a:lstStyle/>
          <a:p>
            <a:pPr lvl="0"/>
            <a:r>
              <a:rPr lang="en-US" dirty="0"/>
              <a:t>Different answers –</a:t>
            </a:r>
            <a:br>
              <a:rPr lang="en-US" dirty="0"/>
            </a:br>
            <a:r>
              <a:rPr lang="en-US" dirty="0"/>
              <a:t>Are they all correct?</a:t>
            </a:r>
          </a:p>
        </p:txBody>
      </p:sp>
      <p:sp>
        <p:nvSpPr>
          <p:cNvPr id="107" name="Shape 107"/>
          <p:cNvSpPr>
            <a:spLocks noGrp="1"/>
          </p:cNvSpPr>
          <p:nvPr>
            <p:ph idx="1"/>
          </p:nvPr>
        </p:nvSpPr>
        <p:spPr/>
        <p:txBody>
          <a:bodyPr/>
          <a:lstStyle/>
          <a:p>
            <a:pPr lvl="0"/>
            <a:r>
              <a:rPr lang="en-US"/>
              <a:t>Are all the measurements correct? How can we relate them?</a:t>
            </a:r>
          </a:p>
          <a:p>
            <a:pPr lvl="0"/>
            <a:r>
              <a:rPr lang="en-US"/>
              <a:t>What is the ratio between your two measures and the ratio between the units used in them?</a:t>
            </a:r>
          </a:p>
          <a:p>
            <a:pPr lvl="0"/>
            <a:r>
              <a:rPr lang="en-US"/>
              <a:t>Why did we get different answers? What differences are or are not acceptable?</a:t>
            </a:r>
          </a:p>
        </p:txBody>
      </p:sp>
      <p:sp>
        <p:nvSpPr>
          <p:cNvPr id="2" name="Footer Placeholder 1">
            <a:extLst>
              <a:ext uri="{FF2B5EF4-FFF2-40B4-BE49-F238E27FC236}">
                <a16:creationId xmlns:a16="http://schemas.microsoft.com/office/drawing/2014/main" id="{C3F35C46-21EC-1744-9720-7397694DC2F1}"/>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9BA72A4E-2738-4743-9446-50DDB5FF7CA5}"/>
              </a:ext>
            </a:extLst>
          </p:cNvPr>
          <p:cNvSpPr>
            <a:spLocks noGrp="1"/>
          </p:cNvSpPr>
          <p:nvPr>
            <p:ph type="sldNum" sz="quarter" idx="10"/>
          </p:nvPr>
        </p:nvSpPr>
        <p:spPr/>
        <p:txBody>
          <a:bodyPr/>
          <a:lstStyle/>
          <a:p>
            <a:pPr>
              <a:defRPr/>
            </a:pPr>
            <a:fld id="{4FEB6D4D-DBBA-C748-B144-9A276EB883E4}" type="slidenum">
              <a:rPr lang="en-US" smtClean="0"/>
              <a:pPr>
                <a:defRPr/>
              </a:pPr>
              <a:t>7</a:t>
            </a:fld>
            <a:endParaRPr lang="en-US" dirty="0"/>
          </a:p>
        </p:txBody>
      </p:sp>
    </p:spTree>
    <p:extLst>
      <p:ext uri="{BB962C8B-B14F-4D97-AF65-F5344CB8AC3E}">
        <p14:creationId xmlns:p14="http://schemas.microsoft.com/office/powerpoint/2010/main" val="230216677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a:spLocks noGrp="1"/>
          </p:cNvSpPr>
          <p:nvPr>
            <p:ph type="title"/>
          </p:nvPr>
        </p:nvSpPr>
        <p:spPr/>
        <p:txBody>
          <a:bodyPr/>
          <a:lstStyle/>
          <a:p>
            <a:pPr lvl="0"/>
            <a:r>
              <a:rPr lang="en-US" dirty="0"/>
              <a:t>Applying measures</a:t>
            </a:r>
          </a:p>
        </p:txBody>
      </p:sp>
      <p:sp>
        <p:nvSpPr>
          <p:cNvPr id="110" name="Shape 110"/>
          <p:cNvSpPr>
            <a:spLocks noGrp="1"/>
          </p:cNvSpPr>
          <p:nvPr>
            <p:ph idx="1"/>
          </p:nvPr>
        </p:nvSpPr>
        <p:spPr/>
        <p:txBody>
          <a:bodyPr/>
          <a:lstStyle/>
          <a:p>
            <a:pPr lvl="0"/>
            <a:r>
              <a:rPr lang="en-US" dirty="0"/>
              <a:t>Now that we have a measure, let’s put it to work.</a:t>
            </a:r>
          </a:p>
          <a:p>
            <a:pPr lvl="0"/>
            <a:r>
              <a:rPr lang="en-US" dirty="0"/>
              <a:t>We’re refinishing the floor; pick a problem:</a:t>
            </a:r>
          </a:p>
          <a:p>
            <a:pPr lvl="1"/>
            <a:r>
              <a:rPr lang="en-US" dirty="0"/>
              <a:t>Rug: Comes in 4’ widths on a roll. Where should the factory ‘cut’?</a:t>
            </a:r>
          </a:p>
          <a:p>
            <a:pPr lvl="1"/>
            <a:r>
              <a:rPr lang="en-US" dirty="0"/>
              <a:t>Tiles:  18” by 18” sizes. How many tiles?</a:t>
            </a:r>
          </a:p>
          <a:p>
            <a:pPr lvl="1"/>
            <a:r>
              <a:rPr lang="en-US" dirty="0"/>
              <a:t>Painting:  How many quarts? One quart covers 85 square feet. Requires 2 coats.</a:t>
            </a:r>
          </a:p>
        </p:txBody>
      </p:sp>
      <p:sp>
        <p:nvSpPr>
          <p:cNvPr id="2" name="Footer Placeholder 1">
            <a:extLst>
              <a:ext uri="{FF2B5EF4-FFF2-40B4-BE49-F238E27FC236}">
                <a16:creationId xmlns:a16="http://schemas.microsoft.com/office/drawing/2014/main" id="{FBE289E6-E23D-6E4B-8D61-7292AD105B4A}"/>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692F9AD0-8F77-B943-8575-0447B6B187F3}"/>
              </a:ext>
            </a:extLst>
          </p:cNvPr>
          <p:cNvSpPr>
            <a:spLocks noGrp="1"/>
          </p:cNvSpPr>
          <p:nvPr>
            <p:ph type="sldNum" sz="quarter" idx="10"/>
          </p:nvPr>
        </p:nvSpPr>
        <p:spPr/>
        <p:txBody>
          <a:bodyPr/>
          <a:lstStyle/>
          <a:p>
            <a:pPr>
              <a:defRPr/>
            </a:pPr>
            <a:fld id="{4FEB6D4D-DBBA-C748-B144-9A276EB883E4}" type="slidenum">
              <a:rPr lang="en-US" smtClean="0"/>
              <a:pPr>
                <a:defRPr/>
              </a:pPr>
              <a:t>8</a:t>
            </a:fld>
            <a:endParaRPr lang="en-US" dirty="0"/>
          </a:p>
        </p:txBody>
      </p:sp>
    </p:spTree>
    <p:extLst>
      <p:ext uri="{BB962C8B-B14F-4D97-AF65-F5344CB8AC3E}">
        <p14:creationId xmlns:p14="http://schemas.microsoft.com/office/powerpoint/2010/main" val="17104985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a:spLocks noGrp="1"/>
          </p:cNvSpPr>
          <p:nvPr>
            <p:ph type="title"/>
          </p:nvPr>
        </p:nvSpPr>
        <p:spPr/>
        <p:txBody>
          <a:bodyPr/>
          <a:lstStyle/>
          <a:p>
            <a:pPr lvl="0"/>
            <a:r>
              <a:rPr lang="en-US"/>
              <a:t>Discussion</a:t>
            </a:r>
          </a:p>
        </p:txBody>
      </p:sp>
      <p:sp>
        <p:nvSpPr>
          <p:cNvPr id="113" name="Shape 113"/>
          <p:cNvSpPr>
            <a:spLocks noGrp="1"/>
          </p:cNvSpPr>
          <p:nvPr>
            <p:ph idx="1"/>
          </p:nvPr>
        </p:nvSpPr>
        <p:spPr/>
        <p:txBody>
          <a:bodyPr/>
          <a:lstStyle/>
          <a:p>
            <a:pPr lvl="0">
              <a:lnSpc>
                <a:spcPct val="150000"/>
              </a:lnSpc>
            </a:pPr>
            <a:r>
              <a:rPr lang="en-US" dirty="0"/>
              <a:t>How did different selections and methods affect the resulting measurements?</a:t>
            </a:r>
          </a:p>
          <a:p>
            <a:pPr lvl="0">
              <a:lnSpc>
                <a:spcPct val="150000"/>
              </a:lnSpc>
            </a:pPr>
            <a:r>
              <a:rPr lang="en-US" dirty="0"/>
              <a:t>How did you deal with partial units?</a:t>
            </a:r>
          </a:p>
          <a:p>
            <a:pPr lvl="0">
              <a:lnSpc>
                <a:spcPct val="150000"/>
              </a:lnSpc>
            </a:pPr>
            <a:r>
              <a:rPr lang="en-US" dirty="0"/>
              <a:t>What about non-rectilinear area?  </a:t>
            </a:r>
          </a:p>
        </p:txBody>
      </p:sp>
      <p:sp>
        <p:nvSpPr>
          <p:cNvPr id="2" name="Footer Placeholder 1">
            <a:extLst>
              <a:ext uri="{FF2B5EF4-FFF2-40B4-BE49-F238E27FC236}">
                <a16:creationId xmlns:a16="http://schemas.microsoft.com/office/drawing/2014/main" id="{4E760F31-C1B0-5B4C-9732-C4359B3117C4}"/>
              </a:ext>
            </a:extLst>
          </p:cNvPr>
          <p:cNvSpPr>
            <a:spLocks noGrp="1"/>
          </p:cNvSpPr>
          <p:nvPr>
            <p:ph type="ftr" sz="quarter" idx="11"/>
          </p:nvPr>
        </p:nvSpPr>
        <p:spPr/>
        <p:txBody>
          <a:bodyPr/>
          <a:lstStyle/>
          <a:p>
            <a:pPr>
              <a:defRPr/>
            </a:pPr>
            <a:r>
              <a:rPr lang="en-US"/>
              <a:t>This work is licensed under a Creative Commons Attribution-Noncommercial-4.0 International License: https://creativecommons.org/licenses/by-nc/4.0/ </a:t>
            </a:r>
          </a:p>
          <a:p>
            <a:pPr>
              <a:defRPr/>
            </a:pPr>
            <a:r>
              <a:rPr lang="en-US"/>
              <a:t>© 2018 Mathematics Teaching and Learning to Teach School of Education • University of Michigan • Ann Arbor, MI 48109-1259 • mtlt@umich.edu</a:t>
            </a:r>
            <a:endParaRPr lang="en-US" dirty="0"/>
          </a:p>
        </p:txBody>
      </p:sp>
      <p:sp>
        <p:nvSpPr>
          <p:cNvPr id="3" name="Slide Number Placeholder 2">
            <a:extLst>
              <a:ext uri="{FF2B5EF4-FFF2-40B4-BE49-F238E27FC236}">
                <a16:creationId xmlns:a16="http://schemas.microsoft.com/office/drawing/2014/main" id="{98F62DC4-74F7-0E4C-A4D3-C1F2CBF6AB58}"/>
              </a:ext>
            </a:extLst>
          </p:cNvPr>
          <p:cNvSpPr>
            <a:spLocks noGrp="1"/>
          </p:cNvSpPr>
          <p:nvPr>
            <p:ph type="sldNum" sz="quarter" idx="10"/>
          </p:nvPr>
        </p:nvSpPr>
        <p:spPr/>
        <p:txBody>
          <a:bodyPr/>
          <a:lstStyle/>
          <a:p>
            <a:pPr>
              <a:defRPr/>
            </a:pPr>
            <a:fld id="{4FEB6D4D-DBBA-C748-B144-9A276EB883E4}" type="slidenum">
              <a:rPr lang="en-US" smtClean="0"/>
              <a:pPr>
                <a:defRPr/>
              </a:pPr>
              <a:t>9</a:t>
            </a:fld>
            <a:endParaRPr lang="en-US" dirty="0"/>
          </a:p>
        </p:txBody>
      </p:sp>
    </p:spTree>
    <p:extLst>
      <p:ext uri="{BB962C8B-B14F-4D97-AF65-F5344CB8AC3E}">
        <p14:creationId xmlns:p14="http://schemas.microsoft.com/office/powerpoint/2010/main" val="3354447690"/>
      </p:ext>
    </p:extLst>
  </p:cSld>
  <p:clrMapOvr>
    <a:masterClrMapping/>
  </p:clrMapOvr>
  <p:transition/>
</p:sld>
</file>

<file path=ppt/theme/theme1.xml><?xml version="1.0" encoding="utf-8"?>
<a:theme xmlns:a="http://schemas.openxmlformats.org/drawingml/2006/main" name="slide_blank_master_082014_um">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1696</TotalTime>
  <Words>1435</Words>
  <Application>Microsoft Macintosh PowerPoint</Application>
  <PresentationFormat>On-screen Show (4:3)</PresentationFormat>
  <Paragraphs>181</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ＭＳ Ｐゴシック</vt:lpstr>
      <vt:lpstr>Arial</vt:lpstr>
      <vt:lpstr>Calibri</vt:lpstr>
      <vt:lpstr>Tahoma</vt:lpstr>
      <vt:lpstr>slide_blank_master_082014_um</vt:lpstr>
      <vt:lpstr>Session 4: Area Learning Trajectory   Mathematical Goals</vt:lpstr>
      <vt:lpstr>Discussing the CCA  from the previous session</vt:lpstr>
      <vt:lpstr>Overview of Session 4</vt:lpstr>
      <vt:lpstr>Learning trajectories approach</vt:lpstr>
      <vt:lpstr>Area focused sessions</vt:lpstr>
      <vt:lpstr>Measuring the area of the room</vt:lpstr>
      <vt:lpstr>Different answers – Are they all correct?</vt:lpstr>
      <vt:lpstr>Applying measures</vt:lpstr>
      <vt:lpstr>Discussion</vt:lpstr>
      <vt:lpstr>Reflection</vt:lpstr>
      <vt:lpstr>Area in the Common Core (Part 1)</vt:lpstr>
      <vt:lpstr>Area in the Common Core (Part 2)</vt:lpstr>
      <vt:lpstr>The mathematics of area measurement</vt:lpstr>
      <vt:lpstr>Measurement concepts with  examples from area (Part 1)</vt:lpstr>
      <vt:lpstr>Measurement concepts with  examples from area (Part 2)</vt:lpstr>
      <vt:lpstr>Measurement concepts with  examples from area (Part 3)</vt:lpstr>
      <vt:lpstr>Exploring measurement concepts: Perimeter and area (Part 1)</vt:lpstr>
      <vt:lpstr>Exploring measurement concepts: Perimeter and area (Part 2)</vt:lpstr>
      <vt:lpstr>Exploring measurement concepts: Perimeter and area (Part 3)</vt:lpstr>
      <vt:lpstr>Exploring perimeter and area</vt:lpstr>
      <vt:lpstr>Summary</vt:lpstr>
    </vt:vector>
  </TitlesOfParts>
  <Manager/>
  <Company/>
  <LinksUpToDate>false</LinksUpToDate>
  <SharedDoc>false</SharedDoc>
  <HyperlinkBase/>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Microsoft Office User</cp:lastModifiedBy>
  <cp:revision>105</cp:revision>
  <cp:lastPrinted>2014-08-25T00:38:28Z</cp:lastPrinted>
  <dcterms:created xsi:type="dcterms:W3CDTF">2011-10-25T16:19:09Z</dcterms:created>
  <dcterms:modified xsi:type="dcterms:W3CDTF">2018-08-07T16:06:43Z</dcterms:modified>
  <cp:category/>
</cp:coreProperties>
</file>