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6"/>
  </p:notesMasterIdLst>
  <p:handoutMasterIdLst>
    <p:handoutMasterId r:id="rId47"/>
  </p:handoutMasterIdLst>
  <p:sldIdLst>
    <p:sldId id="307" r:id="rId2"/>
    <p:sldId id="258" r:id="rId3"/>
    <p:sldId id="259" r:id="rId4"/>
    <p:sldId id="260" r:id="rId5"/>
    <p:sldId id="261" r:id="rId6"/>
    <p:sldId id="262" r:id="rId7"/>
    <p:sldId id="263" r:id="rId8"/>
    <p:sldId id="265" r:id="rId9"/>
    <p:sldId id="266" r:id="rId10"/>
    <p:sldId id="306" r:id="rId11"/>
    <p:sldId id="269" r:id="rId12"/>
    <p:sldId id="270" r:id="rId13"/>
    <p:sldId id="309" r:id="rId14"/>
    <p:sldId id="274" r:id="rId15"/>
    <p:sldId id="272" r:id="rId16"/>
    <p:sldId id="275" r:id="rId17"/>
    <p:sldId id="276" r:id="rId18"/>
    <p:sldId id="277" r:id="rId19"/>
    <p:sldId id="279" r:id="rId20"/>
    <p:sldId id="280" r:id="rId21"/>
    <p:sldId id="310" r:id="rId22"/>
    <p:sldId id="282" r:id="rId23"/>
    <p:sldId id="283" r:id="rId24"/>
    <p:sldId id="311" r:id="rId25"/>
    <p:sldId id="285" r:id="rId26"/>
    <p:sldId id="312" r:id="rId27"/>
    <p:sldId id="287" r:id="rId28"/>
    <p:sldId id="313" r:id="rId29"/>
    <p:sldId id="289" r:id="rId30"/>
    <p:sldId id="290" r:id="rId31"/>
    <p:sldId id="291" r:id="rId32"/>
    <p:sldId id="292" r:id="rId33"/>
    <p:sldId id="314" r:id="rId34"/>
    <p:sldId id="294" r:id="rId35"/>
    <p:sldId id="315" r:id="rId36"/>
    <p:sldId id="296" r:id="rId37"/>
    <p:sldId id="316" r:id="rId38"/>
    <p:sldId id="298" r:id="rId39"/>
    <p:sldId id="317" r:id="rId40"/>
    <p:sldId id="300" r:id="rId41"/>
    <p:sldId id="318" r:id="rId42"/>
    <p:sldId id="302" r:id="rId43"/>
    <p:sldId id="319" r:id="rId44"/>
    <p:sldId id="305" r:id="rId45"/>
  </p:sldIdLst>
  <p:sldSz cx="13003213" cy="9756775"/>
  <p:notesSz cx="6858000" cy="9144000"/>
  <p:defaultTextStyle>
    <a:defPPr>
      <a:defRPr lang="en-US"/>
    </a:defPPr>
    <a:lvl1pPr marL="0" algn="l" defTabSz="650276" rtl="0" eaLnBrk="1" latinLnBrk="0" hangingPunct="1">
      <a:defRPr sz="2560" kern="1200">
        <a:solidFill>
          <a:schemeClr val="tx1"/>
        </a:solidFill>
        <a:latin typeface="+mn-lt"/>
        <a:ea typeface="+mn-ea"/>
        <a:cs typeface="+mn-cs"/>
      </a:defRPr>
    </a:lvl1pPr>
    <a:lvl2pPr marL="650276" algn="l" defTabSz="650276" rtl="0" eaLnBrk="1" latinLnBrk="0" hangingPunct="1">
      <a:defRPr sz="2560" kern="1200">
        <a:solidFill>
          <a:schemeClr val="tx1"/>
        </a:solidFill>
        <a:latin typeface="+mn-lt"/>
        <a:ea typeface="+mn-ea"/>
        <a:cs typeface="+mn-cs"/>
      </a:defRPr>
    </a:lvl2pPr>
    <a:lvl3pPr marL="1300551" algn="l" defTabSz="650276" rtl="0" eaLnBrk="1" latinLnBrk="0" hangingPunct="1">
      <a:defRPr sz="2560" kern="1200">
        <a:solidFill>
          <a:schemeClr val="tx1"/>
        </a:solidFill>
        <a:latin typeface="+mn-lt"/>
        <a:ea typeface="+mn-ea"/>
        <a:cs typeface="+mn-cs"/>
      </a:defRPr>
    </a:lvl3pPr>
    <a:lvl4pPr marL="1950827" algn="l" defTabSz="650276" rtl="0" eaLnBrk="1" latinLnBrk="0" hangingPunct="1">
      <a:defRPr sz="2560" kern="1200">
        <a:solidFill>
          <a:schemeClr val="tx1"/>
        </a:solidFill>
        <a:latin typeface="+mn-lt"/>
        <a:ea typeface="+mn-ea"/>
        <a:cs typeface="+mn-cs"/>
      </a:defRPr>
    </a:lvl4pPr>
    <a:lvl5pPr marL="2601102" algn="l" defTabSz="650276" rtl="0" eaLnBrk="1" latinLnBrk="0" hangingPunct="1">
      <a:defRPr sz="2560" kern="1200">
        <a:solidFill>
          <a:schemeClr val="tx1"/>
        </a:solidFill>
        <a:latin typeface="+mn-lt"/>
        <a:ea typeface="+mn-ea"/>
        <a:cs typeface="+mn-cs"/>
      </a:defRPr>
    </a:lvl5pPr>
    <a:lvl6pPr marL="3251378" algn="l" defTabSz="650276" rtl="0" eaLnBrk="1" latinLnBrk="0" hangingPunct="1">
      <a:defRPr sz="2560" kern="1200">
        <a:solidFill>
          <a:schemeClr val="tx1"/>
        </a:solidFill>
        <a:latin typeface="+mn-lt"/>
        <a:ea typeface="+mn-ea"/>
        <a:cs typeface="+mn-cs"/>
      </a:defRPr>
    </a:lvl6pPr>
    <a:lvl7pPr marL="3901653" algn="l" defTabSz="650276" rtl="0" eaLnBrk="1" latinLnBrk="0" hangingPunct="1">
      <a:defRPr sz="2560" kern="1200">
        <a:solidFill>
          <a:schemeClr val="tx1"/>
        </a:solidFill>
        <a:latin typeface="+mn-lt"/>
        <a:ea typeface="+mn-ea"/>
        <a:cs typeface="+mn-cs"/>
      </a:defRPr>
    </a:lvl7pPr>
    <a:lvl8pPr marL="4551929" algn="l" defTabSz="650276" rtl="0" eaLnBrk="1" latinLnBrk="0" hangingPunct="1">
      <a:defRPr sz="2560" kern="1200">
        <a:solidFill>
          <a:schemeClr val="tx1"/>
        </a:solidFill>
        <a:latin typeface="+mn-lt"/>
        <a:ea typeface="+mn-ea"/>
        <a:cs typeface="+mn-cs"/>
      </a:defRPr>
    </a:lvl8pPr>
    <a:lvl9pPr marL="5202204" algn="l" defTabSz="650276"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58" userDrawn="1">
          <p15:clr>
            <a:srgbClr val="A4A3A4"/>
          </p15:clr>
        </p15:guide>
        <p15:guide id="2" orient="horz" pos="1640" userDrawn="1">
          <p15:clr>
            <a:srgbClr val="A4A3A4"/>
          </p15:clr>
        </p15:guide>
        <p15:guide id="3" orient="horz" pos="5944" userDrawn="1">
          <p15:clr>
            <a:srgbClr val="A4A3A4"/>
          </p15:clr>
        </p15:guide>
        <p15:guide id="4" orient="horz" pos="3066" userDrawn="1">
          <p15:clr>
            <a:srgbClr val="A4A3A4"/>
          </p15:clr>
        </p15:guide>
        <p15:guide id="5" orient="horz" pos="5494" userDrawn="1">
          <p15:clr>
            <a:srgbClr val="A4A3A4"/>
          </p15:clr>
        </p15:guide>
        <p15:guide id="6" orient="horz" pos="1638" userDrawn="1">
          <p15:clr>
            <a:srgbClr val="A4A3A4"/>
          </p15:clr>
        </p15:guide>
        <p15:guide id="7" orient="horz" pos="3073" userDrawn="1">
          <p15:clr>
            <a:srgbClr val="A4A3A4"/>
          </p15:clr>
        </p15:guide>
        <p15:guide id="8" orient="horz" pos="5511" userDrawn="1">
          <p15:clr>
            <a:srgbClr val="A4A3A4"/>
          </p15:clr>
        </p15:guide>
        <p15:guide id="9" pos="334" userDrawn="1">
          <p15:clr>
            <a:srgbClr val="A4A3A4"/>
          </p15:clr>
        </p15:guide>
        <p15:guide id="10" pos="7858" userDrawn="1">
          <p15:clr>
            <a:srgbClr val="A4A3A4"/>
          </p15:clr>
        </p15:guide>
        <p15:guide id="11" pos="4115"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VD" initials="D" lastIdx="2" clrIdx="0"/>
  <p:cmAuthor id="1" name="Suzuka, Kara"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B6"/>
    <a:srgbClr val="8FA0CA"/>
    <a:srgbClr val="FFE63C"/>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530" autoAdjust="0"/>
    <p:restoredTop sz="92105" autoAdjust="0"/>
  </p:normalViewPr>
  <p:slideViewPr>
    <p:cSldViewPr snapToGrid="0" showGuides="1">
      <p:cViewPr varScale="1">
        <p:scale>
          <a:sx n="106" d="100"/>
          <a:sy n="106" d="100"/>
        </p:scale>
        <p:origin x="-1288" y="-112"/>
      </p:cViewPr>
      <p:guideLst>
        <p:guide orient="horz" pos="258"/>
        <p:guide orient="horz" pos="1640"/>
        <p:guide orient="horz" pos="5944"/>
        <p:guide orient="horz" pos="3066"/>
        <p:guide orient="horz" pos="5494"/>
        <p:guide orient="horz" pos="1638"/>
        <p:guide orient="horz" pos="3073"/>
        <p:guide orient="horz" pos="5511"/>
        <p:guide pos="334"/>
        <p:guide pos="7858"/>
        <p:guide pos="4115"/>
      </p:guideLst>
    </p:cSldViewPr>
  </p:slideViewPr>
  <p:outlineViewPr>
    <p:cViewPr>
      <p:scale>
        <a:sx n="33" d="100"/>
        <a:sy n="33" d="100"/>
      </p:scale>
      <p:origin x="0" y="17040"/>
    </p:cViewPr>
  </p:outlineViewPr>
  <p:notesTextViewPr>
    <p:cViewPr>
      <p:scale>
        <a:sx n="100" d="100"/>
        <a:sy n="100" d="100"/>
      </p:scale>
      <p:origin x="0" y="0"/>
    </p:cViewPr>
  </p:notesTextViewPr>
  <p:sorterViewPr>
    <p:cViewPr>
      <p:scale>
        <a:sx n="124" d="100"/>
        <a:sy n="124" d="100"/>
      </p:scale>
      <p:origin x="0" y="0"/>
    </p:cViewPr>
  </p:sorterViewPr>
  <p:notesViewPr>
    <p:cSldViewPr snapToGrid="0" snapToObjects="1">
      <p:cViewPr varScale="1">
        <p:scale>
          <a:sx n="99" d="100"/>
          <a:sy n="99" d="100"/>
        </p:scale>
        <p:origin x="4272" y="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3765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6F5353-8CCE-9F49-BDEB-464572507784}" type="datetimeFigureOut">
              <a:rPr lang="en-US" smtClean="0"/>
              <a:pPr/>
              <a:t>10/19/18</a:t>
            </a:fld>
            <a:endParaRPr lang="en-US"/>
          </a:p>
        </p:txBody>
      </p:sp>
      <p:sp>
        <p:nvSpPr>
          <p:cNvPr id="4" name="Slide Image Placeholder 3"/>
          <p:cNvSpPr>
            <a:spLocks noGrp="1" noRot="1" noChangeAspect="1"/>
          </p:cNvSpPr>
          <p:nvPr>
            <p:ph type="sldImg" idx="2"/>
          </p:nvPr>
        </p:nvSpPr>
        <p:spPr>
          <a:xfrm>
            <a:off x="1144588" y="685800"/>
            <a:ext cx="4568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84BB5-8C22-FE4A-9B97-A7A27B420F01}" type="slidenum">
              <a:rPr lang="en-US" smtClean="0"/>
              <a:pPr/>
              <a:t>‹#›</a:t>
            </a:fld>
            <a:endParaRPr lang="en-US"/>
          </a:p>
        </p:txBody>
      </p:sp>
    </p:spTree>
    <p:extLst>
      <p:ext uri="{BB962C8B-B14F-4D97-AF65-F5344CB8AC3E}">
        <p14:creationId xmlns:p14="http://schemas.microsoft.com/office/powerpoint/2010/main" val="3384993689"/>
      </p:ext>
    </p:extLst>
  </p:cSld>
  <p:clrMap bg1="lt1" tx1="dk1" bg2="lt2" tx2="dk2" accent1="accent1" accent2="accent2" accent3="accent3" accent4="accent4" accent5="accent5" accent6="accent6" hlink="hlink" folHlink="folHlink"/>
  <p:hf sldNum="0" hdr="0" ftr="0" dt="0"/>
  <p:notesStyle>
    <a:lvl1pPr marL="0" algn="l" defTabSz="650276" rtl="0" eaLnBrk="1" latinLnBrk="0" hangingPunct="1">
      <a:defRPr sz="1707" kern="1200">
        <a:solidFill>
          <a:schemeClr val="tx1"/>
        </a:solidFill>
        <a:latin typeface="+mn-lt"/>
        <a:ea typeface="+mn-ea"/>
        <a:cs typeface="+mn-cs"/>
      </a:defRPr>
    </a:lvl1pPr>
    <a:lvl2pPr marL="650276" algn="l" defTabSz="650276" rtl="0" eaLnBrk="1" latinLnBrk="0" hangingPunct="1">
      <a:defRPr sz="1707" kern="1200">
        <a:solidFill>
          <a:schemeClr val="tx1"/>
        </a:solidFill>
        <a:latin typeface="+mn-lt"/>
        <a:ea typeface="+mn-ea"/>
        <a:cs typeface="+mn-cs"/>
      </a:defRPr>
    </a:lvl2pPr>
    <a:lvl3pPr marL="1300551" algn="l" defTabSz="650276" rtl="0" eaLnBrk="1" latinLnBrk="0" hangingPunct="1">
      <a:defRPr sz="1707" kern="1200">
        <a:solidFill>
          <a:schemeClr val="tx1"/>
        </a:solidFill>
        <a:latin typeface="+mn-lt"/>
        <a:ea typeface="+mn-ea"/>
        <a:cs typeface="+mn-cs"/>
      </a:defRPr>
    </a:lvl3pPr>
    <a:lvl4pPr marL="1950827" algn="l" defTabSz="650276" rtl="0" eaLnBrk="1" latinLnBrk="0" hangingPunct="1">
      <a:defRPr sz="1707" kern="1200">
        <a:solidFill>
          <a:schemeClr val="tx1"/>
        </a:solidFill>
        <a:latin typeface="+mn-lt"/>
        <a:ea typeface="+mn-ea"/>
        <a:cs typeface="+mn-cs"/>
      </a:defRPr>
    </a:lvl4pPr>
    <a:lvl5pPr marL="2601102" algn="l" defTabSz="650276" rtl="0" eaLnBrk="1" latinLnBrk="0" hangingPunct="1">
      <a:defRPr sz="1707" kern="1200">
        <a:solidFill>
          <a:schemeClr val="tx1"/>
        </a:solidFill>
        <a:latin typeface="+mn-lt"/>
        <a:ea typeface="+mn-ea"/>
        <a:cs typeface="+mn-cs"/>
      </a:defRPr>
    </a:lvl5pPr>
    <a:lvl6pPr marL="3251378" algn="l" defTabSz="650276" rtl="0" eaLnBrk="1" latinLnBrk="0" hangingPunct="1">
      <a:defRPr sz="1707" kern="1200">
        <a:solidFill>
          <a:schemeClr val="tx1"/>
        </a:solidFill>
        <a:latin typeface="+mn-lt"/>
        <a:ea typeface="+mn-ea"/>
        <a:cs typeface="+mn-cs"/>
      </a:defRPr>
    </a:lvl6pPr>
    <a:lvl7pPr marL="3901653" algn="l" defTabSz="650276" rtl="0" eaLnBrk="1" latinLnBrk="0" hangingPunct="1">
      <a:defRPr sz="1707" kern="1200">
        <a:solidFill>
          <a:schemeClr val="tx1"/>
        </a:solidFill>
        <a:latin typeface="+mn-lt"/>
        <a:ea typeface="+mn-ea"/>
        <a:cs typeface="+mn-cs"/>
      </a:defRPr>
    </a:lvl7pPr>
    <a:lvl8pPr marL="4551929" algn="l" defTabSz="650276" rtl="0" eaLnBrk="1" latinLnBrk="0" hangingPunct="1">
      <a:defRPr sz="1707" kern="1200">
        <a:solidFill>
          <a:schemeClr val="tx1"/>
        </a:solidFill>
        <a:latin typeface="+mn-lt"/>
        <a:ea typeface="+mn-ea"/>
        <a:cs typeface="+mn-cs"/>
      </a:defRPr>
    </a:lvl8pPr>
    <a:lvl9pPr marL="5202204" algn="l" defTabSz="650276"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(Mulligan, Prescott, Mitchelmore, &amp; Outhred, 2005)</a:t>
            </a:r>
          </a:p>
          <a:p>
            <a:endParaRPr lang="en-US"/>
          </a:p>
        </p:txBody>
      </p:sp>
    </p:spTree>
    <p:extLst>
      <p:ext uri="{BB962C8B-B14F-4D97-AF65-F5344CB8AC3E}">
        <p14:creationId xmlns:p14="http://schemas.microsoft.com/office/powerpoint/2010/main" val="171693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(Silverman, York, &amp; </a:t>
            </a:r>
            <a:r>
              <a:rPr lang="en-US" dirty="0" err="1"/>
              <a:t>Zuidema</a:t>
            </a:r>
            <a:r>
              <a:rPr lang="en-US" dirty="0"/>
              <a:t>, 1984)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(Mulligan, Prescott, Mitchelmore, &amp; Outhred, 2005)</a:t>
            </a:r>
          </a:p>
          <a:p>
            <a:endParaRPr lang="en-US" dirty="0"/>
          </a:p>
        </p:txBody>
      </p:sp>
    </p:spTree>
    <p:extLst>
      <p:ext uri="{BB962C8B-B14F-4D97-AF65-F5344CB8AC3E}">
        <p14:creationId xmlns:p14="http://schemas.microsoft.com/office/powerpoint/2010/main" val="1597701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602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193" name="Shape 193"/>
          <p:cNvSpPr>
            <a:spLocks noGrp="1"/>
          </p:cNvSpPr>
          <p:nvPr>
            <p:ph type="body" sz="quarter" idx="1"/>
          </p:nvPr>
        </p:nvSpPr>
        <p:spPr>
          <a:prstGeom prst="rect">
            <a:avLst/>
          </a:prstGeom>
        </p:spPr>
        <p:txBody>
          <a:bodyPr/>
          <a:lstStyle/>
          <a:p>
            <a:pPr lvl="0" defTabSz="457200">
              <a:defRPr sz="1800"/>
            </a:pPr>
            <a:r>
              <a:rPr sz="1200">
                <a:latin typeface="Calibri"/>
                <a:ea typeface="Calibri"/>
                <a:cs typeface="Calibri"/>
                <a:sym typeface="Calibri"/>
              </a:rPr>
              <a:t>Anselm attended to the existing squares by counting around the border then unsystematically in the interior in an approximate “L”-shaped pattern, pointing and counting aloud from 1 to 46. We interpreted this as indicative of the PC level because he was very unsystematic in his counting of individual shapes, yet he demonstrated an explicit understanding that the entire region needed to be covered. Interestingly, this was the only time Anselm exhibited CCC-level thinking during the 4-year teaching experiment.</a:t>
            </a:r>
          </a:p>
          <a:p>
            <a:pPr lvl="0" defTabSz="457200">
              <a:defRPr sz="1800"/>
            </a:pPr>
            <a:endParaRPr sz="1200">
              <a:latin typeface="Calibri"/>
              <a:ea typeface="Calibri"/>
              <a:cs typeface="Calibri"/>
              <a:sym typeface="Calibri"/>
            </a:endParaRPr>
          </a:p>
          <a:p>
            <a:pPr lvl="0" defTabSz="457200">
              <a:defRPr sz="1800"/>
            </a:pPr>
            <a:r>
              <a:rPr sz="1200">
                <a:latin typeface="Calibri"/>
                <a:ea typeface="Calibri"/>
                <a:cs typeface="Calibri"/>
                <a:sym typeface="Calibri"/>
              </a:rPr>
              <a:t>Task Date: 2/26/08 (Initial Assessment)</a:t>
            </a:r>
          </a:p>
        </p:txBody>
      </p:sp>
    </p:spTree>
    <p:extLst>
      <p:ext uri="{BB962C8B-B14F-4D97-AF65-F5344CB8AC3E}">
        <p14:creationId xmlns:p14="http://schemas.microsoft.com/office/powerpoint/2010/main" val="1296597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193" name="Shape 193"/>
          <p:cNvSpPr>
            <a:spLocks noGrp="1"/>
          </p:cNvSpPr>
          <p:nvPr>
            <p:ph type="body" sz="quarter" idx="1"/>
          </p:nvPr>
        </p:nvSpPr>
        <p:spPr>
          <a:prstGeom prst="rect">
            <a:avLst/>
          </a:prstGeom>
        </p:spPr>
        <p:txBody>
          <a:bodyPr/>
          <a:lstStyle/>
          <a:p>
            <a:pPr lvl="0" defTabSz="457200">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1395313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no anim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541801" y="2601807"/>
            <a:ext cx="11919612" cy="611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8" name="Footer Placeholder 1">
            <a:extLst>
              <a:ext uri="{FF2B5EF4-FFF2-40B4-BE49-F238E27FC236}">
                <a16:creationId xmlns:a16="http://schemas.microsoft.com/office/drawing/2014/main" xmlns="" id="{BF53F8CA-A890-854F-92A7-E9FDE515EE7D}"/>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21473359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anima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541801" y="2601807"/>
            <a:ext cx="11919612" cy="611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8" name="Footer Placeholder 1">
            <a:extLst>
              <a:ext uri="{FF2B5EF4-FFF2-40B4-BE49-F238E27FC236}">
                <a16:creationId xmlns:a16="http://schemas.microsoft.com/office/drawing/2014/main" xmlns="" id="{5986A6B4-5C3F-0440-A85E-F730E37F15CC}"/>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16875821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p:tmplLst>
          <p:tmpl lvl="1">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9860" y="2609338"/>
            <a:ext cx="5833386" cy="6081419"/>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718327" y="2609338"/>
            <a:ext cx="5743086" cy="6081420"/>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08BB2EB-04CD-F841-BD54-12600B0B92CA}" type="slidenum">
              <a:rPr lang="en-US"/>
              <a:pPr>
                <a:defRPr/>
              </a:pPr>
              <a:t>‹#›</a:t>
            </a:fld>
            <a:endParaRPr lang="en-US" dirty="0"/>
          </a:p>
        </p:txBody>
      </p:sp>
      <p:sp>
        <p:nvSpPr>
          <p:cNvPr id="7" name="Footer Placeholder 1">
            <a:extLst>
              <a:ext uri="{FF2B5EF4-FFF2-40B4-BE49-F238E27FC236}">
                <a16:creationId xmlns:a16="http://schemas.microsoft.com/office/drawing/2014/main" xmlns="" id="{B2F858A4-EFDB-524D-AC75-26D84A97C487}"/>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811892098"/>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2D5C7F6C-AE1D-764E-A07D-A3388B4EC2DF}" type="slidenum">
              <a:rPr lang="en-US"/>
              <a:pPr>
                <a:defRPr/>
              </a:pPr>
              <a:t>‹#›</a:t>
            </a:fld>
            <a:endParaRPr lang="en-US" dirty="0"/>
          </a:p>
        </p:txBody>
      </p:sp>
      <p:sp>
        <p:nvSpPr>
          <p:cNvPr id="5" name="Footer Placeholder 1">
            <a:extLst>
              <a:ext uri="{FF2B5EF4-FFF2-40B4-BE49-F238E27FC236}">
                <a16:creationId xmlns:a16="http://schemas.microsoft.com/office/drawing/2014/main" xmlns="" id="{CDBA49DC-542D-524E-8DEA-21199AA305A1}"/>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391046243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4B51801-A1AB-4646-9FD5-931AEBEC5911}" type="slidenum">
              <a:rPr lang="en-US"/>
              <a:pPr>
                <a:defRPr/>
              </a:pPr>
              <a:t>‹#›</a:t>
            </a:fld>
            <a:endParaRPr lang="en-US" dirty="0"/>
          </a:p>
        </p:txBody>
      </p:sp>
      <p:sp>
        <p:nvSpPr>
          <p:cNvPr id="4" name="Footer Placeholder 1">
            <a:extLst>
              <a:ext uri="{FF2B5EF4-FFF2-40B4-BE49-F238E27FC236}">
                <a16:creationId xmlns:a16="http://schemas.microsoft.com/office/drawing/2014/main" xmlns="" id="{5EE69A34-0E34-744B-849A-82AEF1313B4E}"/>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27136564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41800" y="867269"/>
            <a:ext cx="11917355" cy="780542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001CC738-6E12-8745-A38F-55F00EA375A7}" type="slidenum">
              <a:rPr lang="en-US"/>
              <a:pPr>
                <a:defRPr/>
              </a:pPr>
              <a:t>‹#›</a:t>
            </a:fld>
            <a:endParaRPr lang="en-US" dirty="0"/>
          </a:p>
        </p:txBody>
      </p:sp>
      <p:sp>
        <p:nvSpPr>
          <p:cNvPr id="5" name="Footer Placeholder 1">
            <a:extLst>
              <a:ext uri="{FF2B5EF4-FFF2-40B4-BE49-F238E27FC236}">
                <a16:creationId xmlns:a16="http://schemas.microsoft.com/office/drawing/2014/main" xmlns="" id="{71410CC5-9E2A-9B46-A745-D2B7DE53911D}"/>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615412589"/>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Blank">
    <p:bg>
      <p:bgRef idx="1001">
        <a:schemeClr val="bg1"/>
      </p:bgRef>
    </p:bg>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A4CCEE3B-5A22-9B44-A74C-69D005E6A8AE}" type="slidenum">
              <a:rPr lang="en-US"/>
              <a:pPr>
                <a:defRPr/>
              </a:pPr>
              <a:t>‹#›</a:t>
            </a:fld>
            <a:endParaRPr lang="en-US" dirty="0"/>
          </a:p>
        </p:txBody>
      </p:sp>
    </p:spTree>
    <p:extLst>
      <p:ext uri="{BB962C8B-B14F-4D97-AF65-F5344CB8AC3E}">
        <p14:creationId xmlns:p14="http://schemas.microsoft.com/office/powerpoint/2010/main" val="22650903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23740" y="433634"/>
            <a:ext cx="11937672" cy="1951355"/>
          </a:xfrm>
          <a:prstGeom prst="rect">
            <a:avLst/>
          </a:prstGeom>
          <a:solidFill>
            <a:srgbClr val="0A2241"/>
          </a:solidFill>
          <a:ln>
            <a:noFill/>
          </a:ln>
          <a:extLs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541801" y="2601807"/>
            <a:ext cx="11919612" cy="611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11594532" y="8884990"/>
            <a:ext cx="866881" cy="5465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991">
                <a:latin typeface="Arial"/>
                <a:cs typeface="Arial"/>
              </a:defRPr>
            </a:lvl1pPr>
          </a:lstStyle>
          <a:p>
            <a:fld id="{EBE3BB92-FF3B-6447-B668-FB1B78939559}" type="slidenum">
              <a:rPr lang="en-US" smtClean="0"/>
              <a:pPr/>
              <a:t>‹#›</a:t>
            </a:fld>
            <a:endParaRPr lang="en-US" dirty="0"/>
          </a:p>
        </p:txBody>
      </p:sp>
      <p:sp>
        <p:nvSpPr>
          <p:cNvPr id="10" name="Footer Placeholder 1">
            <a:extLst>
              <a:ext uri="{FF2B5EF4-FFF2-40B4-BE49-F238E27FC236}">
                <a16:creationId xmlns:a16="http://schemas.microsoft.com/office/drawing/2014/main" xmlns="" id="{D6BE21D1-6358-E044-A1F5-C48AB3758BAE}"/>
              </a:ext>
            </a:extLst>
          </p:cNvPr>
          <p:cNvSpPr>
            <a:spLocks noGrp="1"/>
          </p:cNvSpPr>
          <p:nvPr>
            <p:ph type="ftr" sz="quarter" idx="3"/>
          </p:nvPr>
        </p:nvSpPr>
        <p:spPr>
          <a:xfrm>
            <a:off x="541801" y="8758513"/>
            <a:ext cx="11919612" cy="673037"/>
          </a:xfrm>
          <a:prstGeom prst="rect">
            <a:avLst/>
          </a:prstGeom>
        </p:spPr>
        <p:txBody>
          <a:bodyPr vert="horz" lIns="91440" tIns="45720" rIns="91440" bIns="45720" rtlCol="0" anchor="ctr"/>
          <a:lstStyle>
            <a:lvl1pPr algn="ctr">
              <a:defRPr sz="12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532917514"/>
      </p:ext>
    </p:extLst>
  </p:cSld>
  <p:clrMap bg1="lt1" tx1="dk1" bg2="lt2" tx2="dk2" accent1="accent1" accent2="accent2" accent3="accent3" accent4="accent4" accent5="accent5" accent6="accent6" hlink="hlink" folHlink="folHlink"/>
  <p:sldLayoutIdLst>
    <p:sldLayoutId id="2147483663" r:id="rId1"/>
    <p:sldLayoutId id="2147483672" r:id="rId2"/>
    <p:sldLayoutId id="2147483668" r:id="rId3"/>
    <p:sldLayoutId id="2147483669" r:id="rId4"/>
    <p:sldLayoutId id="2147483670" r:id="rId5"/>
    <p:sldLayoutId id="2147483671" r:id="rId6"/>
    <p:sldLayoutId id="2147483673" r:id="rId7"/>
  </p:sldLayoutIdLst>
  <p:transition xmlns:p14="http://schemas.microsoft.com/office/powerpoint/2010/main"/>
  <p:hf sldNum="0" hdr="0" ftr="0" dt="0"/>
  <p:txStyles>
    <p:titleStyle>
      <a:lvl1pPr algn="ctr" rtl="0" eaLnBrk="1" fontAlgn="base" hangingPunct="1">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1" fontAlgn="base" hangingPunct="1">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2pPr>
      <a:lvl3pPr algn="ctr" rtl="0" eaLnBrk="1" fontAlgn="base" hangingPunct="1">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3pPr>
      <a:lvl4pPr algn="ctr" rtl="0" eaLnBrk="1" fontAlgn="base" hangingPunct="1">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4pPr>
      <a:lvl5pPr algn="ctr" rtl="0" eaLnBrk="1" fontAlgn="base" hangingPunct="1">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5pPr>
      <a:lvl6pPr marL="650138" algn="ctr" rtl="0" eaLnBrk="1" fontAlgn="base" hangingPunct="1">
        <a:spcBef>
          <a:spcPct val="0"/>
        </a:spcBef>
        <a:spcAft>
          <a:spcPct val="0"/>
        </a:spcAft>
        <a:defRPr sz="6257" b="1">
          <a:solidFill>
            <a:schemeClr val="tx2"/>
          </a:solidFill>
          <a:latin typeface="Tahoma" pitchFamily="24" charset="0"/>
        </a:defRPr>
      </a:lvl6pPr>
      <a:lvl7pPr marL="1300277" algn="ctr" rtl="0" eaLnBrk="1" fontAlgn="base" hangingPunct="1">
        <a:spcBef>
          <a:spcPct val="0"/>
        </a:spcBef>
        <a:spcAft>
          <a:spcPct val="0"/>
        </a:spcAft>
        <a:defRPr sz="6257" b="1">
          <a:solidFill>
            <a:schemeClr val="tx2"/>
          </a:solidFill>
          <a:latin typeface="Tahoma" pitchFamily="24" charset="0"/>
        </a:defRPr>
      </a:lvl7pPr>
      <a:lvl8pPr marL="1950415" algn="ctr" rtl="0" eaLnBrk="1" fontAlgn="base" hangingPunct="1">
        <a:spcBef>
          <a:spcPct val="0"/>
        </a:spcBef>
        <a:spcAft>
          <a:spcPct val="0"/>
        </a:spcAft>
        <a:defRPr sz="6257" b="1">
          <a:solidFill>
            <a:schemeClr val="tx2"/>
          </a:solidFill>
          <a:latin typeface="Tahoma" pitchFamily="24" charset="0"/>
        </a:defRPr>
      </a:lvl8pPr>
      <a:lvl9pPr marL="2600554" algn="ctr" rtl="0" eaLnBrk="1" fontAlgn="base" hangingPunct="1">
        <a:spcBef>
          <a:spcPct val="0"/>
        </a:spcBef>
        <a:spcAft>
          <a:spcPct val="0"/>
        </a:spcAft>
        <a:defRPr sz="6257" b="1">
          <a:solidFill>
            <a:schemeClr val="tx2"/>
          </a:solidFill>
          <a:latin typeface="Tahoma" pitchFamily="24" charset="0"/>
        </a:defRPr>
      </a:lvl9pPr>
    </p:titleStyle>
    <p:bodyStyle>
      <a:lvl1pPr marL="487604" indent="-487604" algn="l" rtl="0" eaLnBrk="1" fontAlgn="base" hangingPunct="1">
        <a:spcBef>
          <a:spcPts val="1200"/>
        </a:spcBef>
        <a:spcAft>
          <a:spcPts val="1200"/>
        </a:spcAft>
        <a:buChar char="•"/>
        <a:defRPr sz="3600">
          <a:solidFill>
            <a:schemeClr val="tx1"/>
          </a:solidFill>
          <a:latin typeface="+mn-lt"/>
          <a:ea typeface="ＭＳ Ｐゴシック" pitchFamily="24" charset="-128"/>
          <a:cs typeface="ＭＳ Ｐゴシック" pitchFamily="24" charset="-128"/>
        </a:defRPr>
      </a:lvl1pPr>
      <a:lvl2pPr marL="1056475" indent="-406337" algn="l" rtl="0" eaLnBrk="1" fontAlgn="base" hangingPunct="1">
        <a:spcBef>
          <a:spcPts val="900"/>
        </a:spcBef>
        <a:spcAft>
          <a:spcPts val="900"/>
        </a:spcAft>
        <a:buChar char="–"/>
        <a:defRPr sz="3200">
          <a:solidFill>
            <a:schemeClr val="tx1"/>
          </a:solidFill>
          <a:latin typeface="+mn-lt"/>
          <a:ea typeface="ＭＳ Ｐゴシック" pitchFamily="24" charset="-128"/>
        </a:defRPr>
      </a:lvl2pPr>
      <a:lvl3pPr marL="1625346" indent="-325069" algn="l" rtl="0" eaLnBrk="1" fontAlgn="base" hangingPunct="1">
        <a:spcBef>
          <a:spcPts val="600"/>
        </a:spcBef>
        <a:spcAft>
          <a:spcPts val="600"/>
        </a:spcAft>
        <a:buChar char="•"/>
        <a:defRPr sz="2800">
          <a:solidFill>
            <a:schemeClr val="tx1"/>
          </a:solidFill>
          <a:latin typeface="+mn-lt"/>
          <a:ea typeface="ＭＳ Ｐゴシック" pitchFamily="24" charset="-128"/>
        </a:defRPr>
      </a:lvl3pPr>
      <a:lvl4pPr marL="2275484" indent="-325069" algn="l" rtl="0" eaLnBrk="1" fontAlgn="base" hangingPunct="1">
        <a:spcBef>
          <a:spcPts val="300"/>
        </a:spcBef>
        <a:spcAft>
          <a:spcPts val="300"/>
        </a:spcAft>
        <a:buChar char="–"/>
        <a:defRPr sz="2400">
          <a:solidFill>
            <a:schemeClr val="tx1"/>
          </a:solidFill>
          <a:latin typeface="+mn-lt"/>
          <a:ea typeface="ＭＳ Ｐゴシック" pitchFamily="24" charset="-128"/>
        </a:defRPr>
      </a:lvl4pPr>
      <a:lvl5pPr marL="2925623" indent="-325069" algn="l" rtl="0" eaLnBrk="1" fontAlgn="base" hangingPunct="1">
        <a:spcBef>
          <a:spcPts val="0"/>
        </a:spcBef>
        <a:spcAft>
          <a:spcPct val="0"/>
        </a:spcAft>
        <a:buChar char="»"/>
        <a:defRPr sz="2000">
          <a:solidFill>
            <a:schemeClr val="tx1"/>
          </a:solidFill>
          <a:latin typeface="+mn-lt"/>
          <a:ea typeface="ＭＳ Ｐゴシック" pitchFamily="24" charset="-128"/>
        </a:defRPr>
      </a:lvl5pPr>
      <a:lvl6pPr marL="3575761" indent="-325069" algn="l" rtl="0" eaLnBrk="1" fontAlgn="base" hangingPunct="1">
        <a:spcBef>
          <a:spcPct val="20000"/>
        </a:spcBef>
        <a:spcAft>
          <a:spcPct val="0"/>
        </a:spcAft>
        <a:buChar char="»"/>
        <a:defRPr sz="2844">
          <a:solidFill>
            <a:schemeClr val="tx1"/>
          </a:solidFill>
          <a:latin typeface="+mn-lt"/>
          <a:ea typeface="ＭＳ Ｐゴシック" pitchFamily="24" charset="-128"/>
        </a:defRPr>
      </a:lvl6pPr>
      <a:lvl7pPr marL="4225900" indent="-325069" algn="l" rtl="0" eaLnBrk="1" fontAlgn="base" hangingPunct="1">
        <a:spcBef>
          <a:spcPct val="20000"/>
        </a:spcBef>
        <a:spcAft>
          <a:spcPct val="0"/>
        </a:spcAft>
        <a:buChar char="»"/>
        <a:defRPr sz="2844">
          <a:solidFill>
            <a:schemeClr val="tx1"/>
          </a:solidFill>
          <a:latin typeface="+mn-lt"/>
          <a:ea typeface="ＭＳ Ｐゴシック" pitchFamily="24" charset="-128"/>
        </a:defRPr>
      </a:lvl7pPr>
      <a:lvl8pPr marL="4876038" indent="-325069" algn="l" rtl="0" eaLnBrk="1" fontAlgn="base" hangingPunct="1">
        <a:spcBef>
          <a:spcPct val="20000"/>
        </a:spcBef>
        <a:spcAft>
          <a:spcPct val="0"/>
        </a:spcAft>
        <a:buChar char="»"/>
        <a:defRPr sz="2844">
          <a:solidFill>
            <a:schemeClr val="tx1"/>
          </a:solidFill>
          <a:latin typeface="+mn-lt"/>
          <a:ea typeface="ＭＳ Ｐゴシック" pitchFamily="24" charset="-128"/>
        </a:defRPr>
      </a:lvl8pPr>
      <a:lvl9pPr marL="5526176" indent="-325069" algn="l" rtl="0" eaLnBrk="1" fontAlgn="base" hangingPunct="1">
        <a:spcBef>
          <a:spcPct val="20000"/>
        </a:spcBef>
        <a:spcAft>
          <a:spcPct val="0"/>
        </a:spcAft>
        <a:buChar char="»"/>
        <a:defRPr sz="2844">
          <a:solidFill>
            <a:schemeClr val="tx1"/>
          </a:solidFill>
          <a:latin typeface="+mn-lt"/>
          <a:ea typeface="ＭＳ Ｐゴシック" pitchFamily="24" charset="-128"/>
        </a:defRPr>
      </a:lvl9pPr>
    </p:bodyStyle>
    <p:otherStyle>
      <a:defPPr>
        <a:defRPr lang="en-US"/>
      </a:defPPr>
      <a:lvl1pPr marL="0" algn="l" defTabSz="650138" rtl="0" eaLnBrk="1" latinLnBrk="0" hangingPunct="1">
        <a:defRPr sz="2560" kern="1200">
          <a:solidFill>
            <a:schemeClr val="tx1"/>
          </a:solidFill>
          <a:latin typeface="+mn-lt"/>
          <a:ea typeface="+mn-ea"/>
          <a:cs typeface="+mn-cs"/>
        </a:defRPr>
      </a:lvl1pPr>
      <a:lvl2pPr marL="650138" algn="l" defTabSz="650138" rtl="0" eaLnBrk="1" latinLnBrk="0" hangingPunct="1">
        <a:defRPr sz="2560" kern="1200">
          <a:solidFill>
            <a:schemeClr val="tx1"/>
          </a:solidFill>
          <a:latin typeface="+mn-lt"/>
          <a:ea typeface="+mn-ea"/>
          <a:cs typeface="+mn-cs"/>
        </a:defRPr>
      </a:lvl2pPr>
      <a:lvl3pPr marL="1300277" algn="l" defTabSz="650138" rtl="0" eaLnBrk="1" latinLnBrk="0" hangingPunct="1">
        <a:defRPr sz="2560" kern="1200">
          <a:solidFill>
            <a:schemeClr val="tx1"/>
          </a:solidFill>
          <a:latin typeface="+mn-lt"/>
          <a:ea typeface="+mn-ea"/>
          <a:cs typeface="+mn-cs"/>
        </a:defRPr>
      </a:lvl3pPr>
      <a:lvl4pPr marL="1950415" algn="l" defTabSz="650138" rtl="0" eaLnBrk="1" latinLnBrk="0" hangingPunct="1">
        <a:defRPr sz="2560" kern="1200">
          <a:solidFill>
            <a:schemeClr val="tx1"/>
          </a:solidFill>
          <a:latin typeface="+mn-lt"/>
          <a:ea typeface="+mn-ea"/>
          <a:cs typeface="+mn-cs"/>
        </a:defRPr>
      </a:lvl4pPr>
      <a:lvl5pPr marL="2600554" algn="l" defTabSz="650138" rtl="0" eaLnBrk="1" latinLnBrk="0" hangingPunct="1">
        <a:defRPr sz="2560" kern="1200">
          <a:solidFill>
            <a:schemeClr val="tx1"/>
          </a:solidFill>
          <a:latin typeface="+mn-lt"/>
          <a:ea typeface="+mn-ea"/>
          <a:cs typeface="+mn-cs"/>
        </a:defRPr>
      </a:lvl5pPr>
      <a:lvl6pPr marL="3250692" algn="l" defTabSz="650138" rtl="0" eaLnBrk="1" latinLnBrk="0" hangingPunct="1">
        <a:defRPr sz="2560" kern="1200">
          <a:solidFill>
            <a:schemeClr val="tx1"/>
          </a:solidFill>
          <a:latin typeface="+mn-lt"/>
          <a:ea typeface="+mn-ea"/>
          <a:cs typeface="+mn-cs"/>
        </a:defRPr>
      </a:lvl6pPr>
      <a:lvl7pPr marL="3900830" algn="l" defTabSz="650138" rtl="0" eaLnBrk="1" latinLnBrk="0" hangingPunct="1">
        <a:defRPr sz="2560" kern="1200">
          <a:solidFill>
            <a:schemeClr val="tx1"/>
          </a:solidFill>
          <a:latin typeface="+mn-lt"/>
          <a:ea typeface="+mn-ea"/>
          <a:cs typeface="+mn-cs"/>
        </a:defRPr>
      </a:lvl7pPr>
      <a:lvl8pPr marL="4550969" algn="l" defTabSz="650138" rtl="0" eaLnBrk="1" latinLnBrk="0" hangingPunct="1">
        <a:defRPr sz="2560" kern="1200">
          <a:solidFill>
            <a:schemeClr val="tx1"/>
          </a:solidFill>
          <a:latin typeface="+mn-lt"/>
          <a:ea typeface="+mn-ea"/>
          <a:cs typeface="+mn-cs"/>
        </a:defRPr>
      </a:lvl8pPr>
      <a:lvl9pPr marL="5201107" algn="l" defTabSz="650138"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gif"/><Relationship Id="rId4" Type="http://schemas.openxmlformats.org/officeDocument/2006/relationships/image" Target="../media/image16.gif"/><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8.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package" Target="../embeddings/Microsoft_Word_Document1.docx"/><Relationship Id="rId5" Type="http://schemas.openxmlformats.org/officeDocument/2006/relationships/image" Target="../media/image19.png"/><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noChangeAspect="1"/>
          </p:cNvSpPr>
          <p:nvPr>
            <p:ph type="title"/>
          </p:nvPr>
        </p:nvSpPr>
        <p:spPr/>
        <p:txBody>
          <a:bodyPr/>
          <a:lstStyle/>
          <a:p>
            <a:pPr lvl="0"/>
            <a:r>
              <a:rPr lang="en-US" dirty="0"/>
              <a:t>Session 5: Area Learning Trajectory – Developmental Progression  </a:t>
            </a:r>
          </a:p>
        </p:txBody>
      </p:sp>
      <p:cxnSp>
        <p:nvCxnSpPr>
          <p:cNvPr id="27" name="Straight Arrow Connector 26"/>
          <p:cNvCxnSpPr>
            <a:cxnSpLocks/>
          </p:cNvCxnSpPr>
          <p:nvPr/>
        </p:nvCxnSpPr>
        <p:spPr>
          <a:xfrm>
            <a:off x="2111354" y="3444208"/>
            <a:ext cx="7710339" cy="0"/>
          </a:xfrm>
          <a:prstGeom prst="straightConnector1">
            <a:avLst/>
          </a:prstGeom>
          <a:ln>
            <a:headEnd type="arrow"/>
            <a:tailEnd type="arrow"/>
          </a:ln>
          <a:effectLst/>
        </p:spPr>
        <p:style>
          <a:lnRef idx="3">
            <a:schemeClr val="dk1"/>
          </a:lnRef>
          <a:fillRef idx="0">
            <a:schemeClr val="dk1"/>
          </a:fillRef>
          <a:effectRef idx="2">
            <a:schemeClr val="dk1"/>
          </a:effectRef>
          <a:fontRef idx="minor">
            <a:schemeClr val="tx1"/>
          </a:fontRef>
        </p:style>
      </p:cxnSp>
      <p:cxnSp>
        <p:nvCxnSpPr>
          <p:cNvPr id="28" name="Straight Arrow Connector 27"/>
          <p:cNvCxnSpPr/>
          <p:nvPr/>
        </p:nvCxnSpPr>
        <p:spPr>
          <a:xfrm>
            <a:off x="10214509" y="3755975"/>
            <a:ext cx="60946" cy="4790509"/>
          </a:xfrm>
          <a:prstGeom prst="straightConnector1">
            <a:avLst/>
          </a:prstGeom>
          <a:ln>
            <a:headEnd type="arrow"/>
            <a:tailEnd type="arrow"/>
          </a:ln>
          <a:effectLst/>
        </p:spPr>
        <p:style>
          <a:lnRef idx="3">
            <a:schemeClr val="dk1"/>
          </a:lnRef>
          <a:fillRef idx="0">
            <a:schemeClr val="dk1"/>
          </a:fillRef>
          <a:effectRef idx="2">
            <a:schemeClr val="dk1"/>
          </a:effectRef>
          <a:fontRef idx="minor">
            <a:schemeClr val="tx1"/>
          </a:fontRef>
        </p:style>
      </p:cxnSp>
      <p:sp>
        <p:nvSpPr>
          <p:cNvPr id="29" name="TextBox 28"/>
          <p:cNvSpPr txBox="1"/>
          <p:nvPr/>
        </p:nvSpPr>
        <p:spPr>
          <a:xfrm>
            <a:off x="10426980" y="5923881"/>
            <a:ext cx="1277914" cy="646331"/>
          </a:xfrm>
          <a:prstGeom prst="rect">
            <a:avLst/>
          </a:prstGeom>
          <a:noFill/>
        </p:spPr>
        <p:txBody>
          <a:bodyPr wrap="none" rtlCol="0">
            <a:spAutoFit/>
          </a:bodyPr>
          <a:lstStyle/>
          <a:p>
            <a:pPr marL="12700">
              <a:lnSpc>
                <a:spcPct val="100000"/>
              </a:lnSpc>
              <a:spcBef>
                <a:spcPts val="100"/>
              </a:spcBef>
            </a:pPr>
            <a:r>
              <a:rPr lang="en-US" sz="3600" dirty="0">
                <a:cs typeface="Tahoma"/>
              </a:rPr>
              <a:t>5.16”</a:t>
            </a:r>
          </a:p>
        </p:txBody>
      </p:sp>
      <p:sp>
        <p:nvSpPr>
          <p:cNvPr id="30" name="TextBox 29"/>
          <p:cNvSpPr txBox="1"/>
          <p:nvPr/>
        </p:nvSpPr>
        <p:spPr>
          <a:xfrm>
            <a:off x="5685114" y="2747303"/>
            <a:ext cx="1265090" cy="646331"/>
          </a:xfrm>
          <a:prstGeom prst="rect">
            <a:avLst/>
          </a:prstGeom>
          <a:noFill/>
        </p:spPr>
        <p:txBody>
          <a:bodyPr wrap="none" rtlCol="0">
            <a:spAutoFit/>
          </a:bodyPr>
          <a:lstStyle/>
          <a:p>
            <a:r>
              <a:rPr lang="en-US" sz="3600" dirty="0">
                <a:cs typeface="Tahoma"/>
              </a:rPr>
              <a:t>8.36</a:t>
            </a:r>
            <a:r>
              <a:rPr lang="en-US" sz="3600" dirty="0"/>
              <a:t>”</a:t>
            </a:r>
          </a:p>
        </p:txBody>
      </p:sp>
      <p:sp>
        <p:nvSpPr>
          <p:cNvPr id="24" name="Rectangle 23"/>
          <p:cNvSpPr/>
          <p:nvPr/>
        </p:nvSpPr>
        <p:spPr>
          <a:xfrm>
            <a:off x="2175804" y="3794786"/>
            <a:ext cx="7645889" cy="4720166"/>
          </a:xfrm>
          <a:prstGeom prst="rect">
            <a:avLst/>
          </a:prstGeom>
          <a:noFill/>
          <a:ln w="57150" cmpd="thickThin">
            <a:solidFill>
              <a:srgbClr val="0A22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40"/>
          </a:p>
        </p:txBody>
      </p:sp>
      <p:sp>
        <p:nvSpPr>
          <p:cNvPr id="11" name="Footer Placeholder 1">
            <a:extLst>
              <a:ext uri="{FF2B5EF4-FFF2-40B4-BE49-F238E27FC236}">
                <a16:creationId xmlns:a16="http://schemas.microsoft.com/office/drawing/2014/main" xmlns="" id="{6E558F69-C8CB-DB40-A096-FBCFED4C7319}"/>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
        <p:nvSpPr>
          <p:cNvPr id="15" name="object 8">
            <a:extLst>
              <a:ext uri="{FF2B5EF4-FFF2-40B4-BE49-F238E27FC236}">
                <a16:creationId xmlns:a16="http://schemas.microsoft.com/office/drawing/2014/main" xmlns="" id="{174C3274-E9E7-5D49-9D70-AAE8854F1DE9}"/>
              </a:ext>
            </a:extLst>
          </p:cNvPr>
          <p:cNvSpPr/>
          <p:nvPr/>
        </p:nvSpPr>
        <p:spPr>
          <a:xfrm>
            <a:off x="6412991" y="7114031"/>
            <a:ext cx="2148840" cy="780288"/>
          </a:xfrm>
          <a:prstGeom prst="rect">
            <a:avLst/>
          </a:prstGeom>
          <a:blipFill>
            <a:blip r:embed="rId2" cstate="print"/>
            <a:stretch>
              <a:fillRect/>
            </a:stretch>
          </a:blipFill>
        </p:spPr>
        <p:txBody>
          <a:bodyPr wrap="square" lIns="0" tIns="0" rIns="0" bIns="0" rtlCol="0"/>
          <a:lstStyle/>
          <a:p>
            <a:endParaRPr/>
          </a:p>
        </p:txBody>
      </p:sp>
      <p:sp>
        <p:nvSpPr>
          <p:cNvPr id="16" name="object 9">
            <a:extLst>
              <a:ext uri="{FF2B5EF4-FFF2-40B4-BE49-F238E27FC236}">
                <a16:creationId xmlns:a16="http://schemas.microsoft.com/office/drawing/2014/main" xmlns="" id="{F0A7296F-4304-1544-9F24-F3CD048EBB07}"/>
              </a:ext>
            </a:extLst>
          </p:cNvPr>
          <p:cNvSpPr/>
          <p:nvPr/>
        </p:nvSpPr>
        <p:spPr>
          <a:xfrm>
            <a:off x="3645720" y="3968814"/>
            <a:ext cx="4707416" cy="2380759"/>
          </a:xfrm>
          <a:prstGeom prst="rect">
            <a:avLst/>
          </a:prstGeom>
          <a:blipFill>
            <a:blip r:embed="rId3" cstate="print"/>
            <a:stretch>
              <a:fillRect/>
            </a:stretch>
          </a:blipFill>
        </p:spPr>
        <p:txBody>
          <a:bodyPr wrap="square" lIns="0" tIns="0" rIns="0" bIns="0" rtlCol="0"/>
          <a:lstStyle/>
          <a:p>
            <a:endParaRPr/>
          </a:p>
        </p:txBody>
      </p:sp>
      <p:sp>
        <p:nvSpPr>
          <p:cNvPr id="17" name="object 10">
            <a:extLst>
              <a:ext uri="{FF2B5EF4-FFF2-40B4-BE49-F238E27FC236}">
                <a16:creationId xmlns:a16="http://schemas.microsoft.com/office/drawing/2014/main" xmlns="" id="{F23A755C-0B5E-5246-B20E-43116869F07C}"/>
              </a:ext>
            </a:extLst>
          </p:cNvPr>
          <p:cNvSpPr/>
          <p:nvPr/>
        </p:nvSpPr>
        <p:spPr>
          <a:xfrm>
            <a:off x="3264408" y="6318503"/>
            <a:ext cx="2033015" cy="2045208"/>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869902181"/>
      </p:ext>
    </p:extLst>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740" y="3789786"/>
            <a:ext cx="11937671" cy="1950482"/>
          </a:xfrm>
        </p:spPr>
        <p:txBody>
          <a:bodyPr/>
          <a:lstStyle/>
          <a:p>
            <a:r>
              <a:rPr lang="en-US" dirty="0"/>
              <a:t>What characteristics?</a:t>
            </a:r>
          </a:p>
        </p:txBody>
      </p:sp>
      <p:sp>
        <p:nvSpPr>
          <p:cNvPr id="6" name="Footer Placeholder 1">
            <a:extLst>
              <a:ext uri="{FF2B5EF4-FFF2-40B4-BE49-F238E27FC236}">
                <a16:creationId xmlns:a16="http://schemas.microsoft.com/office/drawing/2014/main" xmlns="" id="{F8166F0D-A6C4-4146-863A-4737D31FA421}"/>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434163489"/>
      </p:ext>
    </p:extLst>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hape 160"/>
          <p:cNvSpPr>
            <a:spLocks noGrp="1"/>
          </p:cNvSpPr>
          <p:nvPr>
            <p:ph type="title"/>
          </p:nvPr>
        </p:nvSpPr>
        <p:spPr/>
        <p:txBody>
          <a:bodyPr/>
          <a:lstStyle/>
          <a:p>
            <a:pPr lvl="0"/>
            <a:r>
              <a:rPr lang="en-US" dirty="0"/>
              <a:t>Many children at this level…</a:t>
            </a:r>
          </a:p>
        </p:txBody>
      </p:sp>
      <p:sp>
        <p:nvSpPr>
          <p:cNvPr id="161" name="Shape 161"/>
          <p:cNvSpPr>
            <a:spLocks noGrp="1"/>
          </p:cNvSpPr>
          <p:nvPr>
            <p:ph idx="1"/>
          </p:nvPr>
        </p:nvSpPr>
        <p:spPr/>
        <p:txBody>
          <a:bodyPr/>
          <a:lstStyle/>
          <a:p>
            <a:pPr lvl="0"/>
            <a:r>
              <a:rPr lang="en-US" dirty="0"/>
              <a:t>Draw arrays like this:</a:t>
            </a:r>
            <a:br>
              <a:rPr lang="en-US" dirty="0"/>
            </a:br>
            <a:endParaRPr lang="en-US" dirty="0"/>
          </a:p>
          <a:p>
            <a:pPr lvl="0"/>
            <a:endParaRPr lang="en-US" dirty="0"/>
          </a:p>
          <a:p>
            <a:pPr marL="0" lvl="0" indent="0">
              <a:buNone/>
            </a:pPr>
            <a:endParaRPr lang="en-US" dirty="0"/>
          </a:p>
          <a:p>
            <a:pPr lvl="0"/>
            <a:r>
              <a:rPr lang="en-US" dirty="0"/>
              <a:t>Use side-matching strategies to compare</a:t>
            </a:r>
          </a:p>
        </p:txBody>
      </p:sp>
      <p:pic>
        <p:nvPicPr>
          <p:cNvPr id="163" name="pasted-image.pdf"/>
          <p:cNvPicPr/>
          <p:nvPr/>
        </p:nvPicPr>
        <p:blipFill>
          <a:blip r:embed="rId3">
            <a:extLst/>
          </a:blip>
          <a:stretch>
            <a:fillRect/>
          </a:stretch>
        </p:blipFill>
        <p:spPr>
          <a:xfrm>
            <a:off x="6460015" y="2774711"/>
            <a:ext cx="3138934" cy="2623351"/>
          </a:xfrm>
          <a:prstGeom prst="rect">
            <a:avLst/>
          </a:prstGeom>
          <a:ln w="12700">
            <a:miter lim="400000"/>
          </a:ln>
        </p:spPr>
      </p:pic>
      <p:sp>
        <p:nvSpPr>
          <p:cNvPr id="164" name="Shape 164"/>
          <p:cNvSpPr/>
          <p:nvPr/>
        </p:nvSpPr>
        <p:spPr>
          <a:xfrm>
            <a:off x="3904570" y="6731343"/>
            <a:ext cx="1806003" cy="1806002"/>
          </a:xfrm>
          <a:prstGeom prst="rect">
            <a:avLst/>
          </a:prstGeom>
          <a:blipFill>
            <a:blip r:embed="rId4"/>
          </a:blipFill>
          <a:ln w="25400">
            <a:miter lim="400000"/>
          </a:ln>
        </p:spPr>
        <p:txBody>
          <a:bodyPr lIns="54180" tIns="54180" rIns="54180" bIns="54180" anchor="ctr"/>
          <a:lstStyle/>
          <a:p>
            <a:pPr lvl="0">
              <a:defRPr sz="2000">
                <a:effectLst>
                  <a:outerShdw blurRad="38100" dist="12700" dir="5400000" rotWithShape="0">
                    <a:srgbClr val="000000">
                      <a:alpha val="50000"/>
                    </a:srgbClr>
                  </a:outerShdw>
                </a:effectLst>
              </a:defRPr>
            </a:pPr>
            <a:endParaRPr sz="2844"/>
          </a:p>
        </p:txBody>
      </p:sp>
      <p:sp>
        <p:nvSpPr>
          <p:cNvPr id="165" name="Shape 165"/>
          <p:cNvSpPr/>
          <p:nvPr/>
        </p:nvSpPr>
        <p:spPr>
          <a:xfrm>
            <a:off x="6643887" y="6711713"/>
            <a:ext cx="2363057" cy="1806002"/>
          </a:xfrm>
          <a:prstGeom prst="rect">
            <a:avLst/>
          </a:prstGeom>
          <a:blipFill>
            <a:blip r:embed="rId4"/>
          </a:blipFill>
          <a:ln w="25400">
            <a:miter lim="400000"/>
          </a:ln>
        </p:spPr>
        <p:txBody>
          <a:bodyPr lIns="0" tIns="0" rIns="0" bIns="0" anchor="ctr"/>
          <a:lstStyle/>
          <a:p>
            <a:pPr lvl="0">
              <a:defRPr sz="2000">
                <a:effectLst>
                  <a:outerShdw blurRad="38100" dist="12700" dir="5400000" rotWithShape="0">
                    <a:srgbClr val="000000">
                      <a:alpha val="50000"/>
                    </a:srgbClr>
                  </a:outerShdw>
                </a:effectLst>
              </a:defRPr>
            </a:pPr>
            <a:endParaRPr sz="2844"/>
          </a:p>
        </p:txBody>
      </p:sp>
      <p:sp>
        <p:nvSpPr>
          <p:cNvPr id="9" name="Footer Placeholder 1">
            <a:extLst>
              <a:ext uri="{FF2B5EF4-FFF2-40B4-BE49-F238E27FC236}">
                <a16:creationId xmlns:a16="http://schemas.microsoft.com/office/drawing/2014/main" xmlns="" id="{600D6FD5-3017-284E-A2A4-71A53976806B}"/>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34681864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hape 160"/>
          <p:cNvSpPr>
            <a:spLocks noGrp="1"/>
          </p:cNvSpPr>
          <p:nvPr>
            <p:ph type="title"/>
          </p:nvPr>
        </p:nvSpPr>
        <p:spPr/>
        <p:txBody>
          <a:bodyPr/>
          <a:lstStyle/>
          <a:p>
            <a:pPr lvl="0"/>
            <a:r>
              <a:rPr lang="en-US" dirty="0"/>
              <a:t>Area Quantity Recognizer (AQR)</a:t>
            </a:r>
          </a:p>
        </p:txBody>
      </p:sp>
      <p:sp>
        <p:nvSpPr>
          <p:cNvPr id="161" name="Shape 161"/>
          <p:cNvSpPr>
            <a:spLocks noGrp="1"/>
          </p:cNvSpPr>
          <p:nvPr>
            <p:ph idx="1"/>
          </p:nvPr>
        </p:nvSpPr>
        <p:spPr/>
        <p:txBody>
          <a:bodyPr/>
          <a:lstStyle/>
          <a:p>
            <a:r>
              <a:rPr lang="en-US" dirty="0"/>
              <a:t>Little specific concept of area</a:t>
            </a:r>
          </a:p>
          <a:p>
            <a:r>
              <a:rPr lang="en-US" dirty="0"/>
              <a:t>Uses side matching strategies in comparing areas  </a:t>
            </a:r>
            <a:r>
              <a:rPr lang="en-US" sz="2000" dirty="0"/>
              <a:t>(Silverman, York, &amp; </a:t>
            </a:r>
            <a:r>
              <a:rPr lang="en-US" sz="2000" dirty="0" err="1"/>
              <a:t>Zuidema</a:t>
            </a:r>
            <a:r>
              <a:rPr lang="en-US" sz="2000" dirty="0"/>
              <a:t>, 1984)</a:t>
            </a:r>
          </a:p>
          <a:p>
            <a:endParaRPr lang="en-US" dirty="0"/>
          </a:p>
          <a:p>
            <a:r>
              <a:rPr lang="en-US" dirty="0"/>
              <a:t>May draw approximation of circles or other figures in a rectangular tiling task</a:t>
            </a:r>
            <a:br>
              <a:rPr lang="en-US" dirty="0"/>
            </a:br>
            <a:endParaRPr lang="en-US" dirty="0"/>
          </a:p>
        </p:txBody>
      </p:sp>
      <p:pic>
        <p:nvPicPr>
          <p:cNvPr id="163" name="pasted-image.pdf"/>
          <p:cNvPicPr/>
          <p:nvPr/>
        </p:nvPicPr>
        <p:blipFill>
          <a:blip r:embed="rId2">
            <a:extLst/>
          </a:blip>
          <a:stretch>
            <a:fillRect/>
          </a:stretch>
        </p:blipFill>
        <p:spPr>
          <a:xfrm>
            <a:off x="9333186" y="6391398"/>
            <a:ext cx="2751514" cy="2325223"/>
          </a:xfrm>
          <a:prstGeom prst="rect">
            <a:avLst/>
          </a:prstGeom>
          <a:ln w="12700">
            <a:miter lim="400000"/>
          </a:ln>
        </p:spPr>
      </p:pic>
      <p:grpSp>
        <p:nvGrpSpPr>
          <p:cNvPr id="2" name="Group 1"/>
          <p:cNvGrpSpPr/>
          <p:nvPr/>
        </p:nvGrpSpPr>
        <p:grpSpPr>
          <a:xfrm>
            <a:off x="7733784" y="4445712"/>
            <a:ext cx="2671068" cy="1061942"/>
            <a:chOff x="5454372" y="2734923"/>
            <a:chExt cx="3229115" cy="1283806"/>
          </a:xfrm>
        </p:grpSpPr>
        <p:sp>
          <p:nvSpPr>
            <p:cNvPr id="164" name="Shape 164"/>
            <p:cNvSpPr/>
            <p:nvPr/>
          </p:nvSpPr>
          <p:spPr>
            <a:xfrm>
              <a:off x="5454372" y="2748729"/>
              <a:ext cx="1270001" cy="1270000"/>
            </a:xfrm>
            <a:prstGeom prst="rect">
              <a:avLst/>
            </a:prstGeom>
            <a:blipFill>
              <a:blip r:embed="rId3"/>
            </a:blipFill>
            <a:ln w="25400">
              <a:miter lim="400000"/>
            </a:ln>
          </p:spPr>
          <p:txBody>
            <a:bodyPr lIns="54180" tIns="54180" rIns="54180" bIns="54180" anchor="ctr"/>
            <a:lstStyle/>
            <a:p>
              <a:pPr lvl="0">
                <a:defRPr sz="2000">
                  <a:effectLst>
                    <a:outerShdw blurRad="38100" dist="12700" dir="5400000" rotWithShape="0">
                      <a:srgbClr val="000000">
                        <a:alpha val="50000"/>
                      </a:srgbClr>
                    </a:outerShdw>
                  </a:effectLst>
                </a:defRPr>
              </a:pPr>
              <a:endParaRPr sz="2844"/>
            </a:p>
          </p:txBody>
        </p:sp>
        <p:sp>
          <p:nvSpPr>
            <p:cNvPr id="165" name="Shape 165"/>
            <p:cNvSpPr/>
            <p:nvPr/>
          </p:nvSpPr>
          <p:spPr>
            <a:xfrm>
              <a:off x="7021760" y="2734923"/>
              <a:ext cx="1661727" cy="1270000"/>
            </a:xfrm>
            <a:prstGeom prst="rect">
              <a:avLst/>
            </a:prstGeom>
            <a:blipFill>
              <a:blip r:embed="rId3"/>
            </a:blipFill>
            <a:ln w="25400">
              <a:miter lim="400000"/>
            </a:ln>
          </p:spPr>
          <p:txBody>
            <a:bodyPr lIns="0" tIns="0" rIns="0" bIns="0" anchor="ctr"/>
            <a:lstStyle/>
            <a:p>
              <a:pPr lvl="0">
                <a:defRPr sz="2000">
                  <a:effectLst>
                    <a:outerShdw blurRad="38100" dist="12700" dir="5400000" rotWithShape="0">
                      <a:srgbClr val="000000">
                        <a:alpha val="50000"/>
                      </a:srgbClr>
                    </a:outerShdw>
                  </a:effectLst>
                </a:defRPr>
              </a:pPr>
              <a:endParaRPr sz="2844"/>
            </a:p>
          </p:txBody>
        </p:sp>
      </p:grpSp>
      <p:sp>
        <p:nvSpPr>
          <p:cNvPr id="11" name="Footer Placeholder 1">
            <a:extLst>
              <a:ext uri="{FF2B5EF4-FFF2-40B4-BE49-F238E27FC236}">
                <a16:creationId xmlns:a16="http://schemas.microsoft.com/office/drawing/2014/main" xmlns="" id="{F7EEBF20-07FD-E349-8F32-B532F9E437D7}"/>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5667943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p:nvPr/>
        </p:nvSpPr>
        <p:spPr>
          <a:xfrm>
            <a:off x="-633818" y="255024"/>
            <a:ext cx="14220055" cy="1677860"/>
          </a:xfrm>
          <a:prstGeom prst="rect">
            <a:avLst/>
          </a:prstGeom>
          <a:ln w="12700">
            <a:miter lim="400000"/>
          </a:ln>
          <a:extLst>
            <a:ext uri="{C572A759-6A51-4108-AA02-DFA0A04FC94B}">
              <ma14:wrappingTextBoxFlag xmlns:ma14="http://schemas.microsoft.com/office/mac/drawingml/2011/main" val="1"/>
            </a:ext>
          </a:extLst>
        </p:spPr>
        <p:txBody>
          <a:bodyPr lIns="54180" tIns="54180" rIns="54180" bIns="54180" anchor="ctr"/>
          <a:lstStyle>
            <a:lvl1pPr>
              <a:defRPr sz="5000"/>
            </a:lvl1pPr>
          </a:lstStyle>
          <a:p>
            <a:pPr lvl="0">
              <a:defRPr sz="1800">
                <a:solidFill>
                  <a:srgbClr val="000000"/>
                </a:solidFill>
              </a:defRPr>
            </a:pPr>
            <a:endParaRPr sz="7110" dirty="0">
              <a:solidFill>
                <a:srgbClr val="FFFFFF"/>
              </a:solidFill>
            </a:endParaRPr>
          </a:p>
        </p:txBody>
      </p:sp>
      <p:sp>
        <p:nvSpPr>
          <p:cNvPr id="4" name="Title 3"/>
          <p:cNvSpPr>
            <a:spLocks noGrp="1"/>
          </p:cNvSpPr>
          <p:nvPr>
            <p:ph type="title"/>
          </p:nvPr>
        </p:nvSpPr>
        <p:spPr>
          <a:xfrm>
            <a:off x="523740" y="3780436"/>
            <a:ext cx="11937671" cy="1950482"/>
          </a:xfrm>
        </p:spPr>
        <p:txBody>
          <a:bodyPr/>
          <a:lstStyle/>
          <a:p>
            <a:pPr lvl="0"/>
            <a:r>
              <a:rPr lang="en-US" dirty="0">
                <a:solidFill>
                  <a:srgbClr val="FFFFFF"/>
                </a:solidFill>
              </a:rPr>
              <a:t>How about this level?</a:t>
            </a:r>
            <a:endParaRPr lang="en-US" dirty="0"/>
          </a:p>
        </p:txBody>
      </p:sp>
      <p:sp>
        <p:nvSpPr>
          <p:cNvPr id="7" name="Footer Placeholder 1">
            <a:extLst>
              <a:ext uri="{FF2B5EF4-FFF2-40B4-BE49-F238E27FC236}">
                <a16:creationId xmlns:a16="http://schemas.microsoft.com/office/drawing/2014/main" xmlns="" id="{C7E6ECFC-C031-3942-B67B-D3D624298526}"/>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1035912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9386" y="1311533"/>
            <a:ext cx="9664441" cy="7291735"/>
          </a:xfrm>
          <a:prstGeom prst="rect">
            <a:avLst/>
          </a:prstGeom>
        </p:spPr>
      </p:pic>
      <p:sp>
        <p:nvSpPr>
          <p:cNvPr id="180" name="Shape 180"/>
          <p:cNvSpPr/>
          <p:nvPr/>
        </p:nvSpPr>
        <p:spPr>
          <a:xfrm>
            <a:off x="-633818" y="255024"/>
            <a:ext cx="14220055" cy="1677860"/>
          </a:xfrm>
          <a:prstGeom prst="rect">
            <a:avLst/>
          </a:prstGeom>
          <a:ln w="12700">
            <a:miter lim="400000"/>
          </a:ln>
          <a:extLst>
            <a:ext uri="{C572A759-6A51-4108-AA02-DFA0A04FC94B}">
              <ma14:wrappingTextBoxFlag xmlns:ma14="http://schemas.microsoft.com/office/mac/drawingml/2011/main" val="1"/>
            </a:ext>
          </a:extLst>
        </p:spPr>
        <p:txBody>
          <a:bodyPr lIns="54180" tIns="54180" rIns="54180" bIns="54180" anchor="ctr"/>
          <a:lstStyle>
            <a:lvl1pPr>
              <a:defRPr sz="5000"/>
            </a:lvl1pPr>
          </a:lstStyle>
          <a:p>
            <a:pPr lvl="0">
              <a:defRPr sz="1800">
                <a:solidFill>
                  <a:srgbClr val="000000"/>
                </a:solidFill>
              </a:defRPr>
            </a:pPr>
            <a:endParaRPr sz="7110" dirty="0">
              <a:solidFill>
                <a:srgbClr val="FFFFFF"/>
              </a:solidFill>
            </a:endParaRPr>
          </a:p>
        </p:txBody>
      </p:sp>
      <p:sp>
        <p:nvSpPr>
          <p:cNvPr id="8" name="Footer Placeholder 1">
            <a:extLst>
              <a:ext uri="{FF2B5EF4-FFF2-40B4-BE49-F238E27FC236}">
                <a16:creationId xmlns:a16="http://schemas.microsoft.com/office/drawing/2014/main" xmlns="" id="{2878ADDB-697C-DC43-9C0A-8C9467BDCC93}"/>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9898649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p:txBody>
          <a:bodyPr/>
          <a:lstStyle>
            <a:lvl1pPr defTabSz="406400">
              <a:defRPr sz="5400"/>
            </a:lvl1pPr>
          </a:lstStyle>
          <a:p>
            <a:pPr lvl="0"/>
            <a:r>
              <a:rPr lang="en-US" sz="4000" dirty="0"/>
              <a:t>Physical Coverer and Counter (PCC)</a:t>
            </a:r>
          </a:p>
        </p:txBody>
      </p:sp>
      <p:sp>
        <p:nvSpPr>
          <p:cNvPr id="175" name="Shape 175"/>
          <p:cNvSpPr>
            <a:spLocks noGrp="1"/>
          </p:cNvSpPr>
          <p:nvPr>
            <p:ph idx="1"/>
          </p:nvPr>
        </p:nvSpPr>
        <p:spPr/>
        <p:txBody>
          <a:bodyPr/>
          <a:lstStyle/>
          <a:p>
            <a:pPr marL="0" lvl="1" indent="0">
              <a:spcBef>
                <a:spcPts val="1200"/>
              </a:spcBef>
              <a:spcAft>
                <a:spcPts val="1200"/>
              </a:spcAft>
              <a:buNone/>
            </a:pPr>
            <a:r>
              <a:rPr lang="en-US" sz="3600" dirty="0"/>
              <a:t>Attends to some aspects of the structure</a:t>
            </a:r>
          </a:p>
          <a:p>
            <a:pPr lvl="1"/>
            <a:r>
              <a:rPr lang="en-US" b="1" dirty="0"/>
              <a:t>Tiling</a:t>
            </a:r>
            <a:r>
              <a:rPr lang="en-US" dirty="0"/>
              <a:t>. </a:t>
            </a:r>
            <a:r>
              <a:rPr lang="en-US" sz="3413" dirty="0"/>
              <a:t>Completely covers a</a:t>
            </a:r>
            <a:br>
              <a:rPr lang="en-US" sz="3413" dirty="0"/>
            </a:br>
            <a:r>
              <a:rPr lang="en-US" sz="3413" dirty="0"/>
              <a:t>region with physical tiles</a:t>
            </a:r>
          </a:p>
          <a:p>
            <a:pPr lvl="1"/>
            <a:r>
              <a:rPr lang="en-US" b="1" dirty="0"/>
              <a:t>Comparing</a:t>
            </a:r>
            <a:r>
              <a:rPr lang="en-US" dirty="0"/>
              <a:t>. </a:t>
            </a:r>
            <a:r>
              <a:rPr lang="en-US" sz="3413" dirty="0"/>
              <a:t>Makes intuitive</a:t>
            </a:r>
            <a:br>
              <a:rPr lang="en-US" sz="3413" dirty="0"/>
            </a:br>
            <a:r>
              <a:rPr lang="en-US" sz="3413" dirty="0"/>
              <a:t>comparisons of 2D regions</a:t>
            </a:r>
            <a:br>
              <a:rPr lang="en-US" sz="3413" dirty="0"/>
            </a:br>
            <a:r>
              <a:rPr lang="en-US" sz="3413" dirty="0"/>
              <a:t>based on simple, direct</a:t>
            </a:r>
            <a:br>
              <a:rPr lang="en-US" sz="3413" dirty="0"/>
            </a:br>
            <a:r>
              <a:rPr lang="en-US" sz="3413" dirty="0"/>
              <a:t>comparisons</a:t>
            </a:r>
            <a:r>
              <a:rPr lang="en-US" sz="2275" dirty="0"/>
              <a:t> (</a:t>
            </a:r>
            <a:r>
              <a:rPr lang="en-US" sz="2560" dirty="0"/>
              <a:t>superimposition)</a:t>
            </a:r>
            <a:endParaRPr lang="en-US" dirty="0"/>
          </a:p>
          <a:p>
            <a:pPr lvl="1"/>
            <a:r>
              <a:rPr lang="en-US" b="1" dirty="0"/>
              <a:t>Drawing</a:t>
            </a:r>
            <a:r>
              <a:rPr lang="en-US" dirty="0"/>
              <a:t>. </a:t>
            </a:r>
            <a:r>
              <a:rPr lang="en-US" sz="3413" dirty="0"/>
              <a:t>Approximate</a:t>
            </a:r>
            <a:br>
              <a:rPr lang="en-US" sz="3413" dirty="0"/>
            </a:br>
            <a:r>
              <a:rPr lang="en-US" sz="3413" dirty="0"/>
              <a:t>rectangular shapes, some gaps</a:t>
            </a:r>
          </a:p>
        </p:txBody>
      </p:sp>
      <p:pic>
        <p:nvPicPr>
          <p:cNvPr id="3" name="Picture 2" descr="PCC2_AreaLT.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161" y="3304523"/>
            <a:ext cx="3408023" cy="2714121"/>
          </a:xfrm>
          <a:prstGeom prst="rect">
            <a:avLst/>
          </a:prstGeom>
        </p:spPr>
      </p:pic>
      <p:pic>
        <p:nvPicPr>
          <p:cNvPr id="5" name="Picture 4" descr="3PCC.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8587" y="5977793"/>
            <a:ext cx="3498950" cy="2661707"/>
          </a:xfrm>
          <a:prstGeom prst="rect">
            <a:avLst/>
          </a:prstGeom>
        </p:spPr>
      </p:pic>
      <p:sp>
        <p:nvSpPr>
          <p:cNvPr id="8" name="Footer Placeholder 1">
            <a:extLst>
              <a:ext uri="{FF2B5EF4-FFF2-40B4-BE49-F238E27FC236}">
                <a16:creationId xmlns:a16="http://schemas.microsoft.com/office/drawing/2014/main" xmlns="" id="{8F21759B-F970-7149-8EAE-5AE0DD9621E6}"/>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5446725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title"/>
          </p:nvPr>
        </p:nvSpPr>
        <p:spPr/>
        <p:txBody>
          <a:bodyPr/>
          <a:lstStyle>
            <a:lvl1pPr defTabSz="406400">
              <a:defRPr sz="5000"/>
            </a:lvl1pPr>
          </a:lstStyle>
          <a:p>
            <a:pPr lvl="0"/>
            <a:r>
              <a:rPr lang="en-US" sz="4000" dirty="0"/>
              <a:t>Complete Coverer and Counter (CCC)</a:t>
            </a:r>
          </a:p>
        </p:txBody>
      </p:sp>
      <p:sp>
        <p:nvSpPr>
          <p:cNvPr id="185" name="Shape 185"/>
          <p:cNvSpPr>
            <a:spLocks noGrp="1"/>
          </p:cNvSpPr>
          <p:nvPr>
            <p:ph idx="1"/>
          </p:nvPr>
        </p:nvSpPr>
        <p:spPr/>
        <p:txBody>
          <a:bodyPr/>
          <a:lstStyle/>
          <a:p>
            <a:r>
              <a:rPr lang="en-US" dirty="0"/>
              <a:t>Drawing. Draws a complete covering without gaps or overlaps and in </a:t>
            </a:r>
            <a:br>
              <a:rPr lang="en-US" dirty="0"/>
            </a:br>
            <a:r>
              <a:rPr lang="en-US" dirty="0"/>
              <a:t>approximations of</a:t>
            </a:r>
            <a:br>
              <a:rPr lang="en-US" dirty="0"/>
            </a:br>
            <a:r>
              <a:rPr lang="en-US" dirty="0"/>
              <a:t>rows </a:t>
            </a:r>
            <a:r>
              <a:rPr lang="en-US" sz="2800" dirty="0"/>
              <a:t>(errors of alignment</a:t>
            </a:r>
            <a:br>
              <a:rPr lang="en-US" sz="2800" dirty="0"/>
            </a:br>
            <a:r>
              <a:rPr lang="en-US" sz="2800" dirty="0"/>
              <a:t>and not all shapes equal size) </a:t>
            </a:r>
            <a:r>
              <a:rPr lang="en-US" dirty="0"/>
              <a:t/>
            </a:r>
            <a:br>
              <a:rPr lang="en-US" dirty="0"/>
            </a:br>
            <a:endParaRPr lang="en-US" dirty="0"/>
          </a:p>
          <a:p>
            <a:endParaRPr lang="en-US" dirty="0"/>
          </a:p>
          <a:p>
            <a:r>
              <a:rPr lang="en-US" dirty="0"/>
              <a:t>Producing. Can build a region of specified area</a:t>
            </a:r>
          </a:p>
        </p:txBody>
      </p:sp>
      <p:pic>
        <p:nvPicPr>
          <p:cNvPr id="2" name="Picture 1" descr="PCC_AreaLT.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9737" y="3372365"/>
            <a:ext cx="4438235" cy="3575883"/>
          </a:xfrm>
          <a:prstGeom prst="rect">
            <a:avLst/>
          </a:prstGeom>
        </p:spPr>
      </p:pic>
      <p:sp>
        <p:nvSpPr>
          <p:cNvPr id="8" name="Footer Placeholder 1">
            <a:extLst>
              <a:ext uri="{FF2B5EF4-FFF2-40B4-BE49-F238E27FC236}">
                <a16:creationId xmlns:a16="http://schemas.microsoft.com/office/drawing/2014/main" xmlns="" id="{98812019-0936-744C-B502-B52DD15E2FF1}"/>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81868803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p:cNvSpPr>
          <p:nvPr>
            <p:ph type="title"/>
          </p:nvPr>
        </p:nvSpPr>
        <p:spPr/>
        <p:txBody>
          <a:bodyPr/>
          <a:lstStyle/>
          <a:p>
            <a:pPr lvl="0"/>
            <a:r>
              <a:rPr lang="en-US" dirty="0"/>
              <a:t>Example: Grade 2</a:t>
            </a:r>
          </a:p>
        </p:txBody>
      </p:sp>
      <p:sp>
        <p:nvSpPr>
          <p:cNvPr id="191" name="Shape 191"/>
          <p:cNvSpPr/>
          <p:nvPr/>
        </p:nvSpPr>
        <p:spPr>
          <a:xfrm>
            <a:off x="523739" y="4385063"/>
            <a:ext cx="4190151" cy="3539430"/>
          </a:xfrm>
          <a:prstGeom prst="rect">
            <a:avLst/>
          </a:prstGeom>
          <a:ln w="12700">
            <a:miter lim="400000"/>
          </a:ln>
          <a:extLst>
            <a:ext uri="{C572A759-6A51-4108-AA02-DFA0A04FC94B}">
              <ma14:wrappingTextBoxFlag xmlns:ma14="http://schemas.microsoft.com/office/mac/drawingml/2011/main" val="1"/>
            </a:ext>
          </a:extLst>
        </p:spPr>
        <p:txBody>
          <a:bodyPr wrap="square" lIns="65015" rIns="65015">
            <a:spAutoFit/>
          </a:bodyPr>
          <a:lstStyle>
            <a:lvl1pPr algn="l" defTabSz="457200">
              <a:defRPr sz="2300" i="1">
                <a:latin typeface="Corbel"/>
                <a:ea typeface="Corbel"/>
                <a:cs typeface="Corbel"/>
                <a:sym typeface="Corbel"/>
              </a:defRPr>
            </a:lvl1pPr>
          </a:lstStyle>
          <a:p>
            <a:pPr lvl="0">
              <a:defRPr sz="1800" i="0">
                <a:solidFill>
                  <a:srgbClr val="000000"/>
                </a:solidFill>
              </a:defRPr>
            </a:pPr>
            <a:r>
              <a:rPr lang="en-US" sz="3200" dirty="0">
                <a:solidFill>
                  <a:srgbClr val="000000"/>
                </a:solidFill>
                <a:latin typeface="+mn-lt"/>
              </a:rPr>
              <a:t>He was u</a:t>
            </a:r>
            <a:r>
              <a:rPr sz="3200" dirty="0">
                <a:solidFill>
                  <a:srgbClr val="000000"/>
                </a:solidFill>
                <a:latin typeface="+mn-lt"/>
              </a:rPr>
              <a:t>nsystematic in his counting of individual shapes, yet he demonstrated an explicit understanding that the entire region needed to be covered.</a:t>
            </a:r>
          </a:p>
        </p:txBody>
      </p:sp>
      <p:pic>
        <p:nvPicPr>
          <p:cNvPr id="8" name="Content Placeholder 7" descr="PastedGraphic-2.gif"/>
          <p:cNvPicPr>
            <a:picLocks noGrp="1" noChangeAspect="1"/>
          </p:cNvPicPr>
          <p:nvPr>
            <p:ph idx="1"/>
          </p:nvPr>
        </p:nvPicPr>
        <p:blipFill>
          <a:blip r:embed="rId3">
            <a:extLst>
              <a:ext uri="{28A0092B-C50C-407E-A947-70E740481C1C}">
                <a14:useLocalDpi xmlns:a14="http://schemas.microsoft.com/office/drawing/2010/main" val="0"/>
              </a:ext>
            </a:extLst>
          </a:blip>
          <a:srcRect l="-31300" r="-31300"/>
          <a:stretch>
            <a:fillRect/>
          </a:stretch>
        </p:blipFill>
        <p:spPr>
          <a:xfrm>
            <a:off x="2678259" y="2602826"/>
            <a:ext cx="11919611" cy="6111059"/>
          </a:xfrm>
        </p:spPr>
      </p:pic>
      <p:sp>
        <p:nvSpPr>
          <p:cNvPr id="9" name="Footer Placeholder 1">
            <a:extLst>
              <a:ext uri="{FF2B5EF4-FFF2-40B4-BE49-F238E27FC236}">
                <a16:creationId xmlns:a16="http://schemas.microsoft.com/office/drawing/2014/main" xmlns="" id="{960FA5BC-73EB-084C-A8D1-9AF21D223E64}"/>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9828116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p:cNvSpPr>
          <p:nvPr>
            <p:ph type="title"/>
          </p:nvPr>
        </p:nvSpPr>
        <p:spPr/>
        <p:txBody>
          <a:bodyPr/>
          <a:lstStyle/>
          <a:p>
            <a:pPr lvl="0"/>
            <a:r>
              <a:rPr lang="en-US" dirty="0">
                <a:cs typeface="Tahoma"/>
              </a:rPr>
              <a:t>Learning trajectory levels - Area</a:t>
            </a:r>
            <a:endParaRPr lang="en-US" dirty="0"/>
          </a:p>
        </p:txBody>
      </p:sp>
      <p:sp>
        <p:nvSpPr>
          <p:cNvPr id="6" name="Content Placeholder 2"/>
          <p:cNvSpPr>
            <a:spLocks noGrp="1"/>
          </p:cNvSpPr>
          <p:nvPr>
            <p:ph idx="1"/>
          </p:nvPr>
        </p:nvSpPr>
        <p:spPr/>
        <p:txBody>
          <a:bodyPr>
            <a:normAutofit/>
          </a:bodyPr>
          <a:lstStyle/>
          <a:p>
            <a:r>
              <a:rPr lang="en-US" dirty="0">
                <a:latin typeface="Tahoma"/>
                <a:cs typeface="Tahoma"/>
              </a:rPr>
              <a:t>Pre-Area Quantity Recognizer</a:t>
            </a:r>
          </a:p>
          <a:p>
            <a:r>
              <a:rPr lang="en-US" dirty="0">
                <a:latin typeface="Tahoma"/>
                <a:cs typeface="Tahoma"/>
              </a:rPr>
              <a:t>Area Quantity Recognizer</a:t>
            </a:r>
          </a:p>
          <a:p>
            <a:r>
              <a:rPr lang="en-US" dirty="0">
                <a:latin typeface="Tahoma"/>
                <a:cs typeface="Tahoma"/>
              </a:rPr>
              <a:t>Physical Coverer and Counter</a:t>
            </a:r>
          </a:p>
          <a:p>
            <a:r>
              <a:rPr lang="en-US" dirty="0">
                <a:latin typeface="Tahoma"/>
                <a:cs typeface="Tahoma"/>
              </a:rPr>
              <a:t>Complete Coverer and Counter</a:t>
            </a:r>
          </a:p>
          <a:p>
            <a:pPr marL="0" indent="0" algn="ctr">
              <a:buNone/>
            </a:pPr>
            <a:endParaRPr lang="en-US" b="1" dirty="0">
              <a:latin typeface="Tahoma"/>
              <a:cs typeface="Tahoma"/>
            </a:endParaRPr>
          </a:p>
          <a:p>
            <a:pPr marL="0" indent="0" algn="ctr">
              <a:buNone/>
            </a:pPr>
            <a:r>
              <a:rPr lang="en-US" b="1" dirty="0">
                <a:latin typeface="Tahoma"/>
                <a:cs typeface="Tahoma"/>
              </a:rPr>
              <a:t>What about more advanced levels?</a:t>
            </a:r>
          </a:p>
          <a:p>
            <a:pPr marL="0" indent="0" algn="ctr">
              <a:buNone/>
            </a:pPr>
            <a:r>
              <a:rPr lang="en-US" b="1" dirty="0">
                <a:latin typeface="Tahoma"/>
                <a:cs typeface="Tahoma"/>
              </a:rPr>
              <a:t>Let’s watch a new example...</a:t>
            </a:r>
          </a:p>
        </p:txBody>
      </p:sp>
      <p:sp>
        <p:nvSpPr>
          <p:cNvPr id="7" name="Footer Placeholder 1">
            <a:extLst>
              <a:ext uri="{FF2B5EF4-FFF2-40B4-BE49-F238E27FC236}">
                <a16:creationId xmlns:a16="http://schemas.microsoft.com/office/drawing/2014/main" xmlns="" id="{019BCC6F-EA1C-674E-99A9-7392E217F70A}"/>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1042537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p:cNvSpPr>
          <p:nvPr>
            <p:ph type="title"/>
          </p:nvPr>
        </p:nvSpPr>
        <p:spPr/>
        <p:txBody>
          <a:bodyPr/>
          <a:lstStyle>
            <a:lvl1pPr>
              <a:defRPr sz="5200"/>
            </a:lvl1pPr>
          </a:lstStyle>
          <a:p>
            <a:pPr lvl="0"/>
            <a:r>
              <a:rPr lang="en-US" sz="4000" dirty="0"/>
              <a:t>Area Unit Relater and Repeater (AURR) </a:t>
            </a:r>
            <a:br>
              <a:rPr lang="en-US" sz="4000" dirty="0"/>
            </a:br>
            <a:r>
              <a:rPr lang="en-US" sz="4000" dirty="0"/>
              <a:t>(Part 1)</a:t>
            </a:r>
          </a:p>
        </p:txBody>
      </p:sp>
      <p:sp>
        <p:nvSpPr>
          <p:cNvPr id="200" name="Shape 200"/>
          <p:cNvSpPr>
            <a:spLocks noGrp="1"/>
          </p:cNvSpPr>
          <p:nvPr>
            <p:ph idx="1"/>
          </p:nvPr>
        </p:nvSpPr>
        <p:spPr/>
        <p:txBody>
          <a:bodyPr/>
          <a:lstStyle/>
          <a:p>
            <a:r>
              <a:rPr lang="en-US" b="1" dirty="0"/>
              <a:t>Quantifying</a:t>
            </a:r>
            <a:r>
              <a:rPr lang="en-US" dirty="0"/>
              <a:t>. </a:t>
            </a:r>
            <a:r>
              <a:rPr lang="en-US" sz="3982" dirty="0"/>
              <a:t>Counts individual units, guided by rows</a:t>
            </a:r>
          </a:p>
          <a:p>
            <a:r>
              <a:rPr lang="en-US" b="1" dirty="0"/>
              <a:t>Drawing</a:t>
            </a:r>
            <a:r>
              <a:rPr lang="en-US" dirty="0"/>
              <a:t>. </a:t>
            </a:r>
            <a:r>
              <a:rPr lang="en-US" sz="3982" dirty="0"/>
              <a:t>Draws a complete covering, one unit at at time, using an intuitive row or column structure and equal-size units</a:t>
            </a:r>
          </a:p>
          <a:p>
            <a:r>
              <a:rPr lang="en-US" b="1" dirty="0"/>
              <a:t>Comparing</a:t>
            </a:r>
            <a:r>
              <a:rPr lang="en-US" dirty="0"/>
              <a:t>. </a:t>
            </a:r>
            <a:r>
              <a:rPr lang="en-US" sz="3982" dirty="0"/>
              <a:t>Relates size and number of units</a:t>
            </a:r>
          </a:p>
        </p:txBody>
      </p:sp>
      <p:sp>
        <p:nvSpPr>
          <p:cNvPr id="7" name="Footer Placeholder 1">
            <a:extLst>
              <a:ext uri="{FF2B5EF4-FFF2-40B4-BE49-F238E27FC236}">
                <a16:creationId xmlns:a16="http://schemas.microsoft.com/office/drawing/2014/main" xmlns="" id="{91A7A821-F4E8-0244-BB3C-D2660EA27660}"/>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4993194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hape 110"/>
          <p:cNvSpPr>
            <a:spLocks noGrp="1"/>
          </p:cNvSpPr>
          <p:nvPr>
            <p:ph type="title"/>
          </p:nvPr>
        </p:nvSpPr>
        <p:spPr/>
        <p:txBody>
          <a:bodyPr/>
          <a:lstStyle/>
          <a:p>
            <a:pPr lvl="0"/>
            <a:r>
              <a:rPr lang="en-US" dirty="0"/>
              <a:t>Overview of Session 5</a:t>
            </a:r>
          </a:p>
        </p:txBody>
      </p:sp>
      <p:sp>
        <p:nvSpPr>
          <p:cNvPr id="111" name="Shape 111"/>
          <p:cNvSpPr>
            <a:spLocks noGrp="1"/>
          </p:cNvSpPr>
          <p:nvPr>
            <p:ph idx="1"/>
          </p:nvPr>
        </p:nvSpPr>
        <p:spPr/>
        <p:txBody>
          <a:bodyPr/>
          <a:lstStyle/>
          <a:p>
            <a:r>
              <a:rPr lang="en-US" dirty="0"/>
              <a:t>Discussing what you learned about student thinking from the CCA assessment task(s)</a:t>
            </a:r>
          </a:p>
          <a:p>
            <a:r>
              <a:rPr lang="en-US" dirty="0"/>
              <a:t>Unpacking the Developmental Progression of the Learning Trajectory for area by watching students measure</a:t>
            </a:r>
          </a:p>
          <a:p>
            <a:r>
              <a:rPr lang="en-US" dirty="0"/>
              <a:t>Classroom Connection Activity</a:t>
            </a:r>
          </a:p>
        </p:txBody>
      </p:sp>
      <p:cxnSp>
        <p:nvCxnSpPr>
          <p:cNvPr id="11" name="Straight Arrow Connector 10"/>
          <p:cNvCxnSpPr>
            <a:cxnSpLocks/>
          </p:cNvCxnSpPr>
          <p:nvPr/>
        </p:nvCxnSpPr>
        <p:spPr>
          <a:xfrm>
            <a:off x="8669818" y="6736245"/>
            <a:ext cx="2698619" cy="0"/>
          </a:xfrm>
          <a:prstGeom prst="straightConnector1">
            <a:avLst/>
          </a:prstGeom>
          <a:ln>
            <a:headEnd type="arrow"/>
            <a:tailEnd type="arrow"/>
          </a:ln>
          <a:effectLst/>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11509058" y="6855229"/>
            <a:ext cx="21331" cy="1676678"/>
          </a:xfrm>
          <a:prstGeom prst="straightConnector1">
            <a:avLst/>
          </a:prstGeom>
          <a:ln>
            <a:headEnd type="arrow"/>
            <a:tailEnd type="arrow"/>
          </a:ln>
          <a:effectLst/>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1571383" y="7505637"/>
            <a:ext cx="665567" cy="338554"/>
          </a:xfrm>
          <a:prstGeom prst="rect">
            <a:avLst/>
          </a:prstGeom>
          <a:noFill/>
        </p:spPr>
        <p:txBody>
          <a:bodyPr wrap="none" rtlCol="0">
            <a:spAutoFit/>
          </a:bodyPr>
          <a:lstStyle/>
          <a:p>
            <a:r>
              <a:rPr lang="en-US" sz="1600" dirty="0"/>
              <a:t>5.16”</a:t>
            </a:r>
          </a:p>
        </p:txBody>
      </p:sp>
      <p:sp>
        <p:nvSpPr>
          <p:cNvPr id="14" name="TextBox 13"/>
          <p:cNvSpPr txBox="1"/>
          <p:nvPr/>
        </p:nvSpPr>
        <p:spPr>
          <a:xfrm>
            <a:off x="9764105" y="6383963"/>
            <a:ext cx="665567" cy="338554"/>
          </a:xfrm>
          <a:prstGeom prst="rect">
            <a:avLst/>
          </a:prstGeom>
          <a:noFill/>
        </p:spPr>
        <p:txBody>
          <a:bodyPr wrap="none" rtlCol="0">
            <a:spAutoFit/>
          </a:bodyPr>
          <a:lstStyle/>
          <a:p>
            <a:r>
              <a:rPr lang="en-US" sz="1600" dirty="0"/>
              <a:t>8.36”</a:t>
            </a:r>
          </a:p>
        </p:txBody>
      </p:sp>
      <p:pic>
        <p:nvPicPr>
          <p:cNvPr id="15" name="Picture 14" descr="PastedGraphic-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118" y="6828303"/>
            <a:ext cx="2054327" cy="1036645"/>
          </a:xfrm>
          <a:prstGeom prst="rect">
            <a:avLst/>
          </a:prstGeom>
          <a:effectLst>
            <a:reflection blurRad="6350" stA="50000" endA="300" endPos="35000" dir="5400000" sy="-100000" algn="bl" rotWithShape="0"/>
          </a:effectLst>
        </p:spPr>
      </p:pic>
      <p:sp>
        <p:nvSpPr>
          <p:cNvPr id="16" name="Rectangle 15"/>
          <p:cNvSpPr/>
          <p:nvPr/>
        </p:nvSpPr>
        <p:spPr>
          <a:xfrm>
            <a:off x="8692376" y="6858947"/>
            <a:ext cx="2676061" cy="1652058"/>
          </a:xfrm>
          <a:prstGeom prst="rect">
            <a:avLst/>
          </a:prstGeom>
          <a:noFill/>
          <a:ln w="57150" cmpd="thickThin">
            <a:solidFill>
              <a:srgbClr val="0A22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40"/>
          </a:p>
        </p:txBody>
      </p:sp>
      <p:sp>
        <p:nvSpPr>
          <p:cNvPr id="17" name="Footer Placeholder 1">
            <a:extLst>
              <a:ext uri="{FF2B5EF4-FFF2-40B4-BE49-F238E27FC236}">
                <a16:creationId xmlns:a16="http://schemas.microsoft.com/office/drawing/2014/main" xmlns="" id="{E98F5893-BC0B-894F-B776-E1D1A4C2F79A}"/>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10057026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p:cNvSpPr>
          <p:nvPr>
            <p:ph type="title"/>
          </p:nvPr>
        </p:nvSpPr>
        <p:spPr/>
        <p:txBody>
          <a:bodyPr/>
          <a:lstStyle>
            <a:lvl1pPr>
              <a:defRPr sz="5200"/>
            </a:lvl1pPr>
          </a:lstStyle>
          <a:p>
            <a:pPr lvl="0"/>
            <a:r>
              <a:rPr lang="en-US" sz="4000" dirty="0"/>
              <a:t>Area Unit Relater and Repeater (AURR) </a:t>
            </a:r>
            <a:br>
              <a:rPr lang="en-US" sz="4000" dirty="0"/>
            </a:br>
            <a:r>
              <a:rPr lang="en-US" sz="4000" dirty="0"/>
              <a:t>(Part 2) </a:t>
            </a:r>
          </a:p>
        </p:txBody>
      </p:sp>
      <p:sp>
        <p:nvSpPr>
          <p:cNvPr id="200" name="Shape 200"/>
          <p:cNvSpPr>
            <a:spLocks noGrp="1"/>
          </p:cNvSpPr>
          <p:nvPr>
            <p:ph idx="1"/>
          </p:nvPr>
        </p:nvSpPr>
        <p:spPr/>
        <p:txBody>
          <a:bodyPr/>
          <a:lstStyle/>
          <a:p>
            <a:r>
              <a:rPr lang="en-US" b="1" dirty="0"/>
              <a:t>Iterating</a:t>
            </a:r>
            <a:r>
              <a:rPr lang="en-US" dirty="0"/>
              <a:t>. </a:t>
            </a:r>
            <a:r>
              <a:rPr lang="en-US" sz="3982" dirty="0"/>
              <a:t>Iterates individual tiles to measure</a:t>
            </a:r>
          </a:p>
          <a:p>
            <a:r>
              <a:rPr lang="en-US" b="1" dirty="0"/>
              <a:t>Producing</a:t>
            </a:r>
            <a:r>
              <a:rPr lang="en-US" dirty="0"/>
              <a:t>. </a:t>
            </a:r>
            <a:r>
              <a:rPr lang="en-US" sz="3982" dirty="0"/>
              <a:t>Builds a region of area from an insufficient number of unit tiles through individual unit iteration</a:t>
            </a:r>
          </a:p>
        </p:txBody>
      </p:sp>
      <p:sp>
        <p:nvSpPr>
          <p:cNvPr id="7" name="Footer Placeholder 1">
            <a:extLst>
              <a:ext uri="{FF2B5EF4-FFF2-40B4-BE49-F238E27FC236}">
                <a16:creationId xmlns:a16="http://schemas.microsoft.com/office/drawing/2014/main" xmlns="" id="{6BCC0D58-1B6A-3A4A-B07D-C0354B58BA7E}"/>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65976346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p:cNvSpPr>
          <p:nvPr>
            <p:ph type="title"/>
          </p:nvPr>
        </p:nvSpPr>
        <p:spPr>
          <a:xfrm>
            <a:off x="561762" y="3743458"/>
            <a:ext cx="11937671" cy="1950482"/>
          </a:xfrm>
        </p:spPr>
        <p:txBody>
          <a:bodyPr/>
          <a:lstStyle>
            <a:lvl1pPr defTabSz="406400">
              <a:defRPr sz="4800"/>
            </a:lvl1pPr>
          </a:lstStyle>
          <a:p>
            <a:pPr lvl="0"/>
            <a:r>
              <a:rPr lang="en-US" sz="4000" dirty="0"/>
              <a:t>What characterizes this level?</a:t>
            </a:r>
          </a:p>
        </p:txBody>
      </p:sp>
      <p:sp>
        <p:nvSpPr>
          <p:cNvPr id="6" name="Footer Placeholder 1">
            <a:extLst>
              <a:ext uri="{FF2B5EF4-FFF2-40B4-BE49-F238E27FC236}">
                <a16:creationId xmlns:a16="http://schemas.microsoft.com/office/drawing/2014/main" xmlns="" id="{F2F56ACF-7511-CD45-9CF6-F28F98AFFDF4}"/>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7289464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p:cNvSpPr>
          <p:nvPr>
            <p:ph type="title"/>
          </p:nvPr>
        </p:nvSpPr>
        <p:spPr/>
        <p:txBody>
          <a:bodyPr/>
          <a:lstStyle>
            <a:lvl1pPr defTabSz="406400">
              <a:defRPr sz="4800"/>
            </a:lvl1pPr>
          </a:lstStyle>
          <a:p>
            <a:pPr lvl="0"/>
            <a:r>
              <a:rPr lang="en-US" sz="4000" dirty="0"/>
              <a:t>Initial Composite </a:t>
            </a:r>
            <a:r>
              <a:rPr lang="en-US" sz="4000" dirty="0" err="1"/>
              <a:t>Structurer</a:t>
            </a:r>
            <a:r>
              <a:rPr lang="en-US" sz="4000" dirty="0"/>
              <a:t> (ICS)</a:t>
            </a:r>
          </a:p>
        </p:txBody>
      </p:sp>
      <p:sp>
        <p:nvSpPr>
          <p:cNvPr id="210" name="Shape 210"/>
          <p:cNvSpPr>
            <a:spLocks noGrp="1"/>
          </p:cNvSpPr>
          <p:nvPr>
            <p:ph idx="1"/>
          </p:nvPr>
        </p:nvSpPr>
        <p:spPr/>
        <p:txBody>
          <a:bodyPr/>
          <a:lstStyle/>
          <a:p>
            <a:r>
              <a:rPr lang="en-US" dirty="0"/>
              <a:t>Identifies a square unit as both a unit and a component of a unit of units (a row, column, or group)</a:t>
            </a:r>
          </a:p>
          <a:p>
            <a:r>
              <a:rPr lang="en-US" dirty="0"/>
              <a:t>Two sub-levels…this video represents the “A” sub-level</a:t>
            </a:r>
          </a:p>
        </p:txBody>
      </p:sp>
      <p:sp>
        <p:nvSpPr>
          <p:cNvPr id="7" name="Footer Placeholder 1">
            <a:extLst>
              <a:ext uri="{FF2B5EF4-FFF2-40B4-BE49-F238E27FC236}">
                <a16:creationId xmlns:a16="http://schemas.microsoft.com/office/drawing/2014/main" xmlns="" id="{3255E7EA-D3A0-7542-B037-9360E1008762}"/>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0046062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a:spLocks noGrp="1"/>
          </p:cNvSpPr>
          <p:nvPr>
            <p:ph type="title"/>
          </p:nvPr>
        </p:nvSpPr>
        <p:spPr/>
        <p:txBody>
          <a:bodyPr/>
          <a:lstStyle/>
          <a:p>
            <a:pPr lvl="0"/>
            <a:r>
              <a:rPr lang="en-US" dirty="0"/>
              <a:t>Initial Composite </a:t>
            </a:r>
            <a:r>
              <a:rPr lang="en-US" dirty="0" err="1"/>
              <a:t>Structurer</a:t>
            </a:r>
            <a:r>
              <a:rPr lang="en-US" dirty="0"/>
              <a:t> (ICS) A:</a:t>
            </a:r>
          </a:p>
          <a:p>
            <a:pPr lvl="0"/>
            <a:r>
              <a:rPr lang="en-US" dirty="0"/>
              <a:t>Operating on groups of units</a:t>
            </a:r>
          </a:p>
        </p:txBody>
      </p:sp>
      <p:sp>
        <p:nvSpPr>
          <p:cNvPr id="215" name="Shape 215"/>
          <p:cNvSpPr>
            <a:spLocks noGrp="1"/>
          </p:cNvSpPr>
          <p:nvPr>
            <p:ph idx="1"/>
          </p:nvPr>
        </p:nvSpPr>
        <p:spPr/>
        <p:txBody>
          <a:bodyPr/>
          <a:lstStyle/>
          <a:p>
            <a:r>
              <a:rPr lang="en-US" dirty="0"/>
              <a:t>Organizes counting, drawing, or moving of objects in composite units (unit of units)</a:t>
            </a:r>
          </a:p>
          <a:p>
            <a:r>
              <a:rPr lang="en-US" dirty="0"/>
              <a:t>Finds reasonable estimates of regions (may use upper or lower bounds)</a:t>
            </a:r>
          </a:p>
        </p:txBody>
      </p:sp>
      <p:sp>
        <p:nvSpPr>
          <p:cNvPr id="7" name="Footer Placeholder 1">
            <a:extLst>
              <a:ext uri="{FF2B5EF4-FFF2-40B4-BE49-F238E27FC236}">
                <a16:creationId xmlns:a16="http://schemas.microsoft.com/office/drawing/2014/main" xmlns="" id="{F1BD06C5-0B6A-5243-A221-F8C7297DB4CB}"/>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99283971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4729" y="3820681"/>
            <a:ext cx="11937671" cy="1607353"/>
          </a:xfrm>
        </p:spPr>
        <p:txBody>
          <a:bodyPr/>
          <a:lstStyle/>
          <a:p>
            <a:pPr lvl="0"/>
            <a:r>
              <a:rPr lang="en-US" dirty="0"/>
              <a:t>Initial Composite </a:t>
            </a:r>
            <a:r>
              <a:rPr lang="en-US" dirty="0" err="1"/>
              <a:t>Structurer</a:t>
            </a:r>
            <a:r>
              <a:rPr lang="en-US" dirty="0"/>
              <a:t> (ICS) B:</a:t>
            </a:r>
            <a:br>
              <a:rPr lang="en-US" dirty="0"/>
            </a:br>
            <a:r>
              <a:rPr lang="en-US" dirty="0"/>
              <a:t>What’s different?</a:t>
            </a:r>
          </a:p>
        </p:txBody>
      </p:sp>
      <p:sp>
        <p:nvSpPr>
          <p:cNvPr id="6" name="Footer Placeholder 1">
            <a:extLst>
              <a:ext uri="{FF2B5EF4-FFF2-40B4-BE49-F238E27FC236}">
                <a16:creationId xmlns:a16="http://schemas.microsoft.com/office/drawing/2014/main" xmlns="" id="{A5C2E681-D7E0-C441-BED0-BF3836176224}"/>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20369529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Shape 222"/>
          <p:cNvSpPr>
            <a:spLocks noGrp="1"/>
          </p:cNvSpPr>
          <p:nvPr>
            <p:ph type="title"/>
          </p:nvPr>
        </p:nvSpPr>
        <p:spPr/>
        <p:txBody>
          <a:bodyPr/>
          <a:lstStyle/>
          <a:p>
            <a:pPr lvl="0"/>
            <a:r>
              <a:rPr lang="en-US" dirty="0"/>
              <a:t>Initial Composite Structurer (ICS) B: </a:t>
            </a:r>
            <a:br>
              <a:rPr lang="en-US" dirty="0"/>
            </a:br>
            <a:r>
              <a:rPr lang="en-US" dirty="0"/>
              <a:t>Coordinating and relating dimension</a:t>
            </a:r>
          </a:p>
        </p:txBody>
      </p:sp>
      <p:sp>
        <p:nvSpPr>
          <p:cNvPr id="223" name="Shape 223"/>
          <p:cNvSpPr>
            <a:spLocks noGrp="1"/>
          </p:cNvSpPr>
          <p:nvPr>
            <p:ph idx="1"/>
          </p:nvPr>
        </p:nvSpPr>
        <p:spPr/>
        <p:txBody>
          <a:bodyPr/>
          <a:lstStyle/>
          <a:p>
            <a:r>
              <a:rPr lang="en-US" dirty="0"/>
              <a:t>Uses dimension displays as indicating the number of units in a row or column</a:t>
            </a:r>
          </a:p>
          <a:p>
            <a:r>
              <a:rPr lang="en-US" dirty="0"/>
              <a:t>May identify dimensions of a region without correctly drawing the array of units</a:t>
            </a:r>
          </a:p>
        </p:txBody>
      </p:sp>
      <p:sp>
        <p:nvSpPr>
          <p:cNvPr id="7" name="Footer Placeholder 1">
            <a:extLst>
              <a:ext uri="{FF2B5EF4-FFF2-40B4-BE49-F238E27FC236}">
                <a16:creationId xmlns:a16="http://schemas.microsoft.com/office/drawing/2014/main" xmlns="" id="{C32E6365-969C-2C4C-9730-CBBCD11BB279}"/>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4324472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Shape 226"/>
          <p:cNvSpPr/>
          <p:nvPr/>
        </p:nvSpPr>
        <p:spPr>
          <a:xfrm>
            <a:off x="325082" y="255023"/>
            <a:ext cx="12334993" cy="1932423"/>
          </a:xfrm>
          <a:prstGeom prst="rect">
            <a:avLst/>
          </a:prstGeom>
          <a:ln w="12700">
            <a:miter lim="400000"/>
          </a:ln>
          <a:extLst>
            <a:ext uri="{C572A759-6A51-4108-AA02-DFA0A04FC94B}">
              <ma14:wrappingTextBoxFlag xmlns:ma14="http://schemas.microsoft.com/office/mac/drawingml/2011/main" val="1"/>
            </a:ext>
          </a:extLst>
        </p:spPr>
        <p:txBody>
          <a:bodyPr lIns="54180" tIns="54180" rIns="54180" bIns="54180" anchor="ctr"/>
          <a:lstStyle>
            <a:lvl1pPr>
              <a:defRPr sz="5600"/>
            </a:lvl1pPr>
          </a:lstStyle>
          <a:p>
            <a:pPr lvl="0">
              <a:defRPr sz="1800">
                <a:solidFill>
                  <a:srgbClr val="000000"/>
                </a:solidFill>
              </a:defRPr>
            </a:pPr>
            <a:r>
              <a:rPr sz="7963">
                <a:solidFill>
                  <a:srgbClr val="FFFFFF"/>
                </a:solidFill>
              </a:rPr>
              <a:t>How About this Level?</a:t>
            </a:r>
          </a:p>
        </p:txBody>
      </p:sp>
      <p:sp>
        <p:nvSpPr>
          <p:cNvPr id="6" name="Title 5"/>
          <p:cNvSpPr>
            <a:spLocks noGrp="1"/>
          </p:cNvSpPr>
          <p:nvPr>
            <p:ph type="title"/>
          </p:nvPr>
        </p:nvSpPr>
        <p:spPr>
          <a:xfrm>
            <a:off x="485719" y="3762470"/>
            <a:ext cx="11937671" cy="1950482"/>
          </a:xfrm>
        </p:spPr>
        <p:txBody>
          <a:bodyPr/>
          <a:lstStyle/>
          <a:p>
            <a:r>
              <a:rPr lang="en-US" dirty="0"/>
              <a:t>How about this level?</a:t>
            </a:r>
          </a:p>
        </p:txBody>
      </p:sp>
      <p:sp>
        <p:nvSpPr>
          <p:cNvPr id="7" name="Footer Placeholder 1">
            <a:extLst>
              <a:ext uri="{FF2B5EF4-FFF2-40B4-BE49-F238E27FC236}">
                <a16:creationId xmlns:a16="http://schemas.microsoft.com/office/drawing/2014/main" xmlns="" id="{7F8291B9-54F3-9A46-A053-BEB46750F88F}"/>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01560484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title"/>
          </p:nvPr>
        </p:nvSpPr>
        <p:spPr/>
        <p:txBody>
          <a:bodyPr/>
          <a:lstStyle>
            <a:lvl1pPr defTabSz="406400"/>
          </a:lstStyle>
          <a:p>
            <a:pPr lvl="0"/>
            <a:r>
              <a:rPr lang="en-US" dirty="0"/>
              <a:t>Area Row and Column </a:t>
            </a:r>
            <a:r>
              <a:rPr lang="en-US" dirty="0" err="1"/>
              <a:t>Structurer</a:t>
            </a:r>
            <a:r>
              <a:rPr lang="en-US" dirty="0"/>
              <a:t> (RCS)</a:t>
            </a:r>
          </a:p>
        </p:txBody>
      </p:sp>
      <p:sp>
        <p:nvSpPr>
          <p:cNvPr id="231" name="Shape 231"/>
          <p:cNvSpPr>
            <a:spLocks noGrp="1"/>
          </p:cNvSpPr>
          <p:nvPr>
            <p:ph idx="1"/>
          </p:nvPr>
        </p:nvSpPr>
        <p:spPr/>
        <p:txBody>
          <a:bodyPr/>
          <a:lstStyle/>
          <a:p>
            <a:r>
              <a:rPr lang="en-US" dirty="0"/>
              <a:t>Decomposes/recomposes partial units to make whole units</a:t>
            </a:r>
          </a:p>
          <a:p>
            <a:r>
              <a:rPr lang="en-US" dirty="0"/>
              <a:t>Drawing/visualizing. Uses given or measured dimensions to place both row and column line segments and create units</a:t>
            </a:r>
          </a:p>
        </p:txBody>
      </p:sp>
      <p:sp>
        <p:nvSpPr>
          <p:cNvPr id="7" name="Footer Placeholder 1">
            <a:extLst>
              <a:ext uri="{FF2B5EF4-FFF2-40B4-BE49-F238E27FC236}">
                <a16:creationId xmlns:a16="http://schemas.microsoft.com/office/drawing/2014/main" xmlns="" id="{C49401A6-59EE-8347-8DC7-571D9A1FA738}"/>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42396963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a:spLocks noGrp="1"/>
          </p:cNvSpPr>
          <p:nvPr>
            <p:ph type="title"/>
          </p:nvPr>
        </p:nvSpPr>
        <p:spPr>
          <a:xfrm>
            <a:off x="561762" y="3775075"/>
            <a:ext cx="11937671" cy="1950482"/>
          </a:xfrm>
        </p:spPr>
        <p:txBody>
          <a:bodyPr/>
          <a:lstStyle/>
          <a:p>
            <a:pPr lvl="0"/>
            <a:r>
              <a:rPr lang="en-US" dirty="0"/>
              <a:t>What characterizes this level?</a:t>
            </a:r>
          </a:p>
        </p:txBody>
      </p:sp>
      <p:sp>
        <p:nvSpPr>
          <p:cNvPr id="6" name="Footer Placeholder 1">
            <a:extLst>
              <a:ext uri="{FF2B5EF4-FFF2-40B4-BE49-F238E27FC236}">
                <a16:creationId xmlns:a16="http://schemas.microsoft.com/office/drawing/2014/main" xmlns="" id="{B11E83FD-BDD3-CD45-A7AB-820A9C6FE3A0}"/>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38858725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a:spLocks noGrp="1"/>
          </p:cNvSpPr>
          <p:nvPr>
            <p:ph type="title"/>
          </p:nvPr>
        </p:nvSpPr>
        <p:spPr/>
        <p:txBody>
          <a:bodyPr/>
          <a:lstStyle>
            <a:lvl1pPr defTabSz="406400"/>
          </a:lstStyle>
          <a:p>
            <a:pPr lvl="0"/>
            <a:r>
              <a:rPr lang="en-US" dirty="0"/>
              <a:t>Array </a:t>
            </a:r>
            <a:r>
              <a:rPr lang="en-US" dirty="0" err="1"/>
              <a:t>Structurer</a:t>
            </a:r>
            <a:r>
              <a:rPr lang="en-US" dirty="0"/>
              <a:t> (AS)</a:t>
            </a:r>
          </a:p>
        </p:txBody>
      </p:sp>
      <p:sp>
        <p:nvSpPr>
          <p:cNvPr id="239" name="Shape 239"/>
          <p:cNvSpPr>
            <a:spLocks noGrp="1"/>
          </p:cNvSpPr>
          <p:nvPr>
            <p:ph idx="1"/>
          </p:nvPr>
        </p:nvSpPr>
        <p:spPr/>
        <p:txBody>
          <a:bodyPr/>
          <a:lstStyle/>
          <a:p>
            <a:r>
              <a:rPr lang="en-US" dirty="0"/>
              <a:t>With linear measures or other similar indications of the two dimensions, multiplicatively iterates squares in a row or column to determine the area</a:t>
            </a:r>
          </a:p>
          <a:p>
            <a:r>
              <a:rPr lang="en-US" dirty="0"/>
              <a:t>Drawing not necessary</a:t>
            </a:r>
          </a:p>
        </p:txBody>
      </p:sp>
      <p:sp>
        <p:nvSpPr>
          <p:cNvPr id="7" name="Footer Placeholder 1">
            <a:extLst>
              <a:ext uri="{FF2B5EF4-FFF2-40B4-BE49-F238E27FC236}">
                <a16:creationId xmlns:a16="http://schemas.microsoft.com/office/drawing/2014/main" xmlns="" id="{2068D499-4B8D-5E4F-8160-EAC4BDB57274}"/>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92836354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hape 109"/>
          <p:cNvSpPr>
            <a:spLocks noGrp="1"/>
          </p:cNvSpPr>
          <p:nvPr>
            <p:ph type="title"/>
          </p:nvPr>
        </p:nvSpPr>
        <p:spPr/>
        <p:txBody>
          <a:bodyPr/>
          <a:lstStyle/>
          <a:p>
            <a:pPr lvl="0"/>
            <a:r>
              <a:rPr lang="en-US" dirty="0"/>
              <a:t>CCA – Focal tasks from last time</a:t>
            </a:r>
          </a:p>
        </p:txBody>
      </p:sp>
      <p:sp>
        <p:nvSpPr>
          <p:cNvPr id="110" name="Shape 110"/>
          <p:cNvSpPr>
            <a:spLocks noGrp="1"/>
          </p:cNvSpPr>
          <p:nvPr>
            <p:ph idx="1"/>
          </p:nvPr>
        </p:nvSpPr>
        <p:spPr/>
        <p:txBody>
          <a:bodyPr/>
          <a:lstStyle/>
          <a:p>
            <a:r>
              <a:rPr lang="en-US" dirty="0"/>
              <a:t>Piagetian conservation tasks</a:t>
            </a:r>
          </a:p>
          <a:p>
            <a:r>
              <a:rPr lang="en-US" dirty="0"/>
              <a:t>Arrays and area</a:t>
            </a:r>
          </a:p>
          <a:p>
            <a:pPr lvl="1"/>
            <a:r>
              <a:rPr lang="en-US" dirty="0"/>
              <a:t>Copy an array</a:t>
            </a:r>
          </a:p>
          <a:p>
            <a:pPr lvl="1"/>
            <a:r>
              <a:rPr lang="en-US" dirty="0"/>
              <a:t>Fill in an incomplete array (what processes?)</a:t>
            </a:r>
          </a:p>
        </p:txBody>
      </p:sp>
      <p:sp>
        <p:nvSpPr>
          <p:cNvPr id="7" name="Footer Placeholder 1">
            <a:extLst>
              <a:ext uri="{FF2B5EF4-FFF2-40B4-BE49-F238E27FC236}">
                <a16:creationId xmlns:a16="http://schemas.microsoft.com/office/drawing/2014/main" xmlns="" id="{A58371B8-E55A-6045-90C7-1574EE118967}"/>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86429665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title"/>
          </p:nvPr>
        </p:nvSpPr>
        <p:spPr/>
        <p:txBody>
          <a:bodyPr/>
          <a:lstStyle/>
          <a:p>
            <a:pPr lvl="0"/>
            <a:r>
              <a:rPr lang="en-US" dirty="0"/>
              <a:t>Test ourselves!</a:t>
            </a:r>
          </a:p>
        </p:txBody>
      </p:sp>
      <p:sp>
        <p:nvSpPr>
          <p:cNvPr id="242" name="Shape 242"/>
          <p:cNvSpPr>
            <a:spLocks noGrp="1"/>
          </p:cNvSpPr>
          <p:nvPr>
            <p:ph idx="1"/>
          </p:nvPr>
        </p:nvSpPr>
        <p:spPr/>
        <p:txBody>
          <a:bodyPr/>
          <a:lstStyle/>
          <a:p>
            <a:pPr marL="0" indent="0">
              <a:spcBef>
                <a:spcPts val="0"/>
              </a:spcBef>
              <a:spcAft>
                <a:spcPts val="853"/>
              </a:spcAft>
              <a:buNone/>
            </a:pPr>
            <a:r>
              <a:rPr lang="en-US" dirty="0"/>
              <a:t>To develop understanding of the developmental progression, we will:</a:t>
            </a:r>
          </a:p>
          <a:p>
            <a:pPr>
              <a:spcBef>
                <a:spcPts val="900"/>
              </a:spcBef>
              <a:spcAft>
                <a:spcPts val="900"/>
              </a:spcAft>
            </a:pPr>
            <a:r>
              <a:rPr lang="en-US" sz="3200" dirty="0"/>
              <a:t>Watch video examples</a:t>
            </a:r>
          </a:p>
          <a:p>
            <a:pPr>
              <a:spcBef>
                <a:spcPts val="900"/>
              </a:spcBef>
              <a:spcAft>
                <a:spcPts val="900"/>
              </a:spcAft>
            </a:pPr>
            <a:r>
              <a:rPr lang="en-US" sz="3200" dirty="0"/>
              <a:t>Take notes in a form similar to the one we used last time, recording</a:t>
            </a:r>
          </a:p>
          <a:p>
            <a:pPr lvl="1">
              <a:spcBef>
                <a:spcPts val="600"/>
              </a:spcBef>
              <a:spcAft>
                <a:spcPts val="600"/>
              </a:spcAft>
            </a:pPr>
            <a:r>
              <a:rPr lang="en-US" sz="2800" dirty="0"/>
              <a:t>what the student does</a:t>
            </a:r>
          </a:p>
          <a:p>
            <a:pPr lvl="1">
              <a:spcBef>
                <a:spcPts val="600"/>
              </a:spcBef>
              <a:spcAft>
                <a:spcPts val="600"/>
              </a:spcAft>
            </a:pPr>
            <a:r>
              <a:rPr lang="en-US" sz="2800" dirty="0"/>
              <a:t>the level of thinking from the learning trajectory</a:t>
            </a:r>
          </a:p>
          <a:p>
            <a:pPr>
              <a:spcBef>
                <a:spcPts val="900"/>
              </a:spcBef>
              <a:spcAft>
                <a:spcPts val="900"/>
              </a:spcAft>
            </a:pPr>
            <a:r>
              <a:rPr lang="en-US" sz="3200" dirty="0"/>
              <a:t>Think-Pair-Share</a:t>
            </a:r>
          </a:p>
          <a:p>
            <a:pPr>
              <a:spcBef>
                <a:spcPts val="900"/>
              </a:spcBef>
              <a:spcAft>
                <a:spcPts val="900"/>
              </a:spcAft>
            </a:pPr>
            <a:r>
              <a:rPr lang="en-US" sz="3200" dirty="0"/>
              <a:t>Check!</a:t>
            </a:r>
          </a:p>
        </p:txBody>
      </p:sp>
      <p:sp>
        <p:nvSpPr>
          <p:cNvPr id="7" name="Footer Placeholder 1">
            <a:extLst>
              <a:ext uri="{FF2B5EF4-FFF2-40B4-BE49-F238E27FC236}">
                <a16:creationId xmlns:a16="http://schemas.microsoft.com/office/drawing/2014/main" xmlns="" id="{C110EF96-A35F-4A4D-91E6-94B1F3A8982E}"/>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47883211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p:cNvSpPr>
          <p:nvPr>
            <p:ph type="title"/>
          </p:nvPr>
        </p:nvSpPr>
        <p:spPr/>
        <p:txBody>
          <a:bodyPr/>
          <a:lstStyle/>
          <a:p>
            <a:pPr lvl="0"/>
            <a:r>
              <a:rPr lang="en-US" dirty="0"/>
              <a:t>Note taking</a:t>
            </a:r>
          </a:p>
        </p:txBody>
      </p:sp>
      <p:pic>
        <p:nvPicPr>
          <p:cNvPr id="3" name="Picture 2" descr="Notetaking_template area revis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73284"/>
            <a:ext cx="8315385" cy="6425524"/>
          </a:xfrm>
          <a:prstGeom prst="rect">
            <a:avLst/>
          </a:prstGeom>
        </p:spPr>
      </p:pic>
      <p:graphicFrame>
        <p:nvGraphicFramePr>
          <p:cNvPr id="5" name="Object 4"/>
          <p:cNvGraphicFramePr>
            <a:graphicFrameLocks/>
          </p:cNvGraphicFramePr>
          <p:nvPr>
            <p:extLst>
              <p:ext uri="{D42A27DB-BD31-4B8C-83A1-F6EECF244321}">
                <p14:modId xmlns:p14="http://schemas.microsoft.com/office/powerpoint/2010/main" val="3213204561"/>
              </p:ext>
            </p:extLst>
          </p:nvPr>
        </p:nvGraphicFramePr>
        <p:xfrm>
          <a:off x="4157692" y="7478285"/>
          <a:ext cx="8705850" cy="1446213"/>
        </p:xfrm>
        <a:graphic>
          <a:graphicData uri="http://schemas.openxmlformats.org/presentationml/2006/ole">
            <mc:AlternateContent xmlns:mc="http://schemas.openxmlformats.org/markup-compatibility/2006">
              <mc:Choice xmlns:v="urn:schemas-microsoft-com:vml" Requires="v">
                <p:oleObj spid="_x0000_s1109" name="Document" r:id="rId4" imgW="6083300" imgH="1143000" progId="Word.Document.12">
                  <p:embed/>
                </p:oleObj>
              </mc:Choice>
              <mc:Fallback>
                <p:oleObj name="Document" r:id="rId4" imgW="6083300" imgH="1143000" progId="Word.Document.12">
                  <p:embed/>
                  <p:pic>
                    <p:nvPicPr>
                      <p:cNvPr id="0" name=""/>
                      <p:cNvPicPr/>
                      <p:nvPr/>
                    </p:nvPicPr>
                    <p:blipFill>
                      <a:blip r:embed="rId5"/>
                      <a:stretch>
                        <a:fillRect/>
                      </a:stretch>
                    </p:blipFill>
                    <p:spPr>
                      <a:xfrm>
                        <a:off x="4157692" y="7478285"/>
                        <a:ext cx="8705850" cy="1446213"/>
                      </a:xfrm>
                      <a:prstGeom prst="rect">
                        <a:avLst/>
                      </a:prstGeom>
                    </p:spPr>
                  </p:pic>
                </p:oleObj>
              </mc:Fallback>
            </mc:AlternateContent>
          </a:graphicData>
        </a:graphic>
      </p:graphicFrame>
      <p:sp>
        <p:nvSpPr>
          <p:cNvPr id="8" name="Footer Placeholder 1">
            <a:extLst>
              <a:ext uri="{FF2B5EF4-FFF2-40B4-BE49-F238E27FC236}">
                <a16:creationId xmlns:a16="http://schemas.microsoft.com/office/drawing/2014/main" xmlns="" id="{FC0869E1-CBC6-DD4E-9D24-49B990F15868}"/>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98524191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Taking notes to support identifying </a:t>
            </a:r>
            <a:br>
              <a:rPr lang="en-US" dirty="0"/>
            </a:br>
            <a:r>
              <a:rPr lang="en-US" dirty="0"/>
              <a:t>a learning trajectory level </a:t>
            </a:r>
          </a:p>
        </p:txBody>
      </p:sp>
      <p:sp>
        <p:nvSpPr>
          <p:cNvPr id="247" name="Shape 247"/>
          <p:cNvSpPr>
            <a:spLocks noGrp="1"/>
          </p:cNvSpPr>
          <p:nvPr>
            <p:ph idx="1"/>
          </p:nvPr>
        </p:nvSpPr>
        <p:spPr/>
        <p:txBody>
          <a:bodyPr/>
          <a:lstStyle/>
          <a:p>
            <a:pPr marL="0" indent="0">
              <a:buNone/>
            </a:pPr>
            <a:r>
              <a:rPr lang="en-US" u="sng" dirty="0"/>
              <a:t>Individually</a:t>
            </a:r>
          </a:p>
          <a:p>
            <a:pPr>
              <a:spcBef>
                <a:spcPts val="900"/>
              </a:spcBef>
              <a:spcAft>
                <a:spcPts val="900"/>
              </a:spcAft>
            </a:pPr>
            <a:r>
              <a:rPr lang="en-US" sz="3200" dirty="0"/>
              <a:t>Describe what the child did in your notes</a:t>
            </a:r>
          </a:p>
          <a:p>
            <a:pPr>
              <a:spcBef>
                <a:spcPts val="900"/>
              </a:spcBef>
              <a:spcAft>
                <a:spcPts val="900"/>
              </a:spcAft>
            </a:pPr>
            <a:r>
              <a:rPr lang="en-US" sz="3200" dirty="0"/>
              <a:t>Identify the level of the area learning trajectory that fits the description</a:t>
            </a:r>
          </a:p>
          <a:p>
            <a:pPr marL="0" indent="0">
              <a:spcBef>
                <a:spcPts val="900"/>
              </a:spcBef>
              <a:spcAft>
                <a:spcPts val="900"/>
              </a:spcAft>
              <a:buNone/>
            </a:pPr>
            <a:endParaRPr lang="en-US" sz="3200" dirty="0"/>
          </a:p>
          <a:p>
            <a:pPr marL="0" indent="0">
              <a:buNone/>
            </a:pPr>
            <a:r>
              <a:rPr lang="en-US" u="sng" dirty="0"/>
              <a:t>In pairs</a:t>
            </a:r>
          </a:p>
          <a:p>
            <a:pPr>
              <a:spcBef>
                <a:spcPts val="900"/>
              </a:spcBef>
              <a:spcAft>
                <a:spcPts val="900"/>
              </a:spcAft>
            </a:pPr>
            <a:r>
              <a:rPr lang="en-US" sz="3200" dirty="0"/>
              <a:t>Discuss what you noticed and the level you selected </a:t>
            </a:r>
          </a:p>
          <a:p>
            <a:pPr>
              <a:spcBef>
                <a:spcPts val="900"/>
              </a:spcBef>
              <a:spcAft>
                <a:spcPts val="900"/>
              </a:spcAft>
            </a:pPr>
            <a:r>
              <a:rPr lang="en-US" sz="3200" dirty="0"/>
              <a:t>How did the notes help identify levels?</a:t>
            </a:r>
          </a:p>
        </p:txBody>
      </p:sp>
      <p:sp>
        <p:nvSpPr>
          <p:cNvPr id="7" name="Footer Placeholder 1">
            <a:extLst>
              <a:ext uri="{FF2B5EF4-FFF2-40B4-BE49-F238E27FC236}">
                <a16:creationId xmlns:a16="http://schemas.microsoft.com/office/drawing/2014/main" xmlns="" id="{9A06D942-7CA6-7148-A741-C615FC407258}"/>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06780733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a:spLocks noGrp="1"/>
          </p:cNvSpPr>
          <p:nvPr>
            <p:ph type="title"/>
          </p:nvPr>
        </p:nvSpPr>
        <p:spPr>
          <a:xfrm>
            <a:off x="561762" y="3802823"/>
            <a:ext cx="11937671" cy="1950482"/>
          </a:xfrm>
        </p:spPr>
        <p:txBody>
          <a:bodyPr/>
          <a:lstStyle>
            <a:lvl1pPr defTabSz="406400">
              <a:defRPr sz="5400"/>
            </a:lvl1pPr>
          </a:lstStyle>
          <a:p>
            <a:pPr lvl="0"/>
            <a:r>
              <a:rPr lang="en-US" sz="4000" dirty="0"/>
              <a:t>Physical Coverer and Counter (PCC)</a:t>
            </a:r>
          </a:p>
        </p:txBody>
      </p:sp>
      <p:sp>
        <p:nvSpPr>
          <p:cNvPr id="6" name="Footer Placeholder 1">
            <a:extLst>
              <a:ext uri="{FF2B5EF4-FFF2-40B4-BE49-F238E27FC236}">
                <a16:creationId xmlns:a16="http://schemas.microsoft.com/office/drawing/2014/main" xmlns="" id="{FA521E95-9115-F44F-9EA6-CA5AD23AA326}"/>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3172074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Taking notes to support identifying </a:t>
            </a:r>
            <a:br>
              <a:rPr lang="en-US" dirty="0"/>
            </a:br>
            <a:r>
              <a:rPr lang="en-US" dirty="0"/>
              <a:t>a learning trajectory level </a:t>
            </a:r>
          </a:p>
        </p:txBody>
      </p:sp>
      <p:sp>
        <p:nvSpPr>
          <p:cNvPr id="247" name="Shape 247"/>
          <p:cNvSpPr>
            <a:spLocks noGrp="1"/>
          </p:cNvSpPr>
          <p:nvPr>
            <p:ph idx="1"/>
          </p:nvPr>
        </p:nvSpPr>
        <p:spPr/>
        <p:txBody>
          <a:bodyPr/>
          <a:lstStyle/>
          <a:p>
            <a:pPr marL="0" indent="0">
              <a:buNone/>
            </a:pPr>
            <a:r>
              <a:rPr lang="en-US" u="sng" dirty="0"/>
              <a:t>Individually</a:t>
            </a:r>
          </a:p>
          <a:p>
            <a:pPr>
              <a:spcBef>
                <a:spcPts val="900"/>
              </a:spcBef>
              <a:spcAft>
                <a:spcPts val="900"/>
              </a:spcAft>
            </a:pPr>
            <a:r>
              <a:rPr lang="en-US" sz="3200" dirty="0"/>
              <a:t>Describe what the child did in your notes</a:t>
            </a:r>
          </a:p>
          <a:p>
            <a:pPr>
              <a:spcBef>
                <a:spcPts val="900"/>
              </a:spcBef>
              <a:spcAft>
                <a:spcPts val="900"/>
              </a:spcAft>
            </a:pPr>
            <a:r>
              <a:rPr lang="en-US" sz="3200" dirty="0"/>
              <a:t>Identify the level of the area learning trajectory that fits the description</a:t>
            </a:r>
          </a:p>
          <a:p>
            <a:pPr marL="0" indent="0">
              <a:spcBef>
                <a:spcPts val="900"/>
              </a:spcBef>
              <a:spcAft>
                <a:spcPts val="900"/>
              </a:spcAft>
              <a:buNone/>
            </a:pPr>
            <a:endParaRPr lang="en-US" sz="3200" dirty="0"/>
          </a:p>
          <a:p>
            <a:pPr marL="0" indent="0">
              <a:buNone/>
            </a:pPr>
            <a:r>
              <a:rPr lang="en-US" u="sng" dirty="0"/>
              <a:t>In pairs</a:t>
            </a:r>
          </a:p>
          <a:p>
            <a:pPr>
              <a:spcBef>
                <a:spcPts val="900"/>
              </a:spcBef>
              <a:spcAft>
                <a:spcPts val="900"/>
              </a:spcAft>
            </a:pPr>
            <a:r>
              <a:rPr lang="en-US" sz="3200" dirty="0"/>
              <a:t>Discuss what you noticed and the level you selected </a:t>
            </a:r>
          </a:p>
          <a:p>
            <a:pPr>
              <a:spcBef>
                <a:spcPts val="900"/>
              </a:spcBef>
              <a:spcAft>
                <a:spcPts val="900"/>
              </a:spcAft>
            </a:pPr>
            <a:r>
              <a:rPr lang="en-US" sz="3200" dirty="0"/>
              <a:t>How did the notes help identify levels?</a:t>
            </a:r>
          </a:p>
        </p:txBody>
      </p:sp>
      <p:sp>
        <p:nvSpPr>
          <p:cNvPr id="7" name="Footer Placeholder 1">
            <a:extLst>
              <a:ext uri="{FF2B5EF4-FFF2-40B4-BE49-F238E27FC236}">
                <a16:creationId xmlns:a16="http://schemas.microsoft.com/office/drawing/2014/main" xmlns="" id="{814BF2FD-1D1B-CF43-8575-F8ADB7C84299}"/>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0606255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561760" y="3775644"/>
            <a:ext cx="11937671" cy="1950482"/>
          </a:xfrm>
        </p:spPr>
        <p:txBody>
          <a:bodyPr/>
          <a:lstStyle>
            <a:lvl1pPr>
              <a:defRPr sz="5200"/>
            </a:lvl1pPr>
          </a:lstStyle>
          <a:p>
            <a:pPr lvl="0"/>
            <a:r>
              <a:rPr lang="en-US" sz="4000" dirty="0"/>
              <a:t>Area Unit Relater and Repeater (AURR)</a:t>
            </a:r>
          </a:p>
        </p:txBody>
      </p:sp>
      <p:sp>
        <p:nvSpPr>
          <p:cNvPr id="6" name="Footer Placeholder 1">
            <a:extLst>
              <a:ext uri="{FF2B5EF4-FFF2-40B4-BE49-F238E27FC236}">
                <a16:creationId xmlns:a16="http://schemas.microsoft.com/office/drawing/2014/main" xmlns="" id="{463ABCDC-F571-4E44-A60F-A210A5FBD097}"/>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75094760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Taking notes to support identifying </a:t>
            </a:r>
            <a:br>
              <a:rPr lang="en-US" dirty="0"/>
            </a:br>
            <a:r>
              <a:rPr lang="en-US" dirty="0"/>
              <a:t>a learning trajectory level </a:t>
            </a:r>
          </a:p>
        </p:txBody>
      </p:sp>
      <p:sp>
        <p:nvSpPr>
          <p:cNvPr id="247" name="Shape 247"/>
          <p:cNvSpPr>
            <a:spLocks noGrp="1"/>
          </p:cNvSpPr>
          <p:nvPr>
            <p:ph idx="1"/>
          </p:nvPr>
        </p:nvSpPr>
        <p:spPr/>
        <p:txBody>
          <a:bodyPr/>
          <a:lstStyle/>
          <a:p>
            <a:pPr marL="0" indent="0">
              <a:buNone/>
            </a:pPr>
            <a:r>
              <a:rPr lang="en-US" u="sng" dirty="0"/>
              <a:t>Individually</a:t>
            </a:r>
          </a:p>
          <a:p>
            <a:pPr>
              <a:spcBef>
                <a:spcPts val="900"/>
              </a:spcBef>
              <a:spcAft>
                <a:spcPts val="900"/>
              </a:spcAft>
            </a:pPr>
            <a:r>
              <a:rPr lang="en-US" sz="3200" dirty="0"/>
              <a:t>Describe what the child did in your notes</a:t>
            </a:r>
          </a:p>
          <a:p>
            <a:pPr>
              <a:spcBef>
                <a:spcPts val="900"/>
              </a:spcBef>
              <a:spcAft>
                <a:spcPts val="900"/>
              </a:spcAft>
            </a:pPr>
            <a:r>
              <a:rPr lang="en-US" sz="3200" dirty="0"/>
              <a:t>Identify the level of the area learning trajectory that fits the description</a:t>
            </a:r>
          </a:p>
          <a:p>
            <a:pPr marL="0" indent="0">
              <a:spcBef>
                <a:spcPts val="900"/>
              </a:spcBef>
              <a:spcAft>
                <a:spcPts val="900"/>
              </a:spcAft>
              <a:buNone/>
            </a:pPr>
            <a:endParaRPr lang="en-US" sz="3200" dirty="0"/>
          </a:p>
          <a:p>
            <a:pPr marL="0" indent="0">
              <a:buNone/>
            </a:pPr>
            <a:r>
              <a:rPr lang="en-US" u="sng" dirty="0"/>
              <a:t>In pairs</a:t>
            </a:r>
          </a:p>
          <a:p>
            <a:pPr>
              <a:spcBef>
                <a:spcPts val="900"/>
              </a:spcBef>
              <a:spcAft>
                <a:spcPts val="900"/>
              </a:spcAft>
            </a:pPr>
            <a:r>
              <a:rPr lang="en-US" sz="3200" dirty="0"/>
              <a:t>Discuss what you noticed and the level you selected </a:t>
            </a:r>
          </a:p>
          <a:p>
            <a:pPr>
              <a:spcBef>
                <a:spcPts val="900"/>
              </a:spcBef>
              <a:spcAft>
                <a:spcPts val="900"/>
              </a:spcAft>
            </a:pPr>
            <a:r>
              <a:rPr lang="en-US" sz="3200" dirty="0"/>
              <a:t>How did the notes help identify levels?</a:t>
            </a:r>
          </a:p>
        </p:txBody>
      </p:sp>
      <p:sp>
        <p:nvSpPr>
          <p:cNvPr id="7" name="Footer Placeholder 1">
            <a:extLst>
              <a:ext uri="{FF2B5EF4-FFF2-40B4-BE49-F238E27FC236}">
                <a16:creationId xmlns:a16="http://schemas.microsoft.com/office/drawing/2014/main" xmlns="" id="{1C8BFE8D-0541-5142-9F5C-4EF28581CEBC}"/>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19796073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p:cNvSpPr>
          <p:nvPr>
            <p:ph type="title"/>
          </p:nvPr>
        </p:nvSpPr>
        <p:spPr>
          <a:xfrm>
            <a:off x="542750" y="3776810"/>
            <a:ext cx="11937671" cy="1950482"/>
          </a:xfrm>
        </p:spPr>
        <p:txBody>
          <a:bodyPr/>
          <a:lstStyle>
            <a:lvl1pPr defTabSz="406400">
              <a:defRPr sz="5800"/>
            </a:lvl1pPr>
          </a:lstStyle>
          <a:p>
            <a:pPr lvl="0"/>
            <a:r>
              <a:rPr lang="en-US" sz="4000" dirty="0"/>
              <a:t>Area Quantity Recognizer (AQR)</a:t>
            </a:r>
          </a:p>
        </p:txBody>
      </p:sp>
      <p:sp>
        <p:nvSpPr>
          <p:cNvPr id="6" name="Footer Placeholder 1">
            <a:extLst>
              <a:ext uri="{FF2B5EF4-FFF2-40B4-BE49-F238E27FC236}">
                <a16:creationId xmlns:a16="http://schemas.microsoft.com/office/drawing/2014/main" xmlns="" id="{C5EA5664-F7E1-5D49-B580-4384A8B2A922}"/>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89494775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Taking notes to support identifying </a:t>
            </a:r>
            <a:br>
              <a:rPr lang="en-US" dirty="0"/>
            </a:br>
            <a:r>
              <a:rPr lang="en-US" dirty="0"/>
              <a:t>a learning trajectory level </a:t>
            </a:r>
          </a:p>
        </p:txBody>
      </p:sp>
      <p:sp>
        <p:nvSpPr>
          <p:cNvPr id="247" name="Shape 247"/>
          <p:cNvSpPr>
            <a:spLocks noGrp="1"/>
          </p:cNvSpPr>
          <p:nvPr>
            <p:ph idx="1"/>
          </p:nvPr>
        </p:nvSpPr>
        <p:spPr/>
        <p:txBody>
          <a:bodyPr/>
          <a:lstStyle/>
          <a:p>
            <a:pPr marL="0" indent="0">
              <a:buNone/>
            </a:pPr>
            <a:r>
              <a:rPr lang="en-US" u="sng" dirty="0"/>
              <a:t>Individually</a:t>
            </a:r>
          </a:p>
          <a:p>
            <a:pPr>
              <a:spcBef>
                <a:spcPts val="900"/>
              </a:spcBef>
              <a:spcAft>
                <a:spcPts val="900"/>
              </a:spcAft>
            </a:pPr>
            <a:r>
              <a:rPr lang="en-US" sz="3200" dirty="0"/>
              <a:t>Describe what the child did in your notes</a:t>
            </a:r>
          </a:p>
          <a:p>
            <a:pPr>
              <a:spcBef>
                <a:spcPts val="900"/>
              </a:spcBef>
              <a:spcAft>
                <a:spcPts val="900"/>
              </a:spcAft>
            </a:pPr>
            <a:r>
              <a:rPr lang="en-US" sz="3200" dirty="0"/>
              <a:t>Identify the level of the area learning trajectory that fits the description</a:t>
            </a:r>
          </a:p>
          <a:p>
            <a:pPr marL="0" indent="0">
              <a:spcBef>
                <a:spcPts val="900"/>
              </a:spcBef>
              <a:spcAft>
                <a:spcPts val="900"/>
              </a:spcAft>
              <a:buNone/>
            </a:pPr>
            <a:endParaRPr lang="en-US" sz="3200" dirty="0"/>
          </a:p>
          <a:p>
            <a:pPr marL="0" indent="0">
              <a:buNone/>
            </a:pPr>
            <a:r>
              <a:rPr lang="en-US" u="sng" dirty="0"/>
              <a:t>In pairs</a:t>
            </a:r>
          </a:p>
          <a:p>
            <a:pPr>
              <a:spcBef>
                <a:spcPts val="900"/>
              </a:spcBef>
              <a:spcAft>
                <a:spcPts val="900"/>
              </a:spcAft>
            </a:pPr>
            <a:r>
              <a:rPr lang="en-US" sz="3200" dirty="0"/>
              <a:t>Discuss what you noticed and the level you selected </a:t>
            </a:r>
          </a:p>
          <a:p>
            <a:pPr>
              <a:spcBef>
                <a:spcPts val="900"/>
              </a:spcBef>
              <a:spcAft>
                <a:spcPts val="900"/>
              </a:spcAft>
            </a:pPr>
            <a:r>
              <a:rPr lang="en-US" sz="3200" dirty="0"/>
              <a:t>How did the notes help identify levels?</a:t>
            </a:r>
          </a:p>
        </p:txBody>
      </p:sp>
      <p:sp>
        <p:nvSpPr>
          <p:cNvPr id="7" name="Footer Placeholder 1">
            <a:extLst>
              <a:ext uri="{FF2B5EF4-FFF2-40B4-BE49-F238E27FC236}">
                <a16:creationId xmlns:a16="http://schemas.microsoft.com/office/drawing/2014/main" xmlns="" id="{723858E0-6F4E-2042-A468-88D25ECD01B1}"/>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96916203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74"/>
          <p:cNvSpPr txBox="1">
            <a:spLocks/>
          </p:cNvSpPr>
          <p:nvPr/>
        </p:nvSpPr>
        <p:spPr>
          <a:xfrm>
            <a:off x="523740" y="435623"/>
            <a:ext cx="11937671" cy="1950482"/>
          </a:xfrm>
          <a:prstGeom prst="rect">
            <a:avLst/>
          </a:prstGeom>
        </p:spPr>
        <p:txBody>
          <a:bodyPr/>
          <a:lstStyle>
            <a:lvl1pPr algn="ctr" defTabSz="406400" rtl="0" eaLnBrk="0" fontAlgn="base" hangingPunct="0">
              <a:spcBef>
                <a:spcPct val="0"/>
              </a:spcBef>
              <a:spcAft>
                <a:spcPct val="0"/>
              </a:spcAft>
              <a:defRPr sz="54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5pPr>
            <a:lvl6pPr marL="457200" algn="ctr" rtl="0" fontAlgn="base">
              <a:spcBef>
                <a:spcPct val="0"/>
              </a:spcBef>
              <a:spcAft>
                <a:spcPct val="0"/>
              </a:spcAft>
              <a:defRPr sz="4400" b="1">
                <a:solidFill>
                  <a:schemeClr val="tx2"/>
                </a:solidFill>
                <a:latin typeface="Tahoma" pitchFamily="24" charset="0"/>
              </a:defRPr>
            </a:lvl6pPr>
            <a:lvl7pPr marL="914400" algn="ctr" rtl="0" fontAlgn="base">
              <a:spcBef>
                <a:spcPct val="0"/>
              </a:spcBef>
              <a:spcAft>
                <a:spcPct val="0"/>
              </a:spcAft>
              <a:defRPr sz="4400" b="1">
                <a:solidFill>
                  <a:schemeClr val="tx2"/>
                </a:solidFill>
                <a:latin typeface="Tahoma" pitchFamily="24" charset="0"/>
              </a:defRPr>
            </a:lvl7pPr>
            <a:lvl8pPr marL="1371600" algn="ctr" rtl="0" fontAlgn="base">
              <a:spcBef>
                <a:spcPct val="0"/>
              </a:spcBef>
              <a:spcAft>
                <a:spcPct val="0"/>
              </a:spcAft>
              <a:defRPr sz="4400" b="1">
                <a:solidFill>
                  <a:schemeClr val="tx2"/>
                </a:solidFill>
                <a:latin typeface="Tahoma" pitchFamily="24" charset="0"/>
              </a:defRPr>
            </a:lvl8pPr>
            <a:lvl9pPr marL="1828800" algn="ctr" rtl="0" fontAlgn="base">
              <a:spcBef>
                <a:spcPct val="0"/>
              </a:spcBef>
              <a:spcAft>
                <a:spcPct val="0"/>
              </a:spcAft>
              <a:defRPr sz="4400" b="1">
                <a:solidFill>
                  <a:schemeClr val="tx2"/>
                </a:solidFill>
                <a:latin typeface="Tahoma" pitchFamily="24" charset="0"/>
              </a:defRPr>
            </a:lvl9pPr>
          </a:lstStyle>
          <a:p>
            <a:r>
              <a:rPr lang="en-US" sz="6826" dirty="0"/>
              <a:t>Physical Coverer and Counter</a:t>
            </a:r>
          </a:p>
        </p:txBody>
      </p:sp>
      <p:sp>
        <p:nvSpPr>
          <p:cNvPr id="5" name="Title 4"/>
          <p:cNvSpPr>
            <a:spLocks noGrp="1"/>
          </p:cNvSpPr>
          <p:nvPr>
            <p:ph type="title"/>
          </p:nvPr>
        </p:nvSpPr>
        <p:spPr>
          <a:xfrm>
            <a:off x="561762" y="3779143"/>
            <a:ext cx="11937671" cy="1950482"/>
          </a:xfrm>
        </p:spPr>
        <p:txBody>
          <a:bodyPr/>
          <a:lstStyle/>
          <a:p>
            <a:r>
              <a:rPr lang="en-US" dirty="0"/>
              <a:t>Physical Coverer and Counter (PCC)</a:t>
            </a:r>
          </a:p>
        </p:txBody>
      </p:sp>
      <p:sp>
        <p:nvSpPr>
          <p:cNvPr id="7" name="Footer Placeholder 1">
            <a:extLst>
              <a:ext uri="{FF2B5EF4-FFF2-40B4-BE49-F238E27FC236}">
                <a16:creationId xmlns:a16="http://schemas.microsoft.com/office/drawing/2014/main" xmlns="" id="{B7BDEF80-4C7B-E040-8502-682DD46FF53F}"/>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1910268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a:spLocks noGrp="1"/>
          </p:cNvSpPr>
          <p:nvPr>
            <p:ph type="title"/>
          </p:nvPr>
        </p:nvSpPr>
        <p:spPr/>
        <p:txBody>
          <a:bodyPr/>
          <a:lstStyle/>
          <a:p>
            <a:pPr lvl="0"/>
            <a:r>
              <a:rPr lang="en-US" dirty="0"/>
              <a:t>CCAs – What did you find?</a:t>
            </a:r>
          </a:p>
        </p:txBody>
      </p:sp>
      <p:sp>
        <p:nvSpPr>
          <p:cNvPr id="113" name="Shape 113"/>
          <p:cNvSpPr>
            <a:spLocks noGrp="1"/>
          </p:cNvSpPr>
          <p:nvPr>
            <p:ph idx="1"/>
          </p:nvPr>
        </p:nvSpPr>
        <p:spPr/>
        <p:txBody>
          <a:bodyPr/>
          <a:lstStyle/>
          <a:p>
            <a:pPr marL="0" indent="0">
              <a:buNone/>
            </a:pPr>
            <a:r>
              <a:rPr lang="en-US" dirty="0"/>
              <a:t>In groups of 2-4, discuss your students’ responses to the two area tasks.</a:t>
            </a:r>
          </a:p>
          <a:p>
            <a:pPr marL="0" indent="0">
              <a:buNone/>
            </a:pPr>
            <a:r>
              <a:rPr lang="en-US" dirty="0"/>
              <a:t>Think about:</a:t>
            </a:r>
          </a:p>
          <a:p>
            <a:pPr lvl="1"/>
            <a:r>
              <a:rPr lang="en-US" dirty="0"/>
              <a:t>What mathematics do they know?</a:t>
            </a:r>
          </a:p>
          <a:p>
            <a:pPr lvl="1"/>
            <a:r>
              <a:rPr lang="en-US" dirty="0"/>
              <a:t>How do they think about the math?</a:t>
            </a:r>
          </a:p>
          <a:p>
            <a:pPr lvl="1"/>
            <a:r>
              <a:rPr lang="en-US" dirty="0"/>
              <a:t>What differences did you notice?</a:t>
            </a:r>
          </a:p>
        </p:txBody>
      </p:sp>
      <p:sp>
        <p:nvSpPr>
          <p:cNvPr id="7" name="Footer Placeholder 1">
            <a:extLst>
              <a:ext uri="{FF2B5EF4-FFF2-40B4-BE49-F238E27FC236}">
                <a16:creationId xmlns:a16="http://schemas.microsoft.com/office/drawing/2014/main" xmlns="" id="{56189A2F-C6A4-6348-8106-4FCF6FF3B710}"/>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9975404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Taking notes to support identifying </a:t>
            </a:r>
            <a:br>
              <a:rPr lang="en-US" dirty="0"/>
            </a:br>
            <a:r>
              <a:rPr lang="en-US" dirty="0"/>
              <a:t>a learning trajectory level </a:t>
            </a:r>
          </a:p>
        </p:txBody>
      </p:sp>
      <p:sp>
        <p:nvSpPr>
          <p:cNvPr id="247" name="Shape 247"/>
          <p:cNvSpPr>
            <a:spLocks noGrp="1"/>
          </p:cNvSpPr>
          <p:nvPr>
            <p:ph idx="1"/>
          </p:nvPr>
        </p:nvSpPr>
        <p:spPr/>
        <p:txBody>
          <a:bodyPr/>
          <a:lstStyle/>
          <a:p>
            <a:pPr marL="0" indent="0">
              <a:buNone/>
            </a:pPr>
            <a:r>
              <a:rPr lang="en-US" u="sng" dirty="0"/>
              <a:t>Individually</a:t>
            </a:r>
          </a:p>
          <a:p>
            <a:pPr>
              <a:spcBef>
                <a:spcPts val="900"/>
              </a:spcBef>
              <a:spcAft>
                <a:spcPts val="900"/>
              </a:spcAft>
            </a:pPr>
            <a:r>
              <a:rPr lang="en-US" sz="3200" dirty="0"/>
              <a:t>Describe what the child did in your notes</a:t>
            </a:r>
          </a:p>
          <a:p>
            <a:pPr>
              <a:spcBef>
                <a:spcPts val="900"/>
              </a:spcBef>
              <a:spcAft>
                <a:spcPts val="900"/>
              </a:spcAft>
            </a:pPr>
            <a:r>
              <a:rPr lang="en-US" sz="3200" dirty="0"/>
              <a:t>Identify the level of the area learning trajectory that fits the description</a:t>
            </a:r>
          </a:p>
          <a:p>
            <a:pPr marL="0" indent="0">
              <a:spcBef>
                <a:spcPts val="900"/>
              </a:spcBef>
              <a:spcAft>
                <a:spcPts val="900"/>
              </a:spcAft>
              <a:buNone/>
            </a:pPr>
            <a:endParaRPr lang="en-US" sz="3200" dirty="0"/>
          </a:p>
          <a:p>
            <a:pPr marL="0" indent="0">
              <a:buNone/>
            </a:pPr>
            <a:r>
              <a:rPr lang="en-US" u="sng" dirty="0"/>
              <a:t>In pairs</a:t>
            </a:r>
          </a:p>
          <a:p>
            <a:pPr>
              <a:spcBef>
                <a:spcPts val="900"/>
              </a:spcBef>
              <a:spcAft>
                <a:spcPts val="900"/>
              </a:spcAft>
            </a:pPr>
            <a:r>
              <a:rPr lang="en-US" sz="3200" dirty="0"/>
              <a:t>Discuss what you noticed and the level you selected </a:t>
            </a:r>
          </a:p>
          <a:p>
            <a:pPr>
              <a:spcBef>
                <a:spcPts val="900"/>
              </a:spcBef>
              <a:spcAft>
                <a:spcPts val="900"/>
              </a:spcAft>
            </a:pPr>
            <a:r>
              <a:rPr lang="en-US" sz="3200" dirty="0"/>
              <a:t>How did the notes help identify levels?</a:t>
            </a:r>
          </a:p>
        </p:txBody>
      </p:sp>
      <p:sp>
        <p:nvSpPr>
          <p:cNvPr id="7" name="Footer Placeholder 1">
            <a:extLst>
              <a:ext uri="{FF2B5EF4-FFF2-40B4-BE49-F238E27FC236}">
                <a16:creationId xmlns:a16="http://schemas.microsoft.com/office/drawing/2014/main" xmlns="" id="{8E4BAFD1-C7EE-9740-BA2A-55B60B446F12}"/>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8670216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p:nvPr/>
        </p:nvSpPr>
        <p:spPr>
          <a:xfrm>
            <a:off x="306693" y="-10516"/>
            <a:ext cx="12389826" cy="2416093"/>
          </a:xfrm>
          <a:prstGeom prst="rect">
            <a:avLst/>
          </a:prstGeom>
          <a:ln w="12700">
            <a:miter lim="400000"/>
          </a:ln>
          <a:extLst>
            <a:ext uri="{C572A759-6A51-4108-AA02-DFA0A04FC94B}">
              <ma14:wrappingTextBoxFlag xmlns:ma14="http://schemas.microsoft.com/office/mac/drawingml/2011/main" val="1"/>
            </a:ext>
          </a:extLst>
        </p:spPr>
        <p:txBody>
          <a:bodyPr lIns="54180" tIns="54180" rIns="54180" bIns="54180" anchor="ctr"/>
          <a:lstStyle/>
          <a:p>
            <a:pPr lvl="0">
              <a:defRPr sz="1800">
                <a:solidFill>
                  <a:srgbClr val="000000"/>
                </a:solidFill>
              </a:defRPr>
            </a:pPr>
            <a:endParaRPr sz="5972" dirty="0">
              <a:solidFill>
                <a:srgbClr val="FFFFFF"/>
              </a:solidFill>
            </a:endParaRPr>
          </a:p>
        </p:txBody>
      </p:sp>
      <p:sp>
        <p:nvSpPr>
          <p:cNvPr id="4" name="Title 3"/>
          <p:cNvSpPr>
            <a:spLocks noGrp="1"/>
          </p:cNvSpPr>
          <p:nvPr>
            <p:ph type="title"/>
          </p:nvPr>
        </p:nvSpPr>
        <p:spPr>
          <a:xfrm>
            <a:off x="599783" y="3802823"/>
            <a:ext cx="11937671" cy="1950482"/>
          </a:xfrm>
        </p:spPr>
        <p:txBody>
          <a:bodyPr/>
          <a:lstStyle/>
          <a:p>
            <a:pPr lvl="0">
              <a:defRPr sz="1800">
                <a:solidFill>
                  <a:srgbClr val="000000"/>
                </a:solidFill>
              </a:defRPr>
            </a:pPr>
            <a:r>
              <a:rPr lang="en-US" sz="4100" dirty="0">
                <a:solidFill>
                  <a:srgbClr val="FFFFFF"/>
                </a:solidFill>
              </a:rPr>
              <a:t>Initial Composite </a:t>
            </a:r>
            <a:r>
              <a:rPr lang="en-US" sz="4100" dirty="0" err="1">
                <a:solidFill>
                  <a:srgbClr val="FFFFFF"/>
                </a:solidFill>
              </a:rPr>
              <a:t>Structurer</a:t>
            </a:r>
            <a:r>
              <a:rPr lang="en-US" sz="4100" dirty="0">
                <a:solidFill>
                  <a:srgbClr val="FFFFFF"/>
                </a:solidFill>
              </a:rPr>
              <a:t> (ICS) B:</a:t>
            </a:r>
            <a:br>
              <a:rPr lang="en-US" sz="4100" dirty="0">
                <a:solidFill>
                  <a:srgbClr val="FFFFFF"/>
                </a:solidFill>
              </a:rPr>
            </a:br>
            <a:r>
              <a:rPr lang="en-US" sz="4100" dirty="0">
                <a:solidFill>
                  <a:srgbClr val="FFFFFF"/>
                </a:solidFill>
              </a:rPr>
              <a:t>Coordinating and Relating Dimension</a:t>
            </a:r>
          </a:p>
        </p:txBody>
      </p:sp>
      <p:sp>
        <p:nvSpPr>
          <p:cNvPr id="7" name="Footer Placeholder 1">
            <a:extLst>
              <a:ext uri="{FF2B5EF4-FFF2-40B4-BE49-F238E27FC236}">
                <a16:creationId xmlns:a16="http://schemas.microsoft.com/office/drawing/2014/main" xmlns="" id="{1DC28816-9C8D-9F4A-B944-2D8031222814}"/>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7132891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Taking notes to support identifying </a:t>
            </a:r>
            <a:br>
              <a:rPr lang="en-US" dirty="0"/>
            </a:br>
            <a:r>
              <a:rPr lang="en-US" dirty="0"/>
              <a:t>a learning trajectory level </a:t>
            </a:r>
          </a:p>
        </p:txBody>
      </p:sp>
      <p:sp>
        <p:nvSpPr>
          <p:cNvPr id="247" name="Shape 247"/>
          <p:cNvSpPr>
            <a:spLocks noGrp="1"/>
          </p:cNvSpPr>
          <p:nvPr>
            <p:ph idx="1"/>
          </p:nvPr>
        </p:nvSpPr>
        <p:spPr/>
        <p:txBody>
          <a:bodyPr/>
          <a:lstStyle/>
          <a:p>
            <a:pPr marL="0" indent="0">
              <a:buNone/>
            </a:pPr>
            <a:r>
              <a:rPr lang="en-US" u="sng" dirty="0"/>
              <a:t>Individually</a:t>
            </a:r>
          </a:p>
          <a:p>
            <a:pPr>
              <a:spcBef>
                <a:spcPts val="900"/>
              </a:spcBef>
              <a:spcAft>
                <a:spcPts val="900"/>
              </a:spcAft>
            </a:pPr>
            <a:r>
              <a:rPr lang="en-US" sz="3200" dirty="0"/>
              <a:t>Describe what the child did in your notes</a:t>
            </a:r>
          </a:p>
          <a:p>
            <a:pPr>
              <a:spcBef>
                <a:spcPts val="900"/>
              </a:spcBef>
              <a:spcAft>
                <a:spcPts val="900"/>
              </a:spcAft>
            </a:pPr>
            <a:r>
              <a:rPr lang="en-US" sz="3200" dirty="0"/>
              <a:t>Identify the level of the area learning trajectory that fits the description</a:t>
            </a:r>
          </a:p>
          <a:p>
            <a:pPr marL="0" indent="0">
              <a:spcBef>
                <a:spcPts val="900"/>
              </a:spcBef>
              <a:spcAft>
                <a:spcPts val="900"/>
              </a:spcAft>
              <a:buNone/>
            </a:pPr>
            <a:endParaRPr lang="en-US" sz="3200" dirty="0"/>
          </a:p>
          <a:p>
            <a:pPr marL="0" indent="0">
              <a:buNone/>
            </a:pPr>
            <a:r>
              <a:rPr lang="en-US" u="sng" dirty="0"/>
              <a:t>In pairs</a:t>
            </a:r>
          </a:p>
          <a:p>
            <a:pPr>
              <a:spcBef>
                <a:spcPts val="900"/>
              </a:spcBef>
              <a:spcAft>
                <a:spcPts val="900"/>
              </a:spcAft>
            </a:pPr>
            <a:r>
              <a:rPr lang="en-US" sz="3200" dirty="0"/>
              <a:t>Discuss what you noticed and the level you selected </a:t>
            </a:r>
          </a:p>
          <a:p>
            <a:pPr>
              <a:spcBef>
                <a:spcPts val="900"/>
              </a:spcBef>
              <a:spcAft>
                <a:spcPts val="900"/>
              </a:spcAft>
            </a:pPr>
            <a:r>
              <a:rPr lang="en-US" sz="3200" dirty="0"/>
              <a:t>How did the notes help identify levels?</a:t>
            </a:r>
          </a:p>
          <a:p>
            <a:pPr marL="0" indent="0">
              <a:spcBef>
                <a:spcPts val="853"/>
              </a:spcBef>
              <a:buNone/>
            </a:pPr>
            <a:endParaRPr lang="en-US" dirty="0"/>
          </a:p>
        </p:txBody>
      </p:sp>
      <p:sp>
        <p:nvSpPr>
          <p:cNvPr id="7" name="Footer Placeholder 1">
            <a:extLst>
              <a:ext uri="{FF2B5EF4-FFF2-40B4-BE49-F238E27FC236}">
                <a16:creationId xmlns:a16="http://schemas.microsoft.com/office/drawing/2014/main" xmlns="" id="{E6F8AB20-C92A-C84E-B4B0-41DB73DF4614}"/>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09224675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5 CCAs</a:t>
            </a:r>
            <a:endParaRPr lang="en-US" dirty="0"/>
          </a:p>
        </p:txBody>
      </p:sp>
      <p:sp>
        <p:nvSpPr>
          <p:cNvPr id="3" name="Content Placeholder 2"/>
          <p:cNvSpPr>
            <a:spLocks noGrp="1"/>
          </p:cNvSpPr>
          <p:nvPr>
            <p:ph idx="1"/>
          </p:nvPr>
        </p:nvSpPr>
        <p:spPr/>
        <p:txBody>
          <a:bodyPr/>
          <a:lstStyle/>
          <a:p>
            <a:r>
              <a:rPr lang="en-US" dirty="0" smtClean="0"/>
              <a:t>Select assessment tasks to use with your students and take notes on what they do</a:t>
            </a:r>
          </a:p>
          <a:p>
            <a:r>
              <a:rPr lang="en-US" dirty="0" smtClean="0"/>
              <a:t>Bring in a curriculum lesson or activity on area</a:t>
            </a:r>
            <a:endParaRPr lang="en-US" dirty="0"/>
          </a:p>
        </p:txBody>
      </p:sp>
    </p:spTree>
    <p:extLst>
      <p:ext uri="{BB962C8B-B14F-4D97-AF65-F5344CB8AC3E}">
        <p14:creationId xmlns:p14="http://schemas.microsoft.com/office/powerpoint/2010/main" val="768607545"/>
      </p:ext>
    </p:extLst>
  </p:cSld>
  <p:clrMapOvr>
    <a:masterClrMapping/>
  </p:clrMapOvr>
  <p:transition xmlns:p14="http://schemas.microsoft.com/office/powerpoint/2010/mai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6" name="Shape 93"/>
          <p:cNvSpPr>
            <a:spLocks noGrp="1"/>
          </p:cNvSpPr>
          <p:nvPr>
            <p:ph idx="1"/>
          </p:nvPr>
        </p:nvSpPr>
        <p:spPr/>
        <p:txBody>
          <a:bodyPr/>
          <a:lstStyle/>
          <a:p>
            <a:pPr marL="0" indent="0">
              <a:buNone/>
            </a:pPr>
            <a:r>
              <a:rPr lang="en-US" dirty="0"/>
              <a:t>In this session you:</a:t>
            </a:r>
          </a:p>
          <a:p>
            <a:pPr>
              <a:spcBef>
                <a:spcPts val="900"/>
              </a:spcBef>
              <a:spcAft>
                <a:spcPts val="900"/>
              </a:spcAft>
            </a:pPr>
            <a:r>
              <a:rPr lang="en-US" sz="3200" dirty="0"/>
              <a:t>Analyzed examples of student engagement in measurement in terms of the learning trajectory for area measurement</a:t>
            </a:r>
          </a:p>
          <a:p>
            <a:pPr>
              <a:spcBef>
                <a:spcPts val="900"/>
              </a:spcBef>
              <a:spcAft>
                <a:spcPts val="900"/>
              </a:spcAft>
            </a:pPr>
            <a:r>
              <a:rPr lang="en-US" sz="3200" dirty="0"/>
              <a:t>Used note taking to describe student work and student thinking before trying to interpret what the student was doing</a:t>
            </a:r>
          </a:p>
        </p:txBody>
      </p:sp>
      <p:sp>
        <p:nvSpPr>
          <p:cNvPr id="7" name="Footer Placeholder 1">
            <a:extLst>
              <a:ext uri="{FF2B5EF4-FFF2-40B4-BE49-F238E27FC236}">
                <a16:creationId xmlns:a16="http://schemas.microsoft.com/office/drawing/2014/main" xmlns="" id="{D98C67AE-A302-AA42-99C9-BD8F42163BDC}"/>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2441516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Shape 115"/>
          <p:cNvSpPr>
            <a:spLocks noGrp="1"/>
          </p:cNvSpPr>
          <p:nvPr>
            <p:ph type="title"/>
          </p:nvPr>
        </p:nvSpPr>
        <p:spPr/>
        <p:txBody>
          <a:bodyPr/>
          <a:lstStyle/>
          <a:p>
            <a:pPr lvl="0"/>
            <a:r>
              <a:rPr lang="en-US" dirty="0"/>
              <a:t>Students’ thinking</a:t>
            </a:r>
          </a:p>
        </p:txBody>
      </p:sp>
      <p:sp>
        <p:nvSpPr>
          <p:cNvPr id="116" name="Shape 116"/>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What started our investigations?</a:t>
            </a:r>
          </a:p>
        </p:txBody>
      </p:sp>
      <p:sp>
        <p:nvSpPr>
          <p:cNvPr id="7" name="Footer Placeholder 1">
            <a:extLst>
              <a:ext uri="{FF2B5EF4-FFF2-40B4-BE49-F238E27FC236}">
                <a16:creationId xmlns:a16="http://schemas.microsoft.com/office/drawing/2014/main" xmlns="" id="{145E43A9-CE2F-8A43-9886-19B029350DA8}"/>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763787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hape 126"/>
          <p:cNvSpPr>
            <a:spLocks noGrp="1"/>
          </p:cNvSpPr>
          <p:nvPr>
            <p:ph type="title"/>
          </p:nvPr>
        </p:nvSpPr>
        <p:spPr/>
        <p:txBody>
          <a:bodyPr/>
          <a:lstStyle/>
          <a:p>
            <a:pPr lvl="0"/>
            <a:r>
              <a:rPr lang="en-US" dirty="0"/>
              <a:t>Arrays and area</a:t>
            </a:r>
          </a:p>
        </p:txBody>
      </p:sp>
      <p:sp>
        <p:nvSpPr>
          <p:cNvPr id="3" name="Content Placeholder 2"/>
          <p:cNvSpPr>
            <a:spLocks noGrp="1"/>
          </p:cNvSpPr>
          <p:nvPr>
            <p:ph idx="1"/>
          </p:nvPr>
        </p:nvSpPr>
        <p:spPr/>
        <p:txBody>
          <a:bodyPr/>
          <a:lstStyle/>
          <a:p>
            <a:endParaRPr lang="en-US"/>
          </a:p>
        </p:txBody>
      </p:sp>
      <p:pic>
        <p:nvPicPr>
          <p:cNvPr id="127" name="droppedImage.pdf"/>
          <p:cNvPicPr/>
          <p:nvPr/>
        </p:nvPicPr>
        <p:blipFill>
          <a:blip r:embed="rId2">
            <a:extLst/>
          </a:blip>
          <a:stretch>
            <a:fillRect/>
          </a:stretch>
        </p:blipFill>
        <p:spPr>
          <a:xfrm>
            <a:off x="9260077" y="5453364"/>
            <a:ext cx="2309198" cy="1390621"/>
          </a:xfrm>
          <a:prstGeom prst="rect">
            <a:avLst/>
          </a:prstGeom>
          <a:ln w="12700">
            <a:miter lim="400000"/>
          </a:ln>
        </p:spPr>
      </p:pic>
      <p:pic>
        <p:nvPicPr>
          <p:cNvPr id="128" name="droppedImage.pdf"/>
          <p:cNvPicPr/>
          <p:nvPr/>
        </p:nvPicPr>
        <p:blipFill>
          <a:blip r:embed="rId3">
            <a:extLst/>
          </a:blip>
          <a:stretch>
            <a:fillRect/>
          </a:stretch>
        </p:blipFill>
        <p:spPr>
          <a:xfrm>
            <a:off x="9476018" y="3275810"/>
            <a:ext cx="2167202" cy="1698277"/>
          </a:xfrm>
          <a:prstGeom prst="rect">
            <a:avLst/>
          </a:prstGeom>
          <a:ln w="12700">
            <a:miter lim="400000"/>
          </a:ln>
        </p:spPr>
      </p:pic>
      <p:pic>
        <p:nvPicPr>
          <p:cNvPr id="129" name="droppedImage.pdf"/>
          <p:cNvPicPr/>
          <p:nvPr/>
        </p:nvPicPr>
        <p:blipFill>
          <a:blip r:embed="rId4">
            <a:extLst/>
          </a:blip>
          <a:stretch>
            <a:fillRect/>
          </a:stretch>
        </p:blipFill>
        <p:spPr>
          <a:xfrm>
            <a:off x="627433" y="3658769"/>
            <a:ext cx="4556508" cy="1475852"/>
          </a:xfrm>
          <a:prstGeom prst="rect">
            <a:avLst/>
          </a:prstGeom>
          <a:ln w="12700">
            <a:miter lim="400000"/>
          </a:ln>
        </p:spPr>
      </p:pic>
      <p:pic>
        <p:nvPicPr>
          <p:cNvPr id="130" name="droppedImage.pdf"/>
          <p:cNvPicPr/>
          <p:nvPr/>
        </p:nvPicPr>
        <p:blipFill>
          <a:blip r:embed="rId5">
            <a:extLst/>
          </a:blip>
          <a:stretch>
            <a:fillRect/>
          </a:stretch>
        </p:blipFill>
        <p:spPr>
          <a:xfrm>
            <a:off x="746611" y="5893992"/>
            <a:ext cx="7621327" cy="2819893"/>
          </a:xfrm>
          <a:prstGeom prst="rect">
            <a:avLst/>
          </a:prstGeom>
          <a:ln w="12700">
            <a:miter lim="400000"/>
          </a:ln>
        </p:spPr>
      </p:pic>
      <p:pic>
        <p:nvPicPr>
          <p:cNvPr id="131" name="droppedImage.pdf"/>
          <p:cNvPicPr/>
          <p:nvPr/>
        </p:nvPicPr>
        <p:blipFill>
          <a:blip r:embed="rId6">
            <a:extLst/>
          </a:blip>
          <a:stretch>
            <a:fillRect/>
          </a:stretch>
        </p:blipFill>
        <p:spPr>
          <a:xfrm>
            <a:off x="5544783" y="2686553"/>
            <a:ext cx="2185262" cy="2123995"/>
          </a:xfrm>
          <a:prstGeom prst="rect">
            <a:avLst/>
          </a:prstGeom>
          <a:ln w="12700">
            <a:miter lim="400000"/>
          </a:ln>
        </p:spPr>
      </p:pic>
      <p:sp>
        <p:nvSpPr>
          <p:cNvPr id="11" name="Footer Placeholder 1">
            <a:extLst>
              <a:ext uri="{FF2B5EF4-FFF2-40B4-BE49-F238E27FC236}">
                <a16:creationId xmlns:a16="http://schemas.microsoft.com/office/drawing/2014/main" xmlns="" id="{F8C5412B-2C78-B447-A507-E324370DCD41}"/>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50294792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p:txBody>
          <a:bodyPr/>
          <a:lstStyle/>
          <a:p>
            <a:pPr lvl="0"/>
            <a:r>
              <a:rPr lang="en-US" dirty="0"/>
              <a:t>Learning trajectories approach</a:t>
            </a:r>
          </a:p>
        </p:txBody>
      </p:sp>
      <p:sp>
        <p:nvSpPr>
          <p:cNvPr id="4" name="Content Placeholder 3"/>
          <p:cNvSpPr>
            <a:spLocks noGrp="1"/>
          </p:cNvSpPr>
          <p:nvPr>
            <p:ph idx="1"/>
          </p:nvPr>
        </p:nvSpPr>
        <p:spPr/>
        <p:txBody>
          <a:bodyPr/>
          <a:lstStyle/>
          <a:p>
            <a:r>
              <a:rPr lang="en-US" dirty="0"/>
              <a:t>Goal</a:t>
            </a:r>
          </a:p>
          <a:p>
            <a:r>
              <a:rPr lang="en-US" dirty="0"/>
              <a:t>Developmental Progression</a:t>
            </a:r>
          </a:p>
          <a:p>
            <a:r>
              <a:rPr lang="en-US" dirty="0"/>
              <a:t>Instruction</a:t>
            </a:r>
          </a:p>
        </p:txBody>
      </p:sp>
      <p:sp>
        <p:nvSpPr>
          <p:cNvPr id="5" name="Shape 162"/>
          <p:cNvSpPr/>
          <p:nvPr/>
        </p:nvSpPr>
        <p:spPr>
          <a:xfrm>
            <a:off x="541801" y="3441448"/>
            <a:ext cx="11919611" cy="720650"/>
          </a:xfrm>
          <a:prstGeom prst="roundRect">
            <a:avLst>
              <a:gd name="adj" fmla="val 15737"/>
            </a:avLst>
          </a:prstGeom>
          <a:ln w="101600">
            <a:solidFill>
              <a:srgbClr val="F5D328"/>
            </a:solidFill>
            <a:miter lim="400000"/>
          </a:ln>
        </p:spPr>
        <p:txBody>
          <a:bodyPr lIns="50786" tIns="50786" rIns="50786" bIns="50786" anchor="ctr"/>
          <a:lstStyle/>
          <a:p>
            <a:pPr algn="ctr" defTabSz="584028">
              <a:defRPr sz="30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4266"/>
          </a:p>
        </p:txBody>
      </p:sp>
      <p:pic>
        <p:nvPicPr>
          <p:cNvPr id="6" name="droppedImage.pdf"/>
          <p:cNvPicPr/>
          <p:nvPr/>
        </p:nvPicPr>
        <p:blipFill>
          <a:blip r:embed="rId2">
            <a:extLst>
              <a:ext uri="{28A0092B-C50C-407E-A947-70E740481C1C}">
                <a14:useLocalDpi xmlns:a14="http://schemas.microsoft.com/office/drawing/2010/main" val="0"/>
              </a:ext>
            </a:extLst>
          </a:blip>
          <a:stretch>
            <a:fillRect/>
          </a:stretch>
        </p:blipFill>
        <p:spPr>
          <a:xfrm>
            <a:off x="541801" y="6706965"/>
            <a:ext cx="11919611" cy="1863236"/>
          </a:xfrm>
          <a:prstGeom prst="rect">
            <a:avLst/>
          </a:prstGeom>
          <a:ln w="12700">
            <a:miter lim="400000"/>
          </a:ln>
        </p:spPr>
      </p:pic>
      <p:sp>
        <p:nvSpPr>
          <p:cNvPr id="9" name="Footer Placeholder 1">
            <a:extLst>
              <a:ext uri="{FF2B5EF4-FFF2-40B4-BE49-F238E27FC236}">
                <a16:creationId xmlns:a16="http://schemas.microsoft.com/office/drawing/2014/main" xmlns="" id="{6749F815-3275-EA46-85C2-EAAB12219286}"/>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5224955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Student work sample</a:t>
            </a:r>
          </a:p>
        </p:txBody>
      </p:sp>
      <p:sp>
        <p:nvSpPr>
          <p:cNvPr id="7" name="Content Placeholder 6"/>
          <p:cNvSpPr>
            <a:spLocks noGrp="1"/>
          </p:cNvSpPr>
          <p:nvPr>
            <p:ph idx="1"/>
          </p:nvPr>
        </p:nvSpPr>
        <p:spPr/>
        <p:txBody>
          <a:bodyPr/>
          <a:lstStyle/>
          <a:p>
            <a:endParaRPr lang="en-US"/>
          </a:p>
        </p:txBody>
      </p:sp>
      <p:pic>
        <p:nvPicPr>
          <p:cNvPr id="3" name="Picture 2" descr="1 - Pre-Area Quantity Recognizer (PAQR)_final.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9080" y="2787710"/>
            <a:ext cx="9553749" cy="5219345"/>
          </a:xfrm>
          <a:prstGeom prst="rect">
            <a:avLst/>
          </a:prstGeom>
        </p:spPr>
      </p:pic>
      <p:sp>
        <p:nvSpPr>
          <p:cNvPr id="8" name="Footer Placeholder 1">
            <a:extLst>
              <a:ext uri="{FF2B5EF4-FFF2-40B4-BE49-F238E27FC236}">
                <a16:creationId xmlns:a16="http://schemas.microsoft.com/office/drawing/2014/main" xmlns="" id="{A85FB5C9-80DC-4240-9113-FE66C1868611}"/>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51949483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a:spLocks noGrp="1"/>
          </p:cNvSpPr>
          <p:nvPr>
            <p:ph type="title"/>
          </p:nvPr>
        </p:nvSpPr>
        <p:spPr/>
        <p:txBody>
          <a:bodyPr/>
          <a:lstStyle>
            <a:lvl1pPr defTabSz="406400"/>
          </a:lstStyle>
          <a:p>
            <a:pPr lvl="0"/>
            <a:r>
              <a:rPr lang="en-US" dirty="0"/>
              <a:t>Before the first level…</a:t>
            </a:r>
            <a:br>
              <a:rPr lang="en-US" dirty="0"/>
            </a:br>
            <a:r>
              <a:rPr lang="en-US" dirty="0"/>
              <a:t>Pre-Area Quantity Recognizer (PAQR)</a:t>
            </a:r>
          </a:p>
        </p:txBody>
      </p:sp>
      <p:sp>
        <p:nvSpPr>
          <p:cNvPr id="148" name="Shape 148"/>
          <p:cNvSpPr>
            <a:spLocks noGrp="1"/>
          </p:cNvSpPr>
          <p:nvPr>
            <p:ph idx="1"/>
          </p:nvPr>
        </p:nvSpPr>
        <p:spPr/>
        <p:txBody>
          <a:bodyPr/>
          <a:lstStyle/>
          <a:p>
            <a:r>
              <a:rPr lang="en-US" dirty="0"/>
              <a:t>Little specific concept of area</a:t>
            </a:r>
          </a:p>
          <a:p>
            <a:r>
              <a:rPr lang="en-US" dirty="0"/>
              <a:t>Draws in and out of boundary</a:t>
            </a:r>
          </a:p>
        </p:txBody>
      </p:sp>
      <p:pic>
        <p:nvPicPr>
          <p:cNvPr id="2" name="Picture 1" descr="1 - Pre-Area Quantity Recognizer (PAQR)_final.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301" y="4467721"/>
            <a:ext cx="7775533" cy="4247881"/>
          </a:xfrm>
          <a:prstGeom prst="rect">
            <a:avLst/>
          </a:prstGeom>
        </p:spPr>
      </p:pic>
      <p:sp>
        <p:nvSpPr>
          <p:cNvPr id="8" name="Footer Placeholder 1">
            <a:extLst>
              <a:ext uri="{FF2B5EF4-FFF2-40B4-BE49-F238E27FC236}">
                <a16:creationId xmlns:a16="http://schemas.microsoft.com/office/drawing/2014/main" xmlns="" id="{45500AA4-E45E-294A-BFEE-ED72A1DBEE81}"/>
              </a:ext>
            </a:extLst>
          </p:cNvPr>
          <p:cNvSpPr txBox="1">
            <a:spLocks/>
          </p:cNvSpPr>
          <p:nvPr/>
        </p:nvSpPr>
        <p:spPr>
          <a:xfrm>
            <a:off x="541801" y="8756776"/>
            <a:ext cx="11919611" cy="672736"/>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347954711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theme/theme1.xml><?xml version="1.0" encoding="utf-8"?>
<a:theme xmlns:a="http://schemas.openxmlformats.org/drawingml/2006/main" name="Dev-Te@m Module 3">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Dev-Te@m Module 3.potx</Template>
  <TotalTime>20611</TotalTime>
  <Words>2489</Words>
  <Application>Microsoft Macintosh PowerPoint</Application>
  <PresentationFormat>Custom</PresentationFormat>
  <Paragraphs>212</Paragraphs>
  <Slides>44</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Dev-Te@m Module 3</vt:lpstr>
      <vt:lpstr>Document</vt:lpstr>
      <vt:lpstr>Session 5: Area Learning Trajectory – Developmental Progression  </vt:lpstr>
      <vt:lpstr>Overview of Session 5</vt:lpstr>
      <vt:lpstr>CCA – Focal tasks from last time</vt:lpstr>
      <vt:lpstr>CCAs – What did you find?</vt:lpstr>
      <vt:lpstr>Students’ thinking</vt:lpstr>
      <vt:lpstr>Arrays and area</vt:lpstr>
      <vt:lpstr>Learning trajectories approach</vt:lpstr>
      <vt:lpstr>Student work sample</vt:lpstr>
      <vt:lpstr>Before the first level… Pre-Area Quantity Recognizer (PAQR)</vt:lpstr>
      <vt:lpstr>What characteristics?</vt:lpstr>
      <vt:lpstr>Many children at this level…</vt:lpstr>
      <vt:lpstr>Area Quantity Recognizer (AQR)</vt:lpstr>
      <vt:lpstr>How about this level?</vt:lpstr>
      <vt:lpstr>PowerPoint Presentation</vt:lpstr>
      <vt:lpstr>Physical Coverer and Counter (PCC)</vt:lpstr>
      <vt:lpstr>Complete Coverer and Counter (CCC)</vt:lpstr>
      <vt:lpstr>Example: Grade 2</vt:lpstr>
      <vt:lpstr>Learning trajectory levels - Area</vt:lpstr>
      <vt:lpstr>Area Unit Relater and Repeater (AURR)  (Part 1)</vt:lpstr>
      <vt:lpstr>Area Unit Relater and Repeater (AURR)  (Part 2) </vt:lpstr>
      <vt:lpstr>What characterizes this level?</vt:lpstr>
      <vt:lpstr>Initial Composite Structurer (ICS)</vt:lpstr>
      <vt:lpstr>Initial Composite Structurer (ICS) A: Operating on groups of units</vt:lpstr>
      <vt:lpstr>Initial Composite Structurer (ICS) B: What’s different?</vt:lpstr>
      <vt:lpstr>Initial Composite Structurer (ICS) B:  Coordinating and relating dimension</vt:lpstr>
      <vt:lpstr>How about this level?</vt:lpstr>
      <vt:lpstr>Area Row and Column Structurer (RCS)</vt:lpstr>
      <vt:lpstr>What characterizes this level?</vt:lpstr>
      <vt:lpstr>Array Structurer (AS)</vt:lpstr>
      <vt:lpstr>Test ourselves!</vt:lpstr>
      <vt:lpstr>Note taking</vt:lpstr>
      <vt:lpstr>Taking notes to support identifying  a learning trajectory level </vt:lpstr>
      <vt:lpstr>Physical Coverer and Counter (PCC)</vt:lpstr>
      <vt:lpstr>Taking notes to support identifying  a learning trajectory level </vt:lpstr>
      <vt:lpstr>Area Unit Relater and Repeater (AURR)</vt:lpstr>
      <vt:lpstr>Taking notes to support identifying  a learning trajectory level </vt:lpstr>
      <vt:lpstr>Area Quantity Recognizer (AQR)</vt:lpstr>
      <vt:lpstr>Taking notes to support identifying  a learning trajectory level </vt:lpstr>
      <vt:lpstr>Physical Coverer and Counter (PCC)</vt:lpstr>
      <vt:lpstr>Taking notes to support identifying  a learning trajectory level </vt:lpstr>
      <vt:lpstr>Initial Composite Structurer (ICS) B: Coordinating and Relating Dimension</vt:lpstr>
      <vt:lpstr>Taking notes to support identifying  a learning trajectory level </vt:lpstr>
      <vt:lpstr>Session 5 CCAs</vt:lpstr>
      <vt:lpstr>Summary</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Measurement Module: Session 5</dc:title>
  <dc:subject/>
  <dc:creator/>
  <cp:keywords/>
  <dc:description/>
  <cp:lastModifiedBy>Aileen Kennison</cp:lastModifiedBy>
  <cp:revision>339</cp:revision>
  <cp:lastPrinted>2014-08-26T00:17:16Z</cp:lastPrinted>
  <dcterms:created xsi:type="dcterms:W3CDTF">2011-10-25T16:19:09Z</dcterms:created>
  <dcterms:modified xsi:type="dcterms:W3CDTF">2018-10-19T17:48:06Z</dcterms:modified>
  <cp:category/>
</cp:coreProperties>
</file>