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388" r:id="rId2"/>
    <p:sldId id="372" r:id="rId3"/>
    <p:sldId id="359" r:id="rId4"/>
    <p:sldId id="368" r:id="rId5"/>
    <p:sldId id="369" r:id="rId6"/>
    <p:sldId id="370" r:id="rId7"/>
    <p:sldId id="371" r:id="rId8"/>
    <p:sldId id="327" r:id="rId9"/>
    <p:sldId id="328" r:id="rId10"/>
    <p:sldId id="329" r:id="rId11"/>
    <p:sldId id="373" r:id="rId12"/>
    <p:sldId id="393" r:id="rId13"/>
    <p:sldId id="330" r:id="rId14"/>
    <p:sldId id="331" r:id="rId15"/>
    <p:sldId id="347" r:id="rId16"/>
    <p:sldId id="333" r:id="rId17"/>
    <p:sldId id="374" r:id="rId18"/>
    <p:sldId id="334" r:id="rId19"/>
    <p:sldId id="375" r:id="rId20"/>
    <p:sldId id="335" r:id="rId21"/>
    <p:sldId id="336" r:id="rId22"/>
    <p:sldId id="379" r:id="rId23"/>
    <p:sldId id="376" r:id="rId24"/>
    <p:sldId id="378" r:id="rId25"/>
    <p:sldId id="377" r:id="rId26"/>
    <p:sldId id="338" r:id="rId27"/>
    <p:sldId id="380" r:id="rId28"/>
    <p:sldId id="339" r:id="rId29"/>
    <p:sldId id="382" r:id="rId30"/>
    <p:sldId id="340" r:id="rId31"/>
    <p:sldId id="356" r:id="rId32"/>
    <p:sldId id="341" r:id="rId33"/>
    <p:sldId id="383" r:id="rId34"/>
    <p:sldId id="384" r:id="rId35"/>
    <p:sldId id="389" r:id="rId36"/>
    <p:sldId id="364" r:id="rId37"/>
    <p:sldId id="365" r:id="rId38"/>
    <p:sldId id="390" r:id="rId39"/>
    <p:sldId id="391" r:id="rId40"/>
    <p:sldId id="392" r:id="rId41"/>
    <p:sldId id="386" r:id="rId42"/>
  </p:sldIdLst>
  <p:sldSz cx="13003213" cy="9756775"/>
  <p:notesSz cx="6858000" cy="9144000"/>
  <p:defaultTextStyle>
    <a:defPPr>
      <a:defRPr lang="en-US"/>
    </a:defPPr>
    <a:lvl1pPr marL="0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1pPr>
    <a:lvl2pPr marL="650276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2pPr>
    <a:lvl3pPr marL="1300551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3pPr>
    <a:lvl4pPr marL="1950827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4pPr>
    <a:lvl5pPr marL="2601102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5pPr>
    <a:lvl6pPr marL="3251378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6pPr>
    <a:lvl7pPr marL="3901653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7pPr>
    <a:lvl8pPr marL="4551929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8pPr>
    <a:lvl9pPr marL="5202204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8" userDrawn="1">
          <p15:clr>
            <a:srgbClr val="A4A3A4"/>
          </p15:clr>
        </p15:guide>
        <p15:guide id="2" orient="horz" pos="1640" userDrawn="1">
          <p15:clr>
            <a:srgbClr val="A4A3A4"/>
          </p15:clr>
        </p15:guide>
        <p15:guide id="3" orient="horz" pos="5944" userDrawn="1">
          <p15:clr>
            <a:srgbClr val="A4A3A4"/>
          </p15:clr>
        </p15:guide>
        <p15:guide id="4" orient="horz" pos="3066" userDrawn="1">
          <p15:clr>
            <a:srgbClr val="A4A3A4"/>
          </p15:clr>
        </p15:guide>
        <p15:guide id="5" orient="horz" pos="5494" userDrawn="1">
          <p15:clr>
            <a:srgbClr val="A4A3A4"/>
          </p15:clr>
        </p15:guide>
        <p15:guide id="6" orient="horz" pos="1638" userDrawn="1">
          <p15:clr>
            <a:srgbClr val="A4A3A4"/>
          </p15:clr>
        </p15:guide>
        <p15:guide id="7" orient="horz" pos="3073" userDrawn="1">
          <p15:clr>
            <a:srgbClr val="A4A3A4"/>
          </p15:clr>
        </p15:guide>
        <p15:guide id="8" orient="horz" pos="5511" userDrawn="1">
          <p15:clr>
            <a:srgbClr val="A4A3A4"/>
          </p15:clr>
        </p15:guide>
        <p15:guide id="9" pos="334" userDrawn="1">
          <p15:clr>
            <a:srgbClr val="A4A3A4"/>
          </p15:clr>
        </p15:guide>
        <p15:guide id="10" pos="7858" userDrawn="1">
          <p15:clr>
            <a:srgbClr val="A4A3A4"/>
          </p15:clr>
        </p15:guide>
        <p15:guide id="11" pos="411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A22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43" autoAdjust="0"/>
    <p:restoredTop sz="94701"/>
  </p:normalViewPr>
  <p:slideViewPr>
    <p:cSldViewPr showGuides="1">
      <p:cViewPr varScale="1">
        <p:scale>
          <a:sx n="108" d="100"/>
          <a:sy n="108" d="100"/>
        </p:scale>
        <p:origin x="-1344" y="-96"/>
      </p:cViewPr>
      <p:guideLst>
        <p:guide orient="horz" pos="258"/>
        <p:guide orient="horz" pos="1640"/>
        <p:guide orient="horz" pos="5944"/>
        <p:guide orient="horz" pos="3066"/>
        <p:guide orient="horz" pos="5494"/>
        <p:guide orient="horz" pos="1638"/>
        <p:guide orient="horz" pos="3073"/>
        <p:guide orient="horz" pos="5511"/>
        <p:guide pos="334"/>
        <p:guide pos="7858"/>
        <p:guide pos="411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notesViewPr>
    <p:cSldViewPr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93765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F5353-8CCE-9F49-BDEB-464572507784}" type="datetimeFigureOut">
              <a:rPr lang="en-US" smtClean="0"/>
              <a:pPr/>
              <a:t>10/19/18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84BB5-8C22-FE4A-9B97-A7A27B420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936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1pPr>
    <a:lvl2pPr marL="650276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2pPr>
    <a:lvl3pPr marL="1300551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3pPr>
    <a:lvl4pPr marL="1950827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4pPr>
    <a:lvl5pPr marL="2601102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5pPr>
    <a:lvl6pPr marL="3251378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6pPr>
    <a:lvl7pPr marL="3901653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7pPr>
    <a:lvl8pPr marL="4551929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8pPr>
    <a:lvl9pPr marL="5202204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737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They are guided to use size measurements and figure out the problem. Try with just</a:t>
            </a:r>
            <a:r>
              <a:rPr lang="en-US" baseline="0" dirty="0"/>
              <a:t> handout, then give rulers, then give cutouts.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0562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1400"/>
          </a:p>
          <a:p>
            <a:pPr lvl="0">
              <a:defRPr sz="1800"/>
            </a:pPr>
            <a:endParaRPr sz="14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80" name="Shape 28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1400"/>
          </a:p>
          <a:p>
            <a:pPr lvl="0">
              <a:defRPr sz="1800"/>
            </a:pPr>
            <a:endParaRPr sz="14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737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737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737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737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goal is to articulate and discuss the mathematics they know and how they think about that mathematics. A related goal is to discuss differences in their thinking. [Trainers move around and record examples that will be particularly helpful in illustrating different levels of the learning trajectory.]</a:t>
            </a:r>
          </a:p>
        </p:txBody>
      </p:sp>
    </p:spTree>
    <p:extLst>
      <p:ext uri="{BB962C8B-B14F-4D97-AF65-F5344CB8AC3E}">
        <p14:creationId xmlns:p14="http://schemas.microsoft.com/office/powerpoint/2010/main" val="836153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42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They are guided to transform the shapes by folding and matching and ultimately transforming them into 12 1-unit squares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0562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02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animatio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41801" y="2601807"/>
            <a:ext cx="11919612" cy="611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C6CEE-25B7-CF4B-8870-CE53B14CB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xmlns="" id="{118BAA06-4712-7C42-93D0-8D1E9B0A32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9496" y="8759952"/>
            <a:ext cx="11923776" cy="676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7335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(animat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41801" y="2601807"/>
            <a:ext cx="11919612" cy="611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C6CEE-25B7-CF4B-8870-CE53B14CB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xmlns="" id="{F584328F-77A4-754E-AC42-EC21D2246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9496" y="8759952"/>
            <a:ext cx="11923776" cy="676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7582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9860" y="2609338"/>
            <a:ext cx="5833386" cy="6081419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18327" y="2609338"/>
            <a:ext cx="5743086" cy="6081420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BB2EB-04CD-F841-BD54-12600B0B92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xmlns="" id="{8D3D47C5-54C1-5F4E-8775-CD85D6F73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9496" y="8759952"/>
            <a:ext cx="11923776" cy="676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9209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C7F6C-AE1D-764E-A07D-A3388B4EC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xmlns="" id="{B1499AC7-B493-BD4D-87BA-BBD286E137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9496" y="8759952"/>
            <a:ext cx="11923776" cy="676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462432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51801-A1AB-4646-9FD5-931AEBEC59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xmlns="" id="{2DEB7641-F576-BC4C-B6DC-F07D8B94E2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9496" y="8759952"/>
            <a:ext cx="11923776" cy="676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365644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41800" y="867269"/>
            <a:ext cx="11917355" cy="78054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CC738-6E12-8745-A38F-55F00EA375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xmlns="" id="{B5026545-33D9-7F4E-9D2C-B626510CB0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9496" y="8759952"/>
            <a:ext cx="11923776" cy="676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1258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208" y="3824057"/>
            <a:ext cx="11937672" cy="195135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00862-469F-EA4F-ADF8-B72A39836D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xmlns="" id="{6F28245A-7CD8-5E4B-8C15-506647D600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9496" y="8759952"/>
            <a:ext cx="11923776" cy="676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62489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3740" y="433634"/>
            <a:ext cx="11937672" cy="1951355"/>
          </a:xfrm>
          <a:prstGeom prst="rect">
            <a:avLst/>
          </a:prstGeom>
          <a:solidFill>
            <a:srgbClr val="0A224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1801" y="2601807"/>
            <a:ext cx="11919612" cy="611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94532" y="8884990"/>
            <a:ext cx="866881" cy="54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991">
                <a:latin typeface="Arial"/>
                <a:cs typeface="Arial"/>
              </a:defRPr>
            </a:lvl1pPr>
          </a:lstStyle>
          <a:p>
            <a:fld id="{EBE3BB92-FF3B-6447-B668-FB1B789395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03EA9865-F2B6-2B42-984B-4524ECD2A9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9496" y="8759952"/>
            <a:ext cx="11923776" cy="676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91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2" r:id="rId2"/>
    <p:sldLayoutId id="2147483668" r:id="rId3"/>
    <p:sldLayoutId id="2147483669" r:id="rId4"/>
    <p:sldLayoutId id="2147483670" r:id="rId5"/>
    <p:sldLayoutId id="2147483671" r:id="rId6"/>
    <p:sldLayoutId id="2147483673" r:id="rId7"/>
  </p:sldLayoutIdLst>
  <p:transition xmlns:p14="http://schemas.microsoft.com/office/powerpoint/2010/main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57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57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57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57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650138" algn="ctr" rtl="0" fontAlgn="base">
        <a:spcBef>
          <a:spcPct val="0"/>
        </a:spcBef>
        <a:spcAft>
          <a:spcPct val="0"/>
        </a:spcAft>
        <a:defRPr sz="6257" b="1">
          <a:solidFill>
            <a:schemeClr val="tx2"/>
          </a:solidFill>
          <a:latin typeface="Tahoma" pitchFamily="24" charset="0"/>
        </a:defRPr>
      </a:lvl6pPr>
      <a:lvl7pPr marL="1300277" algn="ctr" rtl="0" fontAlgn="base">
        <a:spcBef>
          <a:spcPct val="0"/>
        </a:spcBef>
        <a:spcAft>
          <a:spcPct val="0"/>
        </a:spcAft>
        <a:defRPr sz="6257" b="1">
          <a:solidFill>
            <a:schemeClr val="tx2"/>
          </a:solidFill>
          <a:latin typeface="Tahoma" pitchFamily="24" charset="0"/>
        </a:defRPr>
      </a:lvl7pPr>
      <a:lvl8pPr marL="1950415" algn="ctr" rtl="0" fontAlgn="base">
        <a:spcBef>
          <a:spcPct val="0"/>
        </a:spcBef>
        <a:spcAft>
          <a:spcPct val="0"/>
        </a:spcAft>
        <a:defRPr sz="6257" b="1">
          <a:solidFill>
            <a:schemeClr val="tx2"/>
          </a:solidFill>
          <a:latin typeface="Tahoma" pitchFamily="24" charset="0"/>
        </a:defRPr>
      </a:lvl8pPr>
      <a:lvl9pPr marL="2600554" algn="ctr" rtl="0" fontAlgn="base">
        <a:spcBef>
          <a:spcPct val="0"/>
        </a:spcBef>
        <a:spcAft>
          <a:spcPct val="0"/>
        </a:spcAft>
        <a:defRPr sz="6257" b="1">
          <a:solidFill>
            <a:schemeClr val="tx2"/>
          </a:solidFill>
          <a:latin typeface="Tahoma" pitchFamily="24" charset="0"/>
        </a:defRPr>
      </a:lvl9pPr>
    </p:titleStyle>
    <p:bodyStyle>
      <a:lvl1pPr marL="487604" indent="-487604" algn="l" rtl="0" eaLnBrk="0" fontAlgn="base" hangingPunct="0">
        <a:spcBef>
          <a:spcPts val="1200"/>
        </a:spcBef>
        <a:spcAft>
          <a:spcPts val="1200"/>
        </a:spcAft>
        <a:buChar char="•"/>
        <a:defRPr sz="36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1056475" indent="-406337" algn="l" rtl="0" eaLnBrk="0" fontAlgn="base" hangingPunct="0">
        <a:spcBef>
          <a:spcPts val="900"/>
        </a:spcBef>
        <a:spcAft>
          <a:spcPts val="900"/>
        </a:spcAft>
        <a:buChar char="–"/>
        <a:defRPr sz="3200">
          <a:solidFill>
            <a:schemeClr val="tx1"/>
          </a:solidFill>
          <a:latin typeface="+mn-lt"/>
          <a:ea typeface="ＭＳ Ｐゴシック" pitchFamily="24" charset="-128"/>
        </a:defRPr>
      </a:lvl2pPr>
      <a:lvl3pPr marL="1625346" indent="-325069" algn="l" rtl="0" eaLnBrk="0" fontAlgn="base" hangingPunct="0">
        <a:spcBef>
          <a:spcPts val="600"/>
        </a:spcBef>
        <a:spcAft>
          <a:spcPts val="600"/>
        </a:spcAft>
        <a:buChar char="•"/>
        <a:defRPr sz="2800">
          <a:solidFill>
            <a:schemeClr val="tx1"/>
          </a:solidFill>
          <a:latin typeface="+mn-lt"/>
          <a:ea typeface="ＭＳ Ｐゴシック" pitchFamily="24" charset="-128"/>
        </a:defRPr>
      </a:lvl3pPr>
      <a:lvl4pPr marL="2275484" indent="-325069" algn="l" rtl="0" eaLnBrk="0" fontAlgn="base" hangingPunct="0">
        <a:spcBef>
          <a:spcPts val="300"/>
        </a:spcBef>
        <a:spcAft>
          <a:spcPts val="300"/>
        </a:spcAft>
        <a:buChar char="–"/>
        <a:defRPr sz="2400">
          <a:solidFill>
            <a:schemeClr val="tx1"/>
          </a:solidFill>
          <a:latin typeface="+mn-lt"/>
          <a:ea typeface="ＭＳ Ｐゴシック" pitchFamily="24" charset="-128"/>
        </a:defRPr>
      </a:lvl4pPr>
      <a:lvl5pPr marL="2925623" indent="-325069" algn="l" rtl="0" eaLnBrk="0" fontAlgn="base" hangingPunct="0">
        <a:spcBef>
          <a:spcPts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3575761" indent="-325069" algn="l" rtl="0" fontAlgn="base">
        <a:spcBef>
          <a:spcPct val="20000"/>
        </a:spcBef>
        <a:spcAft>
          <a:spcPct val="0"/>
        </a:spcAft>
        <a:buChar char="»"/>
        <a:defRPr sz="2844">
          <a:solidFill>
            <a:schemeClr val="tx1"/>
          </a:solidFill>
          <a:latin typeface="+mn-lt"/>
          <a:ea typeface="ＭＳ Ｐゴシック" pitchFamily="24" charset="-128"/>
        </a:defRPr>
      </a:lvl6pPr>
      <a:lvl7pPr marL="4225900" indent="-325069" algn="l" rtl="0" fontAlgn="base">
        <a:spcBef>
          <a:spcPct val="20000"/>
        </a:spcBef>
        <a:spcAft>
          <a:spcPct val="0"/>
        </a:spcAft>
        <a:buChar char="»"/>
        <a:defRPr sz="2844">
          <a:solidFill>
            <a:schemeClr val="tx1"/>
          </a:solidFill>
          <a:latin typeface="+mn-lt"/>
          <a:ea typeface="ＭＳ Ｐゴシック" pitchFamily="24" charset="-128"/>
        </a:defRPr>
      </a:lvl7pPr>
      <a:lvl8pPr marL="4876038" indent="-325069" algn="l" rtl="0" fontAlgn="base">
        <a:spcBef>
          <a:spcPct val="20000"/>
        </a:spcBef>
        <a:spcAft>
          <a:spcPct val="0"/>
        </a:spcAft>
        <a:buChar char="»"/>
        <a:defRPr sz="2844">
          <a:solidFill>
            <a:schemeClr val="tx1"/>
          </a:solidFill>
          <a:latin typeface="+mn-lt"/>
          <a:ea typeface="ＭＳ Ｐゴシック" pitchFamily="24" charset="-128"/>
        </a:defRPr>
      </a:lvl8pPr>
      <a:lvl9pPr marL="5526176" indent="-325069" algn="l" rtl="0" fontAlgn="base">
        <a:spcBef>
          <a:spcPct val="20000"/>
        </a:spcBef>
        <a:spcAft>
          <a:spcPct val="0"/>
        </a:spcAft>
        <a:buChar char="»"/>
        <a:defRPr sz="2844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138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277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415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554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0692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0830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0969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107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ChangeAspect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4000" dirty="0"/>
              <a:t>Session 6: Area Learning Trajectory – </a:t>
            </a:r>
            <a:br>
              <a:rPr lang="en-US" sz="4000" dirty="0"/>
            </a:br>
            <a:r>
              <a:rPr lang="en-US" sz="4000" dirty="0"/>
              <a:t>Instructional Activities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9B95E10-0F2E-A949-A61F-2B29AF7608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DFEEED7C-79CE-AE43-A9A8-B247E8938419}"/>
              </a:ext>
            </a:extLst>
          </p:cNvPr>
          <p:cNvCxnSpPr>
            <a:cxnSpLocks/>
          </p:cNvCxnSpPr>
          <p:nvPr/>
        </p:nvCxnSpPr>
        <p:spPr>
          <a:xfrm>
            <a:off x="2111354" y="3444208"/>
            <a:ext cx="7710339" cy="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F37569B1-D8BE-494F-A453-3E5BF8B413F4}"/>
              </a:ext>
            </a:extLst>
          </p:cNvPr>
          <p:cNvCxnSpPr/>
          <p:nvPr/>
        </p:nvCxnSpPr>
        <p:spPr>
          <a:xfrm>
            <a:off x="10214509" y="3755975"/>
            <a:ext cx="60946" cy="479050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A1B21D1-378D-3B46-9EAC-8D5234F4107F}"/>
              </a:ext>
            </a:extLst>
          </p:cNvPr>
          <p:cNvSpPr txBox="1"/>
          <p:nvPr/>
        </p:nvSpPr>
        <p:spPr>
          <a:xfrm>
            <a:off x="10426980" y="5923881"/>
            <a:ext cx="1277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dirty="0">
                <a:cs typeface="Tahoma"/>
              </a:rPr>
              <a:t>5.16”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9D46C88-5F49-8C4B-B86A-4E46436922BE}"/>
              </a:ext>
            </a:extLst>
          </p:cNvPr>
          <p:cNvSpPr txBox="1"/>
          <p:nvPr/>
        </p:nvSpPr>
        <p:spPr>
          <a:xfrm>
            <a:off x="5685114" y="2747303"/>
            <a:ext cx="1265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cs typeface="Tahoma"/>
              </a:rPr>
              <a:t>8.36</a:t>
            </a:r>
            <a:r>
              <a:rPr lang="en-US" sz="3600" dirty="0"/>
              <a:t>”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FA09676E-1CFD-C04C-93A8-7F92FB3B62D2}"/>
              </a:ext>
            </a:extLst>
          </p:cNvPr>
          <p:cNvSpPr/>
          <p:nvPr/>
        </p:nvSpPr>
        <p:spPr>
          <a:xfrm>
            <a:off x="2175804" y="3794786"/>
            <a:ext cx="7645889" cy="4720166"/>
          </a:xfrm>
          <a:prstGeom prst="rect">
            <a:avLst/>
          </a:prstGeom>
          <a:noFill/>
          <a:ln w="57150" cmpd="thickThin">
            <a:solidFill>
              <a:srgbClr val="0A224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18" name="object 8">
            <a:extLst>
              <a:ext uri="{FF2B5EF4-FFF2-40B4-BE49-F238E27FC236}">
                <a16:creationId xmlns:a16="http://schemas.microsoft.com/office/drawing/2014/main" xmlns="" id="{67714727-4E75-1940-B45D-B046B4C67A08}"/>
              </a:ext>
            </a:extLst>
          </p:cNvPr>
          <p:cNvSpPr/>
          <p:nvPr/>
        </p:nvSpPr>
        <p:spPr>
          <a:xfrm>
            <a:off x="6412991" y="7114031"/>
            <a:ext cx="2148840" cy="780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9">
            <a:extLst>
              <a:ext uri="{FF2B5EF4-FFF2-40B4-BE49-F238E27FC236}">
                <a16:creationId xmlns:a16="http://schemas.microsoft.com/office/drawing/2014/main" xmlns="" id="{0D638363-D732-0743-BA6D-ABCE5F16C72E}"/>
              </a:ext>
            </a:extLst>
          </p:cNvPr>
          <p:cNvSpPr/>
          <p:nvPr/>
        </p:nvSpPr>
        <p:spPr>
          <a:xfrm>
            <a:off x="3645720" y="3968814"/>
            <a:ext cx="4707416" cy="23807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0">
            <a:extLst>
              <a:ext uri="{FF2B5EF4-FFF2-40B4-BE49-F238E27FC236}">
                <a16:creationId xmlns:a16="http://schemas.microsoft.com/office/drawing/2014/main" xmlns="" id="{97FB8E98-6C5C-9D49-92AF-459044C17976}"/>
              </a:ext>
            </a:extLst>
          </p:cNvPr>
          <p:cNvSpPr/>
          <p:nvPr/>
        </p:nvSpPr>
        <p:spPr>
          <a:xfrm>
            <a:off x="3264408" y="6318503"/>
            <a:ext cx="2033015" cy="20452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067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Sharing in small groups</a:t>
            </a:r>
          </a:p>
        </p:txBody>
      </p:sp>
      <p:sp>
        <p:nvSpPr>
          <p:cNvPr id="115" name="Shape 1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Share the area assessment task you used and your notes in grade-level small groups. Discuss:</a:t>
            </a:r>
          </a:p>
          <a:p>
            <a:pPr lvl="1"/>
            <a:r>
              <a:rPr lang="en-US" dirty="0"/>
              <a:t>What level(s) of thinking were you able to assess?</a:t>
            </a:r>
          </a:p>
          <a:p>
            <a:pPr lvl="1"/>
            <a:r>
              <a:rPr lang="en-US" dirty="0"/>
              <a:t>What questions do your experiences using these activities with students raise about the learning trajectories?</a:t>
            </a:r>
          </a:p>
          <a:p>
            <a:pPr lvl="1"/>
            <a:r>
              <a:rPr lang="en-US" dirty="0"/>
              <a:t>How could the use of notes be improved to support descriptions of students’ engagement in measurement and connections with the learning trajectory?</a:t>
            </a:r>
          </a:p>
          <a:p>
            <a:pPr marL="0" indent="0">
              <a:buNone/>
            </a:pPr>
            <a:r>
              <a:rPr lang="en-US" b="1" i="1" dirty="0"/>
              <a:t>Have one person record for short share-out about the process with whole group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8A59428-7246-934A-AC67-33DBEF688E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24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from practice protocol – Debriefing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706"/>
              </a:spcBef>
              <a:spcAft>
                <a:spcPts val="1706"/>
              </a:spcAft>
              <a:buNone/>
            </a:pPr>
            <a:r>
              <a:rPr lang="en-US" dirty="0"/>
              <a:t>Debrief in whole group: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Insights gained into the learning trajectory for area 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The process of talking with colleagues using notes to support the discussion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Ideas for enhancing the taking and use of notes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Ways to enhance the protocol for next time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0C40107-26A1-AB48-A1F1-664D02E9E4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42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from practice protocol – Debriefing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706"/>
              </a:spcBef>
              <a:spcAft>
                <a:spcPts val="1706"/>
              </a:spcAft>
              <a:buNone/>
            </a:pPr>
            <a:r>
              <a:rPr lang="en-US" dirty="0"/>
              <a:t>Debrief in whole group: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Insights gained into the learning trajectory for area 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The process of talking with colleagues using notes to support the discussion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Ideas for enhancing the taking and use of notes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Ways to enhance the protocol for next time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0C40107-26A1-AB48-A1F1-664D02E9E4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75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Learning trajectories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</a:t>
            </a:r>
          </a:p>
          <a:p>
            <a:r>
              <a:rPr lang="en-US" dirty="0"/>
              <a:t>Developmental Progression</a:t>
            </a:r>
          </a:p>
          <a:p>
            <a:r>
              <a:rPr lang="en-US" dirty="0"/>
              <a:t>Instruction</a:t>
            </a:r>
          </a:p>
        </p:txBody>
      </p:sp>
      <p:sp>
        <p:nvSpPr>
          <p:cNvPr id="5" name="Shape 162"/>
          <p:cNvSpPr/>
          <p:nvPr/>
        </p:nvSpPr>
        <p:spPr>
          <a:xfrm>
            <a:off x="523740" y="4268788"/>
            <a:ext cx="11937672" cy="762000"/>
          </a:xfrm>
          <a:prstGeom prst="roundRect">
            <a:avLst>
              <a:gd name="adj" fmla="val 15737"/>
            </a:avLst>
          </a:prstGeom>
          <a:ln w="101600">
            <a:solidFill>
              <a:srgbClr val="F5D328"/>
            </a:solidFill>
            <a:miter lim="400000"/>
          </a:ln>
        </p:spPr>
        <p:txBody>
          <a:bodyPr lIns="50786" tIns="50786" rIns="50786" bIns="50786" anchor="ctr"/>
          <a:lstStyle/>
          <a:p>
            <a:pPr algn="ctr" defTabSz="58402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4266"/>
          </a:p>
        </p:txBody>
      </p:sp>
      <p:pic>
        <p:nvPicPr>
          <p:cNvPr id="7" name="droppedImage.pd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1" y="6706965"/>
            <a:ext cx="11919611" cy="186323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DC4614B-8D07-924D-B498-57939CA3D4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09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>
          <a:xfrm>
            <a:off x="521208" y="3824057"/>
            <a:ext cx="11937672" cy="1951355"/>
          </a:xfrm>
        </p:spPr>
        <p:txBody>
          <a:bodyPr/>
          <a:lstStyle/>
          <a:p>
            <a:pPr lvl="0"/>
            <a:r>
              <a:rPr lang="en-US" dirty="0"/>
              <a:t>What level is this developing?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02FEEAB-DA2A-EF4E-ADC2-E335A52742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688" dirty="0"/>
              <a:t>Two activities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Tile a region with a 2D unit of their choosing and discuss issues of leftover spaces, overlapping units and precision.</a:t>
            </a:r>
          </a:p>
          <a:p>
            <a:r>
              <a:rPr lang="en-US" dirty="0"/>
              <a:t>Given three rectangles (e.g., 1 × 12; 2 × 6; 4 × 3), which covers the most space?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6000" b="1" dirty="0"/>
              <a:t>TRY IT!</a:t>
            </a:r>
          </a:p>
        </p:txBody>
      </p:sp>
      <p:sp>
        <p:nvSpPr>
          <p:cNvPr id="9" name="Rectangle 8"/>
          <p:cNvSpPr/>
          <p:nvPr/>
        </p:nvSpPr>
        <p:spPr>
          <a:xfrm>
            <a:off x="866881" y="6612148"/>
            <a:ext cx="6241542" cy="520129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10" name="Rectangle 9"/>
          <p:cNvSpPr/>
          <p:nvPr/>
        </p:nvSpPr>
        <p:spPr>
          <a:xfrm>
            <a:off x="5634725" y="7479030"/>
            <a:ext cx="3120771" cy="1040257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11" name="Rectangle 10"/>
          <p:cNvSpPr/>
          <p:nvPr/>
        </p:nvSpPr>
        <p:spPr>
          <a:xfrm>
            <a:off x="10619290" y="6395428"/>
            <a:ext cx="1560386" cy="208051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CD474E1-AA7A-A249-AE2B-4C51548E29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15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defTabSz="406400">
              <a:defRPr sz="5400"/>
            </a:lvl1pPr>
          </a:lstStyle>
          <a:p>
            <a:pPr lvl="0"/>
            <a:r>
              <a:rPr lang="en-US" sz="4000" dirty="0"/>
              <a:t>Physical Coverer and Counter</a:t>
            </a:r>
          </a:p>
        </p:txBody>
      </p:sp>
      <p:sp>
        <p:nvSpPr>
          <p:cNvPr id="175" name="Shape 17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3600" dirty="0"/>
              <a:t>Attends to some aspects of the structure</a:t>
            </a:r>
          </a:p>
          <a:p>
            <a:pPr lvl="1"/>
            <a:r>
              <a:rPr lang="en-US" b="1" dirty="0"/>
              <a:t>Tiling. </a:t>
            </a:r>
            <a:r>
              <a:rPr lang="en-US" sz="2844" i="1" dirty="0"/>
              <a:t>Completely covers a</a:t>
            </a:r>
            <a:br>
              <a:rPr lang="en-US" sz="2844" i="1" dirty="0"/>
            </a:br>
            <a:r>
              <a:rPr lang="en-US" sz="2844" i="1" dirty="0"/>
              <a:t>region with physical tiles</a:t>
            </a:r>
            <a:endParaRPr lang="en-US" sz="3413" i="1" dirty="0"/>
          </a:p>
          <a:p>
            <a:pPr lvl="1"/>
            <a:r>
              <a:rPr lang="en-US" b="1" dirty="0"/>
              <a:t>Comparing. </a:t>
            </a:r>
            <a:r>
              <a:rPr lang="en-US" sz="2844" i="1" dirty="0"/>
              <a:t>Makes intuitive</a:t>
            </a:r>
            <a:br>
              <a:rPr lang="en-US" sz="2844" i="1" dirty="0"/>
            </a:br>
            <a:r>
              <a:rPr lang="en-US" sz="2844" i="1" dirty="0"/>
              <a:t>comparisons of 2D regions</a:t>
            </a:r>
            <a:br>
              <a:rPr lang="en-US" sz="2844" i="1" dirty="0"/>
            </a:br>
            <a:r>
              <a:rPr lang="en-US" sz="2844" i="1" dirty="0"/>
              <a:t>based on simple, direct</a:t>
            </a:r>
            <a:br>
              <a:rPr lang="en-US" sz="2844" i="1" dirty="0"/>
            </a:br>
            <a:r>
              <a:rPr lang="en-US" sz="2844" i="1" dirty="0"/>
              <a:t>comparisons (superimposition)</a:t>
            </a:r>
          </a:p>
          <a:p>
            <a:pPr lvl="1"/>
            <a:r>
              <a:rPr lang="en-US" b="1" dirty="0"/>
              <a:t>Drawing. </a:t>
            </a:r>
            <a:r>
              <a:rPr lang="en-US" sz="2844" i="1" dirty="0"/>
              <a:t>Approximate</a:t>
            </a:r>
            <a:br>
              <a:rPr lang="en-US" sz="2844" i="1" dirty="0"/>
            </a:br>
            <a:r>
              <a:rPr lang="en-US" sz="2844" i="1" dirty="0"/>
              <a:t>rectangular shapes, some gaps</a:t>
            </a:r>
          </a:p>
        </p:txBody>
      </p:sp>
      <p:pic>
        <p:nvPicPr>
          <p:cNvPr id="176" name="pasted-image.pdf"/>
          <p:cNvPicPr/>
          <p:nvPr/>
        </p:nvPicPr>
        <p:blipFill>
          <a:blip r:embed="rId3"/>
          <a:stretch>
            <a:fillRect/>
          </a:stretch>
        </p:blipFill>
        <p:spPr>
          <a:xfrm>
            <a:off x="7806669" y="3278186"/>
            <a:ext cx="3394013" cy="2715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pasted-image.pdf"/>
          <p:cNvPicPr/>
          <p:nvPr/>
        </p:nvPicPr>
        <p:blipFill>
          <a:blip r:embed="rId4"/>
          <a:stretch>
            <a:fillRect/>
          </a:stretch>
        </p:blipFill>
        <p:spPr>
          <a:xfrm>
            <a:off x="7799793" y="6021387"/>
            <a:ext cx="3506056" cy="2667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AE1A42D-3471-5E4D-A865-DE916B50D6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65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Tiling with squares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xmlns="" id="{365DBE1E-989A-DD4C-AB94-722E480E5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Children cover a rectangle by tiling with physical square tiles and then learn the drawing convention to represent 2 contiguous edges with a single line. They discuss how to best represent a tiling that there must be no gaps or overlaps.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3780A96-82A2-2049-89C0-16DF4291E9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00321" y="3252985"/>
            <a:ext cx="5634725" cy="260064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6" name="Rectangle 5"/>
          <p:cNvSpPr/>
          <p:nvPr/>
        </p:nvSpPr>
        <p:spPr>
          <a:xfrm>
            <a:off x="7260127" y="3361345"/>
            <a:ext cx="650161" cy="6501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7" name="Rectangle 6"/>
          <p:cNvSpPr/>
          <p:nvPr/>
        </p:nvSpPr>
        <p:spPr>
          <a:xfrm>
            <a:off x="6284886" y="3252985"/>
            <a:ext cx="650161" cy="6501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8" name="Rectangle 7"/>
          <p:cNvSpPr/>
          <p:nvPr/>
        </p:nvSpPr>
        <p:spPr>
          <a:xfrm>
            <a:off x="8127007" y="3252985"/>
            <a:ext cx="650161" cy="6501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9" name="Rectangle 8"/>
          <p:cNvSpPr/>
          <p:nvPr/>
        </p:nvSpPr>
        <p:spPr>
          <a:xfrm>
            <a:off x="9102248" y="4119866"/>
            <a:ext cx="650161" cy="6501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10" name="Rectangle 9"/>
          <p:cNvSpPr/>
          <p:nvPr/>
        </p:nvSpPr>
        <p:spPr>
          <a:xfrm>
            <a:off x="8127007" y="4228226"/>
            <a:ext cx="650161" cy="6501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11" name="Rectangle 10"/>
          <p:cNvSpPr/>
          <p:nvPr/>
        </p:nvSpPr>
        <p:spPr>
          <a:xfrm>
            <a:off x="6284886" y="4553307"/>
            <a:ext cx="650161" cy="6501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12" name="Rectangle 11"/>
          <p:cNvSpPr/>
          <p:nvPr/>
        </p:nvSpPr>
        <p:spPr>
          <a:xfrm>
            <a:off x="9318969" y="5095107"/>
            <a:ext cx="650161" cy="6501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13" name="Rectangle 12"/>
          <p:cNvSpPr/>
          <p:nvPr/>
        </p:nvSpPr>
        <p:spPr>
          <a:xfrm>
            <a:off x="6284886" y="3903146"/>
            <a:ext cx="650161" cy="6501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14" name="Rectangle 13"/>
          <p:cNvSpPr/>
          <p:nvPr/>
        </p:nvSpPr>
        <p:spPr>
          <a:xfrm>
            <a:off x="9102248" y="3144625"/>
            <a:ext cx="650161" cy="6501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15" name="Rectangle 14"/>
          <p:cNvSpPr/>
          <p:nvPr/>
        </p:nvSpPr>
        <p:spPr>
          <a:xfrm>
            <a:off x="10185849" y="3903146"/>
            <a:ext cx="650161" cy="6501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16" name="Rectangle 15"/>
          <p:cNvSpPr/>
          <p:nvPr/>
        </p:nvSpPr>
        <p:spPr>
          <a:xfrm>
            <a:off x="7585207" y="5095107"/>
            <a:ext cx="650161" cy="6501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</p:spTree>
    <p:extLst>
      <p:ext uri="{BB962C8B-B14F-4D97-AF65-F5344CB8AC3E}">
        <p14:creationId xmlns:p14="http://schemas.microsoft.com/office/powerpoint/2010/main" val="400740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droppedImage.pdf"/>
          <p:cNvPicPr/>
          <p:nvPr/>
        </p:nvPicPr>
        <p:blipFill>
          <a:blip r:embed="rId2"/>
          <a:stretch>
            <a:fillRect/>
          </a:stretch>
        </p:blipFill>
        <p:spPr>
          <a:xfrm>
            <a:off x="7781459" y="3618856"/>
            <a:ext cx="4271643" cy="3438152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Shape 18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defTabSz="406400">
              <a:defRPr sz="5000"/>
            </a:lvl1pPr>
          </a:lstStyle>
          <a:p>
            <a:pPr lvl="0"/>
            <a:r>
              <a:rPr lang="en-US" sz="5688" dirty="0"/>
              <a:t>Complete Coverer and Counter</a:t>
            </a:r>
          </a:p>
        </p:txBody>
      </p:sp>
      <p:sp>
        <p:nvSpPr>
          <p:cNvPr id="185" name="Shape 18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Drawing</a:t>
            </a:r>
            <a:r>
              <a:rPr lang="en-US" dirty="0"/>
              <a:t>. </a:t>
            </a:r>
            <a:r>
              <a:rPr lang="en-US" i="1" dirty="0"/>
              <a:t>Draws a complete covering without gaps or overlaps and produces approximations of rows (errors of alignment and not all shapes equal size) </a:t>
            </a:r>
          </a:p>
          <a:p>
            <a:r>
              <a:rPr lang="en-US" b="1" dirty="0"/>
              <a:t>Producing. </a:t>
            </a:r>
            <a:r>
              <a:rPr lang="en-US" i="1" dirty="0"/>
              <a:t>Can build a region of specified area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99C06A5-AF0F-C345-B9F2-725E741FB22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9417B57-0FB9-2C42-9FA4-B3B98B5516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Counting within an array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3E0F395-4E96-674E-AB6E-7F7ED0B0A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2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Children discuss, learn, and practice systematic counting strategies for enumerating arrays.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6387AAF-1712-B048-B7BF-5E06129846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222619"/>
              </p:ext>
            </p:extLst>
          </p:nvPr>
        </p:nvGraphicFramePr>
        <p:xfrm>
          <a:off x="1950481" y="2711185"/>
          <a:ext cx="8885530" cy="44427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85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885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885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8855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8855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8855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8855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8855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8855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8855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888553"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8553"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8553"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8553"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88553"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148092" marR="148092" marT="74046" marB="7404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191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Session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Your area assessments and anecdotal notes</a:t>
            </a:r>
          </a:p>
          <a:p>
            <a:pPr lvl="1"/>
            <a:r>
              <a:rPr lang="en-US" dirty="0"/>
              <a:t>Learning from Practice Protocol</a:t>
            </a:r>
          </a:p>
          <a:p>
            <a:r>
              <a:rPr lang="en-US" dirty="0"/>
              <a:t>The third part of learning trajectories—Instructional Activities</a:t>
            </a:r>
          </a:p>
          <a:p>
            <a:pPr lvl="1"/>
            <a:r>
              <a:rPr lang="en-US" dirty="0"/>
              <a:t>Examples along the learning trajectory</a:t>
            </a:r>
          </a:p>
          <a:p>
            <a:pPr lvl="1"/>
            <a:r>
              <a:rPr lang="en-US" dirty="0"/>
              <a:t>Activities from your curriculum</a:t>
            </a:r>
          </a:p>
          <a:p>
            <a:r>
              <a:rPr lang="en-US" dirty="0"/>
              <a:t>Review of the math of area measurement</a:t>
            </a:r>
          </a:p>
          <a:p>
            <a:r>
              <a:rPr lang="en-US" dirty="0"/>
              <a:t>Classroom Connection Activity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EBA7F0B-615A-7C43-8643-D13EC8507A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8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200"/>
            </a:lvl1pPr>
          </a:lstStyle>
          <a:p>
            <a:pPr lvl="0"/>
            <a:r>
              <a:rPr lang="en-US" sz="4000" dirty="0"/>
              <a:t>Area Unit Relater and Repeater </a:t>
            </a:r>
            <a:br>
              <a:rPr lang="en-US" sz="4000" dirty="0"/>
            </a:br>
            <a:r>
              <a:rPr lang="en-US" sz="4000" dirty="0"/>
              <a:t>(Part 1)</a:t>
            </a:r>
          </a:p>
        </p:txBody>
      </p:sp>
      <p:sp>
        <p:nvSpPr>
          <p:cNvPr id="200" name="Shape 20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Quantifying.</a:t>
            </a:r>
            <a:r>
              <a:rPr lang="en-US" sz="2275" b="1" dirty="0"/>
              <a:t> </a:t>
            </a:r>
            <a:r>
              <a:rPr lang="en-US" sz="3413" i="1" dirty="0"/>
              <a:t>Counts individual units, guided by rows</a:t>
            </a:r>
          </a:p>
          <a:p>
            <a:r>
              <a:rPr lang="en-US" b="1" dirty="0"/>
              <a:t>Drawing.</a:t>
            </a:r>
            <a:r>
              <a:rPr lang="en-US" dirty="0"/>
              <a:t> </a:t>
            </a:r>
            <a:r>
              <a:rPr lang="en-US" sz="3413" i="1" dirty="0"/>
              <a:t>Draws a complete covering, one unit at at time, using an intuitive row or column structure and equal-size units.</a:t>
            </a:r>
          </a:p>
          <a:p>
            <a:r>
              <a:rPr lang="en-US" b="1" dirty="0"/>
              <a:t>Comparing. </a:t>
            </a:r>
            <a:r>
              <a:rPr lang="en-US" sz="3413" i="1" dirty="0"/>
              <a:t>Relates size and number of units.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3C2B83E-4B3A-ED42-9D48-4C074C71B9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40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200"/>
            </a:lvl1pPr>
          </a:lstStyle>
          <a:p>
            <a:pPr lvl="0"/>
            <a:r>
              <a:rPr lang="en-US" sz="4000" dirty="0"/>
              <a:t>Area Unit Relater and Repeater </a:t>
            </a:r>
            <a:br>
              <a:rPr lang="en-US" sz="4000" dirty="0"/>
            </a:br>
            <a:r>
              <a:rPr lang="en-US" sz="4000" dirty="0"/>
              <a:t>(Part 2)</a:t>
            </a:r>
          </a:p>
        </p:txBody>
      </p:sp>
      <p:sp>
        <p:nvSpPr>
          <p:cNvPr id="200" name="Shape 20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Iterating.</a:t>
            </a:r>
            <a:r>
              <a:rPr lang="en-US" dirty="0"/>
              <a:t> </a:t>
            </a:r>
            <a:r>
              <a:rPr lang="en-US" sz="3413" i="1" dirty="0"/>
              <a:t>Iterates individual tiles to measure</a:t>
            </a:r>
          </a:p>
          <a:p>
            <a:r>
              <a:rPr lang="en-US" b="1" dirty="0"/>
              <a:t>Producing. </a:t>
            </a:r>
            <a:r>
              <a:rPr lang="en-US" sz="3413" i="1" dirty="0"/>
              <a:t>Builds a region of area from an insufficient number of unit tiles through individual unit iteration</a:t>
            </a:r>
            <a:endParaRPr lang="en-US" i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414EA35-FFEF-404D-8964-D813F0F71C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08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Activities developing later learning trajectory levels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6508F2F1-16A1-0D4A-B942-76E1697AE7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1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Using a grid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D2FA13DC-E7AD-D44C-9B6D-04E781B68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Children use squared paper to measure areas to reinforce the use of the unit square, as well as non-integer values.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9836FB4-76F4-0F4B-BD0A-67A529BC0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408856"/>
              </p:ext>
            </p:extLst>
          </p:nvPr>
        </p:nvGraphicFramePr>
        <p:xfrm>
          <a:off x="2600642" y="2711185"/>
          <a:ext cx="8018650" cy="4009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18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18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018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0186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0186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0186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0186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0186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0186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0186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801865">
                <a:tc>
                  <a:txBody>
                    <a:bodyPr/>
                    <a:lstStyle/>
                    <a:p>
                      <a:endParaRPr lang="en-US" sz="2700" dirty="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 dirty="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1865"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 dirty="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 dirty="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 dirty="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 dirty="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 dirty="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1865"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 dirty="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01865"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 dirty="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01865"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 dirty="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700" dirty="0"/>
                    </a:p>
                  </a:txBody>
                  <a:tcPr marL="133644" marR="133644" marT="66822" marB="668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103" y="2881840"/>
            <a:ext cx="5526365" cy="349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10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What level is this developing?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28D6FF9-B51B-AB45-BD70-EA7DAED2B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4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Filling in a missing section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976C0AD8-B394-0441-B700-2450B6B18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742950" indent="-742950">
              <a:buFont typeface="+mj-lt"/>
              <a:buAutoNum type="arabicPeriod" startAt="2"/>
            </a:pPr>
            <a:r>
              <a:rPr lang="en-US" dirty="0">
                <a:solidFill>
                  <a:srgbClr val="000000"/>
                </a:solidFill>
              </a:rPr>
              <a:t>Fill in ever-greater numbers of missing sections. Use language such as “bringing down” a row.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3831A8-20AA-C943-A653-8FC7DDA40E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60" y="2997816"/>
            <a:ext cx="4638845" cy="3142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847" y="2997815"/>
            <a:ext cx="4334404" cy="3180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395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Initial Composite </a:t>
            </a:r>
            <a:r>
              <a:rPr lang="en-US" dirty="0" err="1"/>
              <a:t>Structurer</a:t>
            </a:r>
            <a:r>
              <a:rPr lang="en-US" dirty="0"/>
              <a:t> A:</a:t>
            </a:r>
          </a:p>
          <a:p>
            <a:pPr lvl="0"/>
            <a:r>
              <a:rPr lang="en-US" dirty="0"/>
              <a:t>Operating on groups of units</a:t>
            </a:r>
          </a:p>
        </p:txBody>
      </p:sp>
      <p:sp>
        <p:nvSpPr>
          <p:cNvPr id="215" name="Shape 2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Organizes counting, drawing, or moving of objects in composites units (unit of units) </a:t>
            </a:r>
          </a:p>
          <a:p>
            <a:r>
              <a:rPr lang="en-US" dirty="0"/>
              <a:t>Finds reasonable estimates of regions (may use upper or lower bounds)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9558E1A-CF45-2F46-BD30-DA1BF2BAF9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2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Computer array task</a:t>
            </a:r>
          </a:p>
        </p:txBody>
      </p:sp>
      <p:pic>
        <p:nvPicPr>
          <p:cNvPr id="3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09671" y="2602826"/>
            <a:ext cx="7765809" cy="6086227"/>
          </a:xfrm>
          <a:prstGeom prst="rect">
            <a:avLst/>
          </a:prstGeom>
          <a:ln w="12700">
            <a:miter lim="400000"/>
          </a:ln>
          <a:effectLst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3478751-07C4-8E48-BDE7-95CB83483D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89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Initial Composite Structurer B: </a:t>
            </a:r>
            <a:br>
              <a:rPr lang="en-US" dirty="0"/>
            </a:br>
            <a:r>
              <a:rPr lang="en-US" dirty="0"/>
              <a:t>Coordinating and relating dimension</a:t>
            </a:r>
          </a:p>
        </p:txBody>
      </p:sp>
      <p:sp>
        <p:nvSpPr>
          <p:cNvPr id="223" name="Shape 22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dimension displays as indicating the number of units in a row or column</a:t>
            </a:r>
          </a:p>
          <a:p>
            <a:r>
              <a:rPr lang="en-US" dirty="0"/>
              <a:t>May identify dimensions of a region without correctly drawing the array of units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E232BCF-664C-A340-9478-0B2ED5EC66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56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Mentally constructing area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8F685F8-75EC-4D4B-BE9F-676F06784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dirty="0"/>
              <a:t>Children are encouraged to “ﬁll in” open regions by mentally constructing a row, setting up a 1–1 correspondence with the indicated positions, and then repeating that row to ﬁll the rectangular region.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AEEDC5E-546B-144E-B5C2-4298702241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974" y="2601807"/>
            <a:ext cx="5689203" cy="3603517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708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ourselves!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A8233FF-E603-5C42-9C57-AD08B6BED0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60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defTabSz="406400"/>
          </a:lstStyle>
          <a:p>
            <a:pPr lvl="0"/>
            <a:r>
              <a:rPr lang="en-US" dirty="0"/>
              <a:t>Area Row and Column </a:t>
            </a:r>
            <a:r>
              <a:rPr lang="en-US" dirty="0" err="1"/>
              <a:t>Structurer</a:t>
            </a:r>
            <a:endParaRPr lang="en-US" dirty="0"/>
          </a:p>
        </p:txBody>
      </p:sp>
      <p:sp>
        <p:nvSpPr>
          <p:cNvPr id="231" name="Shape 23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Decomposes/recomposes partial units to make whole units</a:t>
            </a:r>
          </a:p>
          <a:p>
            <a:r>
              <a:rPr lang="en-US" dirty="0"/>
              <a:t>Drawing/visualizing. Uses given or measured dimensions to place both row and column line segments and create units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0D4A041-B53B-4041-A049-4032422764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0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Visualizing arrays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How much larger is one rectangle than another? How did you solve it?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6000" b="1" dirty="0"/>
              <a:t>TRY IT!</a:t>
            </a:r>
          </a:p>
        </p:txBody>
      </p:sp>
      <p:sp>
        <p:nvSpPr>
          <p:cNvPr id="10" name="Rectangle 9"/>
          <p:cNvSpPr/>
          <p:nvPr/>
        </p:nvSpPr>
        <p:spPr>
          <a:xfrm>
            <a:off x="650161" y="5095107"/>
            <a:ext cx="6501606" cy="216720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11" name="Rectangle 10"/>
          <p:cNvSpPr/>
          <p:nvPr/>
        </p:nvSpPr>
        <p:spPr>
          <a:xfrm>
            <a:off x="7801927" y="5095107"/>
            <a:ext cx="4009324" cy="325080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3FD509E-E565-0C4A-897B-BCE0324536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87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defTabSz="406400"/>
          </a:lstStyle>
          <a:p>
            <a:pPr lvl="0"/>
            <a:r>
              <a:rPr lang="en-US" dirty="0"/>
              <a:t>Array </a:t>
            </a:r>
            <a:r>
              <a:rPr lang="en-US" dirty="0" err="1"/>
              <a:t>Structurer</a:t>
            </a:r>
            <a:endParaRPr lang="en-US" dirty="0"/>
          </a:p>
        </p:txBody>
      </p:sp>
      <p:sp>
        <p:nvSpPr>
          <p:cNvPr id="239" name="Shape 23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linear measures or other similar indications of the two dimensions, multiplicatively iterates squares in a row or column to determine the area</a:t>
            </a:r>
          </a:p>
          <a:p>
            <a:r>
              <a:rPr lang="en-US" dirty="0"/>
              <a:t>Drawing not necessary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6ED4FFA-2AA4-8149-A810-6996A0F7FC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73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Array and area challenges</a:t>
            </a:r>
          </a:p>
        </p:txBody>
      </p:sp>
      <p:pic>
        <p:nvPicPr>
          <p:cNvPr id="3" name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22667" y="2673363"/>
            <a:ext cx="4157434" cy="586234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AF00B71-4418-F642-8B3E-125FDBF422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99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How many whole squares fit?</a:t>
            </a:r>
          </a:p>
        </p:txBody>
      </p:sp>
      <p:pic>
        <p:nvPicPr>
          <p:cNvPr id="3" name="droppedImage.pdf"/>
          <p:cNvPicPr/>
          <p:nvPr/>
        </p:nvPicPr>
        <p:blipFill rotWithShape="1">
          <a:blip r:embed="rId2">
            <a:extLst/>
          </a:blip>
          <a:srcRect t="8881" b="48584"/>
          <a:stretch/>
        </p:blipFill>
        <p:spPr>
          <a:xfrm>
            <a:off x="36120" y="3686426"/>
            <a:ext cx="6375186" cy="3897163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droppedImage.pdf"/>
          <p:cNvPicPr/>
          <p:nvPr/>
        </p:nvPicPr>
        <p:blipFill rotWithShape="1">
          <a:blip r:embed="rId2">
            <a:extLst/>
          </a:blip>
          <a:srcRect t="53697" b="-206"/>
          <a:stretch/>
        </p:blipFill>
        <p:spPr>
          <a:xfrm>
            <a:off x="6068166" y="3469706"/>
            <a:ext cx="6375186" cy="426132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D0A11D-9252-9647-A8B8-32A8E7AA6F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12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defTabSz="406400"/>
          </a:lstStyle>
          <a:p>
            <a:pPr lvl="0"/>
            <a:r>
              <a:rPr lang="en-US" dirty="0"/>
              <a:t>Conceptual Area Measurer </a:t>
            </a:r>
          </a:p>
        </p:txBody>
      </p:sp>
      <p:sp>
        <p:nvSpPr>
          <p:cNvPr id="231" name="Shape 23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Has an abstract and generalizable understanding of the rectangular area formula</a:t>
            </a:r>
          </a:p>
          <a:p>
            <a:r>
              <a:rPr lang="en-US" dirty="0"/>
              <a:t>Restructures regions to find the areas of triangles, kites, trapezoids, and parallelograms</a:t>
            </a:r>
          </a:p>
          <a:p>
            <a:r>
              <a:rPr lang="en-US" dirty="0"/>
              <a:t>Recognizes that formulas for areas of these shapes are related to the formula for the area of a rectangle</a:t>
            </a:r>
          </a:p>
          <a:p>
            <a:r>
              <a:rPr lang="en-US" dirty="0"/>
              <a:t>Uses geometric properties of these shapes to support reasoning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90B849D-3A6D-C342-A7EF-CA94E650BB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25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6600"/>
            </a:lvl1pPr>
          </a:lstStyle>
          <a:p>
            <a:pPr lvl="0"/>
            <a:r>
              <a:rPr lang="en-US" sz="4000" dirty="0"/>
              <a:t>Area curriculum activity</a:t>
            </a:r>
          </a:p>
        </p:txBody>
      </p:sp>
      <p:sp>
        <p:nvSpPr>
          <p:cNvPr id="271" name="Shape 27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grade-level small groups, share the curriculum activities you brought in.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What learning trajectory level(s) do they teach?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Are they appropriate — based on insights from your assessments?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How might you improve the activities?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What is the activity doing (or not) to establish and maintain an environment that nurtures learning, mathematical practices and collective work on mathematics? 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What should the teacher be doing?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3FA46A5-9C03-9044-A483-74D264DC63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40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6600"/>
            </a:lvl1pPr>
          </a:lstStyle>
          <a:p>
            <a:pPr lvl="0"/>
            <a:r>
              <a:rPr lang="en-US" sz="4000" dirty="0"/>
              <a:t>Area curriculum activity debriefing</a:t>
            </a:r>
          </a:p>
        </p:txBody>
      </p:sp>
      <p:sp>
        <p:nvSpPr>
          <p:cNvPr id="277" name="Shape 27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What did you learn from your interactions that you hadn’t thought about before?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0E7A617-32CF-B74E-B9D2-4CC4E7477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64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Measurement concepts – Area (Part 1)</a:t>
            </a:r>
          </a:p>
        </p:txBody>
      </p:sp>
      <p:sp>
        <p:nvSpPr>
          <p:cNvPr id="133" name="Shape 13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Understanding the attribute of area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Conservation</a:t>
            </a:r>
          </a:p>
        </p:txBody>
      </p:sp>
      <p:grpSp>
        <p:nvGrpSpPr>
          <p:cNvPr id="139" name="Group 139"/>
          <p:cNvGrpSpPr/>
          <p:nvPr/>
        </p:nvGrpSpPr>
        <p:grpSpPr>
          <a:xfrm>
            <a:off x="8330406" y="2543804"/>
            <a:ext cx="3461817" cy="2578897"/>
            <a:chOff x="0" y="-12758"/>
            <a:chExt cx="2434385" cy="1813507"/>
          </a:xfrm>
        </p:grpSpPr>
        <p:sp>
          <p:nvSpPr>
            <p:cNvPr id="135" name="Shape 135"/>
            <p:cNvSpPr/>
            <p:nvPr/>
          </p:nvSpPr>
          <p:spPr>
            <a:xfrm>
              <a:off x="12834" y="579349"/>
              <a:ext cx="2408860" cy="1221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34" h="19546" extrusionOk="0">
                  <a:moveTo>
                    <a:pt x="765" y="3733"/>
                  </a:moveTo>
                  <a:cubicBezTo>
                    <a:pt x="-1123" y="6494"/>
                    <a:pt x="786" y="13263"/>
                    <a:pt x="3205" y="16741"/>
                  </a:cubicBezTo>
                  <a:cubicBezTo>
                    <a:pt x="5624" y="20219"/>
                    <a:pt x="6221" y="20061"/>
                    <a:pt x="9874" y="18432"/>
                  </a:cubicBezTo>
                  <a:cubicBezTo>
                    <a:pt x="13526" y="16804"/>
                    <a:pt x="15017" y="14751"/>
                    <a:pt x="16895" y="10664"/>
                  </a:cubicBezTo>
                  <a:cubicBezTo>
                    <a:pt x="18772" y="6576"/>
                    <a:pt x="20477" y="6816"/>
                    <a:pt x="18346" y="1993"/>
                  </a:cubicBezTo>
                  <a:cubicBezTo>
                    <a:pt x="17281" y="-419"/>
                    <a:pt x="16109" y="502"/>
                    <a:pt x="15786" y="358"/>
                  </a:cubicBezTo>
                  <a:cubicBezTo>
                    <a:pt x="15463" y="214"/>
                    <a:pt x="15988" y="-994"/>
                    <a:pt x="13078" y="2036"/>
                  </a:cubicBezTo>
                  <a:cubicBezTo>
                    <a:pt x="10169" y="5066"/>
                    <a:pt x="10103" y="3234"/>
                    <a:pt x="9786" y="3410"/>
                  </a:cubicBezTo>
                  <a:cubicBezTo>
                    <a:pt x="9470" y="3586"/>
                    <a:pt x="8904" y="5771"/>
                    <a:pt x="7086" y="3387"/>
                  </a:cubicBezTo>
                  <a:cubicBezTo>
                    <a:pt x="3452" y="-1381"/>
                    <a:pt x="2652" y="972"/>
                    <a:pt x="765" y="373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1A7F9"/>
                </a:gs>
                <a:gs pos="100000">
                  <a:srgbClr val="0365C0"/>
                </a:gs>
              </a:gsLst>
              <a:lin ang="5400000" scaled="0"/>
            </a:gra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2000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44"/>
            </a:p>
          </p:txBody>
        </p:sp>
        <p:sp>
          <p:nvSpPr>
            <p:cNvPr id="136" name="Shape 136"/>
            <p:cNvSpPr/>
            <p:nvPr/>
          </p:nvSpPr>
          <p:spPr>
            <a:xfrm>
              <a:off x="0" y="392459"/>
              <a:ext cx="2434385" cy="115541"/>
            </a:xfrm>
            <a:prstGeom prst="leftRightArrow">
              <a:avLst>
                <a:gd name="adj1" fmla="val 32000"/>
                <a:gd name="adj2" fmla="val 483641"/>
              </a:avLst>
            </a:prstGeom>
            <a:blipFill rotWithShape="1">
              <a:blip r:embed="rId2"/>
              <a:srcRect/>
              <a:tile tx="0" ty="0" sx="100000" sy="100000" flip="none" algn="tl"/>
            </a:blipFill>
            <a:ln w="25400" cap="flat">
              <a:noFill/>
              <a:miter lim="400000"/>
            </a:ln>
            <a:effectLst/>
          </p:spPr>
          <p:txBody>
            <a:bodyPr wrap="square" lIns="54180" tIns="54180" rIns="54180" bIns="54180" numCol="1" anchor="ctr">
              <a:noAutofit/>
            </a:bodyPr>
            <a:lstStyle/>
            <a:p>
              <a:pPr lvl="0">
                <a:defRPr sz="2000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44"/>
            </a:p>
          </p:txBody>
        </p:sp>
        <p:sp>
          <p:nvSpPr>
            <p:cNvPr id="137" name="Shape 137"/>
            <p:cNvSpPr/>
            <p:nvPr/>
          </p:nvSpPr>
          <p:spPr>
            <a:xfrm>
              <a:off x="1100833" y="923861"/>
              <a:ext cx="272807" cy="5335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2240" tIns="72240" rIns="72240" bIns="72240" numCol="1" anchor="ctr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982">
                  <a:solidFill>
                    <a:srgbClr val="FFFFFF"/>
                  </a:solidFill>
                </a:rPr>
                <a:t>?</a:t>
              </a:r>
            </a:p>
          </p:txBody>
        </p:sp>
        <p:sp>
          <p:nvSpPr>
            <p:cNvPr id="138" name="Shape 138"/>
            <p:cNvSpPr/>
            <p:nvPr/>
          </p:nvSpPr>
          <p:spPr>
            <a:xfrm>
              <a:off x="1100833" y="-12758"/>
              <a:ext cx="272807" cy="5335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2240" tIns="72240" rIns="72240" bIns="72240" numCol="1" anchor="ctr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982" dirty="0">
                  <a:solidFill>
                    <a:srgbClr val="000000"/>
                  </a:solidFill>
                </a:rPr>
                <a:t>?</a:t>
              </a:r>
            </a:p>
          </p:txBody>
        </p:sp>
      </p:grpSp>
      <p:pic>
        <p:nvPicPr>
          <p:cNvPr id="141" name="Cow Pic 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75124" y="5918359"/>
            <a:ext cx="3736646" cy="279724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43" name="Cow Pic 2b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59200" y="5918358"/>
            <a:ext cx="3736645" cy="2797244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3313187-A3A9-DE4F-BA73-6603EFEB6F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977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animBg="1" advAuto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Measurement concepts – Area (Part 2)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8493993-B83C-A64D-A340-F44B99E582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Transitivity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Equal partitioning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608F933-92C8-C14B-9CB1-77135B498C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  <p:pic>
        <p:nvPicPr>
          <p:cNvPr id="15" name="Area Images transitivity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23834" y="2787361"/>
            <a:ext cx="8035614" cy="254504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8" name="Area Images equipartitioning.png"/>
          <p:cNvPicPr/>
          <p:nvPr/>
        </p:nvPicPr>
        <p:blipFill>
          <a:blip>
            <a:extLst/>
          </a:blip>
          <a:stretch>
            <a:fillRect/>
          </a:stretch>
        </p:blipFill>
        <p:spPr>
          <a:xfrm>
            <a:off x="5242249" y="5640387"/>
            <a:ext cx="6360913" cy="296713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27720546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 Unit Relater and Repeater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4ED41C2-A329-3943-B4F5-A36DA4572A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08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Measurement concepts – Area (Part 3)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A48639B-EA4A-114F-BFE6-8D8146B38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Units and unit iteration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Accumulation of area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and additivity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Relation between number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and measurement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BAC15AA-C78F-8E42-91CB-54463B9CBE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  <p:pic>
        <p:nvPicPr>
          <p:cNvPr id="13" name="Area Images accumulatio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04686" y="4255390"/>
            <a:ext cx="4922462" cy="1421427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22" name="Area Images number and area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23495" y="6332533"/>
            <a:ext cx="4133493" cy="197296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grpSp>
        <p:nvGrpSpPr>
          <p:cNvPr id="24" name="Group 183"/>
          <p:cNvGrpSpPr/>
          <p:nvPr/>
        </p:nvGrpSpPr>
        <p:grpSpPr>
          <a:xfrm>
            <a:off x="6571356" y="2625903"/>
            <a:ext cx="3584862" cy="973771"/>
            <a:chOff x="4116844" y="0"/>
            <a:chExt cx="2520913" cy="684763"/>
          </a:xfrm>
        </p:grpSpPr>
        <p:sp>
          <p:nvSpPr>
            <p:cNvPr id="25" name="Shape 166"/>
            <p:cNvSpPr/>
            <p:nvPr/>
          </p:nvSpPr>
          <p:spPr>
            <a:xfrm>
              <a:off x="4116844" y="36621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" name="Shape 167"/>
            <p:cNvSpPr/>
            <p:nvPr/>
          </p:nvSpPr>
          <p:spPr>
            <a:xfrm>
              <a:off x="4401126" y="36621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" name="Shape 168"/>
            <p:cNvSpPr/>
            <p:nvPr/>
          </p:nvSpPr>
          <p:spPr>
            <a:xfrm>
              <a:off x="4689588" y="36621"/>
              <a:ext cx="238297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8" name="Shape 169"/>
            <p:cNvSpPr/>
            <p:nvPr/>
          </p:nvSpPr>
          <p:spPr>
            <a:xfrm>
              <a:off x="5400293" y="0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9" name="Shape 170"/>
            <p:cNvSpPr/>
            <p:nvPr/>
          </p:nvSpPr>
          <p:spPr>
            <a:xfrm>
              <a:off x="5757736" y="36621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0" name="Shape 171"/>
            <p:cNvSpPr/>
            <p:nvPr/>
          </p:nvSpPr>
          <p:spPr>
            <a:xfrm>
              <a:off x="6115179" y="36621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1" name="Shape 172"/>
            <p:cNvSpPr/>
            <p:nvPr/>
          </p:nvSpPr>
          <p:spPr>
            <a:xfrm>
              <a:off x="6399460" y="36621"/>
              <a:ext cx="238297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2" name="Shape 173"/>
            <p:cNvSpPr/>
            <p:nvPr/>
          </p:nvSpPr>
          <p:spPr>
            <a:xfrm>
              <a:off x="4973870" y="69181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3" name="Shape 174"/>
            <p:cNvSpPr/>
            <p:nvPr/>
          </p:nvSpPr>
          <p:spPr>
            <a:xfrm>
              <a:off x="4147404" y="413907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4" name="Shape 175"/>
            <p:cNvSpPr/>
            <p:nvPr/>
          </p:nvSpPr>
          <p:spPr>
            <a:xfrm>
              <a:off x="4431686" y="413907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176"/>
            <p:cNvSpPr/>
            <p:nvPr/>
          </p:nvSpPr>
          <p:spPr>
            <a:xfrm>
              <a:off x="4720148" y="413907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 177"/>
            <p:cNvSpPr/>
            <p:nvPr/>
          </p:nvSpPr>
          <p:spPr>
            <a:xfrm>
              <a:off x="5004430" y="446467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178"/>
            <p:cNvSpPr/>
            <p:nvPr/>
          </p:nvSpPr>
          <p:spPr>
            <a:xfrm>
              <a:off x="5337426" y="393566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Shape 179"/>
            <p:cNvSpPr/>
            <p:nvPr/>
          </p:nvSpPr>
          <p:spPr>
            <a:xfrm>
              <a:off x="5768030" y="430187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9" name="Shape 180"/>
            <p:cNvSpPr/>
            <p:nvPr/>
          </p:nvSpPr>
          <p:spPr>
            <a:xfrm>
              <a:off x="6052312" y="430187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0" name="Shape 181"/>
            <p:cNvSpPr/>
            <p:nvPr/>
          </p:nvSpPr>
          <p:spPr>
            <a:xfrm>
              <a:off x="6336593" y="430187"/>
              <a:ext cx="238296" cy="238296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095" tIns="38095" rIns="38095" bIns="38095" numCol="1" anchor="ctr">
              <a:noAutofit/>
            </a:bodyPr>
            <a:lstStyle/>
            <a:p>
              <a:pPr defTabSz="830690">
                <a:defRPr sz="1800" i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499821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this session you: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Engaged in a workshop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Connecting students’ performance on area measurement tasks with the learning trajectories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Considering ways to enhance the use of anecdotal notes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Analyzed instructional activities in terms of the learning trajectories for area measurement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2EC0535-3097-D74A-8E43-538D21B6D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43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</a:t>
            </a:r>
            <a:r>
              <a:rPr lang="en-US" dirty="0" err="1"/>
              <a:t>Structurer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5E7C0CF-8B19-8642-8C64-B6095E0B3F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97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Coverer and Counter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7BD0D78-73E8-0549-8768-C7DE9FCEC0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97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Composite </a:t>
            </a:r>
            <a:r>
              <a:rPr lang="en-US" dirty="0" err="1"/>
              <a:t>Structurer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BE75106-1CE6-9E47-B6EC-99617A9730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97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7300"/>
            </a:lvl1pPr>
          </a:lstStyle>
          <a:p>
            <a:pPr lvl="0"/>
            <a:r>
              <a:rPr lang="en-US" sz="4000" dirty="0"/>
              <a:t>Learning from practice protocol</a:t>
            </a:r>
          </a:p>
        </p:txBody>
      </p:sp>
      <p:sp>
        <p:nvSpPr>
          <p:cNvPr id="292" name="Shape 29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we are working on the note taking and using the Learning from Practice Protocol.</a:t>
            </a:r>
          </a:p>
          <a:p>
            <a:pPr lvl="1"/>
            <a:r>
              <a:rPr lang="en-US" dirty="0"/>
              <a:t>How it is important in teaching.</a:t>
            </a:r>
          </a:p>
          <a:p>
            <a:pPr lvl="1"/>
            <a:r>
              <a:rPr lang="en-US" dirty="0"/>
              <a:t>How teachers rarely get a chance to get better at it.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823C315-21C8-FD43-B9F1-C3F685983A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2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7700"/>
            </a:lvl1pPr>
          </a:lstStyle>
          <a:p>
            <a:pPr lvl="0"/>
            <a:r>
              <a:rPr lang="en-US" sz="4000" dirty="0"/>
              <a:t>Using notes to describe student performance</a:t>
            </a:r>
          </a:p>
        </p:txBody>
      </p:sp>
      <p:sp>
        <p:nvSpPr>
          <p:cNvPr id="295" name="Shape 29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 the Learning from Practice Protocol to: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Describe what a particular student did on the area assessment task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Establish a pattern for sharing and responding to what is shared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Focus on how notes can capture details about performance and later support interpretations that connect to the learning trajectory 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Reflect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4881B39-7F13-314B-A6D6-D7CF5BD3CC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96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6254</TotalTime>
  <Words>2439</Words>
  <Application>Microsoft Macintosh PowerPoint</Application>
  <PresentationFormat>Custom</PresentationFormat>
  <Paragraphs>218</Paragraphs>
  <Slides>41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Default Design</vt:lpstr>
      <vt:lpstr>Session 6: Area Learning Trajectory –  Instructional Activities</vt:lpstr>
      <vt:lpstr>Overview of Session 6</vt:lpstr>
      <vt:lpstr>Test ourselves!</vt:lpstr>
      <vt:lpstr>Area Unit Relater and Repeater</vt:lpstr>
      <vt:lpstr>Array Structurer</vt:lpstr>
      <vt:lpstr>Physical Coverer and Counter</vt:lpstr>
      <vt:lpstr>Initial Composite Structurer</vt:lpstr>
      <vt:lpstr>Learning from practice protocol</vt:lpstr>
      <vt:lpstr>Using notes to describe student performance</vt:lpstr>
      <vt:lpstr>Sharing in small groups</vt:lpstr>
      <vt:lpstr>Learning from practice protocol – Debriefing</vt:lpstr>
      <vt:lpstr>Learning from practice protocol – Debriefing</vt:lpstr>
      <vt:lpstr>Learning trajectories</vt:lpstr>
      <vt:lpstr>What level is this developing?</vt:lpstr>
      <vt:lpstr>Two activities</vt:lpstr>
      <vt:lpstr>Physical Coverer and Counter</vt:lpstr>
      <vt:lpstr>Tiling with squares</vt:lpstr>
      <vt:lpstr>Complete Coverer and Counter</vt:lpstr>
      <vt:lpstr>Counting within an array</vt:lpstr>
      <vt:lpstr>Area Unit Relater and Repeater  (Part 1)</vt:lpstr>
      <vt:lpstr>Area Unit Relater and Repeater  (Part 2)</vt:lpstr>
      <vt:lpstr>Activities developing later learning trajectory levels</vt:lpstr>
      <vt:lpstr>Using a grid</vt:lpstr>
      <vt:lpstr>What level is this developing?</vt:lpstr>
      <vt:lpstr>Filling in a missing section</vt:lpstr>
      <vt:lpstr>Initial Composite Structurer A: Operating on groups of units</vt:lpstr>
      <vt:lpstr>Computer array task</vt:lpstr>
      <vt:lpstr>Initial Composite Structurer B:  Coordinating and relating dimension</vt:lpstr>
      <vt:lpstr>Mentally constructing area</vt:lpstr>
      <vt:lpstr>Area Row and Column Structurer</vt:lpstr>
      <vt:lpstr>Visualizing arrays</vt:lpstr>
      <vt:lpstr>Array Structurer</vt:lpstr>
      <vt:lpstr>Array and area challenges</vt:lpstr>
      <vt:lpstr>How many whole squares fit?</vt:lpstr>
      <vt:lpstr>Conceptual Area Measurer </vt:lpstr>
      <vt:lpstr>Area curriculum activity</vt:lpstr>
      <vt:lpstr>Area curriculum activity debriefing</vt:lpstr>
      <vt:lpstr>Measurement concepts – Area (Part 1)</vt:lpstr>
      <vt:lpstr>Measurement concepts – Area (Part 2)</vt:lpstr>
      <vt:lpstr>Measurement concepts – Area (Part 3)</vt:lpstr>
      <vt:lpstr>Summary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Module: Session 6</dc:title>
  <dc:subject/>
  <dc:creator/>
  <cp:keywords/>
  <dc:description/>
  <cp:lastModifiedBy>Aileen Kennison</cp:lastModifiedBy>
  <cp:revision>169</cp:revision>
  <cp:lastPrinted>2014-08-26T00:17:16Z</cp:lastPrinted>
  <dcterms:created xsi:type="dcterms:W3CDTF">2011-10-25T16:19:09Z</dcterms:created>
  <dcterms:modified xsi:type="dcterms:W3CDTF">2018-10-19T17:49:50Z</dcterms:modified>
  <cp:category/>
</cp:coreProperties>
</file>