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handoutMasterIdLst>
    <p:handoutMasterId r:id="rId32"/>
  </p:handoutMasterIdLst>
  <p:sldIdLst>
    <p:sldId id="602" r:id="rId2"/>
    <p:sldId id="457" r:id="rId3"/>
    <p:sldId id="603" r:id="rId4"/>
    <p:sldId id="458" r:id="rId5"/>
    <p:sldId id="609" r:id="rId6"/>
    <p:sldId id="460" r:id="rId7"/>
    <p:sldId id="463" r:id="rId8"/>
    <p:sldId id="464" r:id="rId9"/>
    <p:sldId id="547" r:id="rId10"/>
    <p:sldId id="339" r:id="rId11"/>
    <p:sldId id="468" r:id="rId12"/>
    <p:sldId id="341" r:id="rId13"/>
    <p:sldId id="606" r:id="rId14"/>
    <p:sldId id="344" r:id="rId15"/>
    <p:sldId id="608" r:id="rId16"/>
    <p:sldId id="347" r:id="rId17"/>
    <p:sldId id="612" r:id="rId18"/>
    <p:sldId id="613" r:id="rId19"/>
    <p:sldId id="614" r:id="rId20"/>
    <p:sldId id="570" r:id="rId21"/>
    <p:sldId id="580" r:id="rId22"/>
    <p:sldId id="593" r:id="rId23"/>
    <p:sldId id="581" r:id="rId24"/>
    <p:sldId id="582" r:id="rId25"/>
    <p:sldId id="610" r:id="rId26"/>
    <p:sldId id="611" r:id="rId27"/>
    <p:sldId id="584" r:id="rId28"/>
    <p:sldId id="587" r:id="rId29"/>
    <p:sldId id="605" r:id="rId30"/>
  </p:sldIdLst>
  <p:sldSz cx="13003213" cy="9756775"/>
  <p:notesSz cx="6858000" cy="9144000"/>
  <p:defaultTextStyle>
    <a:defPPr>
      <a:defRPr lang="en-US"/>
    </a:defPPr>
    <a:lvl1pPr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1pPr>
    <a:lvl2pPr marL="650210"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2pPr>
    <a:lvl3pPr marL="1300417"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3pPr>
    <a:lvl4pPr marL="1950628"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4pPr>
    <a:lvl5pPr marL="2600836" algn="l" defTabSz="650210" rtl="0" fontAlgn="base">
      <a:spcBef>
        <a:spcPct val="0"/>
      </a:spcBef>
      <a:spcAft>
        <a:spcPct val="0"/>
      </a:spcAft>
      <a:defRPr kern="1200">
        <a:solidFill>
          <a:schemeClr val="tx1"/>
        </a:solidFill>
        <a:latin typeface="Tahoma" charset="0"/>
        <a:ea typeface="ＭＳ Ｐゴシック" charset="0"/>
        <a:cs typeface="ＭＳ Ｐゴシック" charset="0"/>
      </a:defRPr>
    </a:lvl5pPr>
    <a:lvl6pPr marL="3251045" algn="l" defTabSz="650210" rtl="0" eaLnBrk="1" latinLnBrk="0" hangingPunct="1">
      <a:defRPr kern="1200">
        <a:solidFill>
          <a:schemeClr val="tx1"/>
        </a:solidFill>
        <a:latin typeface="Tahoma" charset="0"/>
        <a:ea typeface="ＭＳ Ｐゴシック" charset="0"/>
        <a:cs typeface="ＭＳ Ｐゴシック" charset="0"/>
      </a:defRPr>
    </a:lvl6pPr>
    <a:lvl7pPr marL="3901255" algn="l" defTabSz="650210" rtl="0" eaLnBrk="1" latinLnBrk="0" hangingPunct="1">
      <a:defRPr kern="1200">
        <a:solidFill>
          <a:schemeClr val="tx1"/>
        </a:solidFill>
        <a:latin typeface="Tahoma" charset="0"/>
        <a:ea typeface="ＭＳ Ｐゴシック" charset="0"/>
        <a:cs typeface="ＭＳ Ｐゴシック" charset="0"/>
      </a:defRPr>
    </a:lvl7pPr>
    <a:lvl8pPr marL="4551462" algn="l" defTabSz="650210" rtl="0" eaLnBrk="1" latinLnBrk="0" hangingPunct="1">
      <a:defRPr kern="1200">
        <a:solidFill>
          <a:schemeClr val="tx1"/>
        </a:solidFill>
        <a:latin typeface="Tahoma" charset="0"/>
        <a:ea typeface="ＭＳ Ｐゴシック" charset="0"/>
        <a:cs typeface="ＭＳ Ｐゴシック" charset="0"/>
      </a:defRPr>
    </a:lvl8pPr>
    <a:lvl9pPr marL="5201673" algn="l" defTabSz="650210" rtl="0" eaLnBrk="1" latinLnBrk="0" hangingPunct="1">
      <a:defRPr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073" userDrawn="1">
          <p15:clr>
            <a:srgbClr val="A4A3A4"/>
          </p15:clr>
        </p15:guide>
        <p15:guide id="2" pos="409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clrMru>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6" autoAdjust="0"/>
    <p:restoredTop sz="95000" autoAdjust="0"/>
  </p:normalViewPr>
  <p:slideViewPr>
    <p:cSldViewPr snapToGrid="0">
      <p:cViewPr varScale="1">
        <p:scale>
          <a:sx n="61" d="100"/>
          <a:sy n="61" d="100"/>
        </p:scale>
        <p:origin x="744" y="216"/>
      </p:cViewPr>
      <p:guideLst>
        <p:guide orient="horz" pos="3073"/>
        <p:guide pos="4096"/>
      </p:guideLst>
    </p:cSldViewPr>
  </p:slideViewPr>
  <p:notesTextViewPr>
    <p:cViewPr>
      <p:scale>
        <a:sx n="100" d="100"/>
        <a:sy n="100" d="100"/>
      </p:scale>
      <p:origin x="0" y="0"/>
    </p:cViewPr>
  </p:notesTextViewPr>
  <p:sorterViewPr>
    <p:cViewPr>
      <p:scale>
        <a:sx n="150" d="100"/>
        <a:sy n="150" d="100"/>
      </p:scale>
      <p:origin x="0" y="11864"/>
    </p:cViewPr>
  </p:sorterViewPr>
  <p:notesViewPr>
    <p:cSldViewPr snapToGrid="0" snapToObjects="1">
      <p:cViewPr varScale="1">
        <p:scale>
          <a:sx n="99" d="100"/>
          <a:sy n="99" d="100"/>
        </p:scale>
        <p:origin x="3088" y="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517301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946A8CEE-9B4D-274F-AFAC-334FCD858812}" type="datetimeFigureOut">
              <a:rPr lang="en-US"/>
              <a:pPr>
                <a:defRPr/>
              </a:pPr>
              <a:t>10/19/18</a:t>
            </a:fld>
            <a:endParaRPr lang="en-US"/>
          </a:p>
        </p:txBody>
      </p:sp>
      <p:sp>
        <p:nvSpPr>
          <p:cNvPr id="4" name="Slide Image Placeholder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C64C40C4-86AA-7247-B3BF-19F89C1D98EC}" type="slidenum">
              <a:rPr lang="en-US"/>
              <a:pPr>
                <a:defRPr/>
              </a:pPr>
              <a:t>‹#›</a:t>
            </a:fld>
            <a:endParaRPr lang="en-US"/>
          </a:p>
        </p:txBody>
      </p:sp>
    </p:spTree>
    <p:extLst>
      <p:ext uri="{BB962C8B-B14F-4D97-AF65-F5344CB8AC3E}">
        <p14:creationId xmlns:p14="http://schemas.microsoft.com/office/powerpoint/2010/main" val="1218528269"/>
      </p:ext>
    </p:extLst>
  </p:cSld>
  <p:clrMap bg1="lt1" tx1="dk1" bg2="lt2" tx2="dk2" accent1="accent1" accent2="accent2" accent3="accent3" accent4="accent4" accent5="accent5" accent6="accent6" hlink="hlink" folHlink="folHlink"/>
  <p:hf sldNum="0" hdr="0" ftr="0" dt="0"/>
  <p:notesStyle>
    <a:lvl1pPr algn="l" defTabSz="650210" rtl="0" fontAlgn="base">
      <a:spcBef>
        <a:spcPct val="30000"/>
      </a:spcBef>
      <a:spcAft>
        <a:spcPct val="0"/>
      </a:spcAft>
      <a:defRPr sz="1707" kern="1200">
        <a:solidFill>
          <a:schemeClr val="tx1"/>
        </a:solidFill>
        <a:latin typeface="+mn-lt"/>
        <a:ea typeface="ＭＳ Ｐゴシック" charset="0"/>
        <a:cs typeface="ＭＳ Ｐゴシック" charset="0"/>
      </a:defRPr>
    </a:lvl1pPr>
    <a:lvl2pPr marL="650210" algn="l" defTabSz="650210" rtl="0" fontAlgn="base">
      <a:spcBef>
        <a:spcPct val="30000"/>
      </a:spcBef>
      <a:spcAft>
        <a:spcPct val="0"/>
      </a:spcAft>
      <a:defRPr sz="1707" kern="1200">
        <a:solidFill>
          <a:schemeClr val="tx1"/>
        </a:solidFill>
        <a:latin typeface="+mn-lt"/>
        <a:ea typeface="ＭＳ Ｐゴシック" charset="0"/>
        <a:cs typeface="+mn-cs"/>
      </a:defRPr>
    </a:lvl2pPr>
    <a:lvl3pPr marL="1300417" algn="l" defTabSz="650210" rtl="0" fontAlgn="base">
      <a:spcBef>
        <a:spcPct val="30000"/>
      </a:spcBef>
      <a:spcAft>
        <a:spcPct val="0"/>
      </a:spcAft>
      <a:defRPr sz="1707" kern="1200">
        <a:solidFill>
          <a:schemeClr val="tx1"/>
        </a:solidFill>
        <a:latin typeface="+mn-lt"/>
        <a:ea typeface="ＭＳ Ｐゴシック" charset="0"/>
        <a:cs typeface="+mn-cs"/>
      </a:defRPr>
    </a:lvl3pPr>
    <a:lvl4pPr marL="1950628" algn="l" defTabSz="650210" rtl="0" fontAlgn="base">
      <a:spcBef>
        <a:spcPct val="30000"/>
      </a:spcBef>
      <a:spcAft>
        <a:spcPct val="0"/>
      </a:spcAft>
      <a:defRPr sz="1707" kern="1200">
        <a:solidFill>
          <a:schemeClr val="tx1"/>
        </a:solidFill>
        <a:latin typeface="+mn-lt"/>
        <a:ea typeface="ＭＳ Ｐゴシック" charset="0"/>
        <a:cs typeface="+mn-cs"/>
      </a:defRPr>
    </a:lvl4pPr>
    <a:lvl5pPr marL="2600836" algn="l" defTabSz="650210" rtl="0" fontAlgn="base">
      <a:spcBef>
        <a:spcPct val="30000"/>
      </a:spcBef>
      <a:spcAft>
        <a:spcPct val="0"/>
      </a:spcAft>
      <a:defRPr sz="1707" kern="1200">
        <a:solidFill>
          <a:schemeClr val="tx1"/>
        </a:solidFill>
        <a:latin typeface="+mn-lt"/>
        <a:ea typeface="ＭＳ Ｐゴシック" charset="0"/>
        <a:cs typeface="+mn-cs"/>
      </a:defRPr>
    </a:lvl5pPr>
    <a:lvl6pPr marL="3251045" algn="l" defTabSz="650210" rtl="0" eaLnBrk="1" latinLnBrk="0" hangingPunct="1">
      <a:defRPr sz="1707" kern="1200">
        <a:solidFill>
          <a:schemeClr val="tx1"/>
        </a:solidFill>
        <a:latin typeface="+mn-lt"/>
        <a:ea typeface="+mn-ea"/>
        <a:cs typeface="+mn-cs"/>
      </a:defRPr>
    </a:lvl6pPr>
    <a:lvl7pPr marL="3901255" algn="l" defTabSz="650210" rtl="0" eaLnBrk="1" latinLnBrk="0" hangingPunct="1">
      <a:defRPr sz="1707" kern="1200">
        <a:solidFill>
          <a:schemeClr val="tx1"/>
        </a:solidFill>
        <a:latin typeface="+mn-lt"/>
        <a:ea typeface="+mn-ea"/>
        <a:cs typeface="+mn-cs"/>
      </a:defRPr>
    </a:lvl7pPr>
    <a:lvl8pPr marL="4551462" algn="l" defTabSz="650210" rtl="0" eaLnBrk="1" latinLnBrk="0" hangingPunct="1">
      <a:defRPr sz="1707" kern="1200">
        <a:solidFill>
          <a:schemeClr val="tx1"/>
        </a:solidFill>
        <a:latin typeface="+mn-lt"/>
        <a:ea typeface="+mn-ea"/>
        <a:cs typeface="+mn-cs"/>
      </a:defRPr>
    </a:lvl8pPr>
    <a:lvl9pPr marL="5201673" algn="l" defTabSz="65021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2534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23414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12626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12626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normAutofit/>
          </a:bodyPr>
          <a:lstStyle/>
          <a:p>
            <a:r>
              <a:rPr lang="en-US" sz="1200" b="0" kern="1200" dirty="0">
                <a:solidFill>
                  <a:schemeClr val="tx1"/>
                </a:solidFill>
                <a:effectLst/>
                <a:latin typeface="+mn-lt"/>
                <a:ea typeface="+mn-ea"/>
                <a:cs typeface="+mn-cs"/>
              </a:rPr>
              <a:t>Results from NAEP and research studies</a:t>
            </a:r>
            <a:r>
              <a:rPr lang="en-US" sz="1200" b="0" kern="1200" baseline="0" dirty="0">
                <a:solidFill>
                  <a:schemeClr val="tx1"/>
                </a:solidFill>
                <a:effectLst/>
                <a:latin typeface="+mn-lt"/>
                <a:ea typeface="+mn-ea"/>
                <a:cs typeface="+mn-cs"/>
              </a:rPr>
              <a:t> like ours </a:t>
            </a:r>
            <a:r>
              <a:rPr lang="en-US" sz="1200" b="0" kern="1200" dirty="0">
                <a:solidFill>
                  <a:schemeClr val="tx1"/>
                </a:solidFill>
                <a:effectLst/>
                <a:latin typeface="+mn-lt"/>
                <a:ea typeface="+mn-ea"/>
                <a:cs typeface="+mn-cs"/>
              </a:rPr>
              <a:t>showed that:</a:t>
            </a:r>
            <a:r>
              <a:rPr lang="en-US" sz="1200" b="1" i="1" kern="1200" dirty="0">
                <a:solidFill>
                  <a:schemeClr val="tx1"/>
                </a:solidFill>
                <a:effectLst/>
                <a:latin typeface="+mn-lt"/>
                <a:ea typeface="+mn-ea"/>
                <a:cs typeface="+mn-cs"/>
              </a:rPr>
              <a:t> </a:t>
            </a:r>
            <a:endParaRPr lang="en-US" dirty="0">
              <a:effectLst/>
            </a:endParaRPr>
          </a:p>
          <a:p>
            <a:pPr lvl="0"/>
            <a:endParaRPr lang="en-US" dirty="0"/>
          </a:p>
        </p:txBody>
      </p:sp>
    </p:spTree>
    <p:extLst>
      <p:ext uri="{BB962C8B-B14F-4D97-AF65-F5344CB8AC3E}">
        <p14:creationId xmlns:p14="http://schemas.microsoft.com/office/powerpoint/2010/main" val="122232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3665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6197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64617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83" name="Shape 83"/>
          <p:cNvSpPr>
            <a:spLocks noGrp="1"/>
          </p:cNvSpPr>
          <p:nvPr>
            <p:ph type="body" sz="quarter" idx="1"/>
          </p:nvPr>
        </p:nvSpPr>
        <p:spPr>
          <a:prstGeom prst="rect">
            <a:avLst/>
          </a:prstGeom>
        </p:spPr>
        <p:txBody>
          <a:bodyPr/>
          <a:lstStyle/>
          <a:p>
            <a:pPr lvl="0">
              <a:defRPr sz="1800"/>
            </a:pPr>
            <a:r>
              <a:rPr sz="2200"/>
              <a:t>I would argue that when young children are developing an understanding of volume, these distinctions are initially unnecessary…and may even cause more confusion.</a:t>
            </a:r>
          </a:p>
        </p:txBody>
      </p:sp>
    </p:spTree>
    <p:extLst>
      <p:ext uri="{BB962C8B-B14F-4D97-AF65-F5344CB8AC3E}">
        <p14:creationId xmlns:p14="http://schemas.microsoft.com/office/powerpoint/2010/main" val="463061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research shows that task representation influences how students operate on units to make use of skip counting or multiplication to create a measure of volume.</a:t>
            </a:r>
          </a:p>
          <a:p>
            <a:endParaRPr lang="en-US" b="1" dirty="0"/>
          </a:p>
          <a:p>
            <a:endParaRPr lang="en-US" b="1" dirty="0"/>
          </a:p>
          <a:p>
            <a:r>
              <a:rPr lang="en-US" b="1" dirty="0"/>
              <a:t>Units:</a:t>
            </a:r>
            <a:r>
              <a:rPr lang="en-US" dirty="0"/>
              <a:t> provided cubes and/or ruler</a:t>
            </a:r>
          </a:p>
          <a:p>
            <a:r>
              <a:rPr lang="en-US" b="1" dirty="0"/>
              <a:t>Task representation:</a:t>
            </a:r>
          </a:p>
          <a:p>
            <a:pPr lvl="1"/>
            <a:r>
              <a:rPr lang="en-US" dirty="0"/>
              <a:t>Provided 3-D space in which students could </a:t>
            </a:r>
            <a:r>
              <a:rPr lang="en-US" i="1" dirty="0"/>
              <a:t>represent their thinking</a:t>
            </a:r>
          </a:p>
          <a:p>
            <a:pPr lvl="1"/>
            <a:r>
              <a:rPr lang="en-US" dirty="0"/>
              <a:t>Provided </a:t>
            </a:r>
            <a:r>
              <a:rPr lang="en-US" i="1" dirty="0"/>
              <a:t>links</a:t>
            </a:r>
            <a:r>
              <a:rPr lang="en-US" dirty="0"/>
              <a:t> between 3-D representations and 2-D representations of 3-D objects for volume measurement</a:t>
            </a:r>
          </a:p>
        </p:txBody>
      </p:sp>
    </p:spTree>
    <p:extLst>
      <p:ext uri="{BB962C8B-B14F-4D97-AF65-F5344CB8AC3E}">
        <p14:creationId xmlns:p14="http://schemas.microsoft.com/office/powerpoint/2010/main" val="589821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Investigate the Common Core for your grade level or levels and at least the one before and after. For volume, you may have to substantially extend the range of grade levels!</a:t>
            </a:r>
          </a:p>
        </p:txBody>
      </p:sp>
    </p:spTree>
    <p:extLst>
      <p:ext uri="{BB962C8B-B14F-4D97-AF65-F5344CB8AC3E}">
        <p14:creationId xmlns:p14="http://schemas.microsoft.com/office/powerpoint/2010/main" val="3101012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04" name="Shape 104"/>
          <p:cNvSpPr>
            <a:spLocks noGrp="1"/>
          </p:cNvSpPr>
          <p:nvPr>
            <p:ph type="body" sz="quarter" idx="1"/>
          </p:nvPr>
        </p:nvSpPr>
        <p:spPr>
          <a:prstGeom prst="rect">
            <a:avLst/>
          </a:prstGeom>
        </p:spPr>
        <p:txBody>
          <a:bodyPr/>
          <a:lstStyle/>
          <a:p>
            <a:pPr lvl="0">
              <a:defRPr sz="1800"/>
            </a:pPr>
            <a:r>
              <a:rPr sz="1400" dirty="0"/>
              <a:t>Whole Group:  Invite several participants to share their methods and results of their measurement activities.  Facilitate the sharing and encourage partners to both come up to do the explaining.</a:t>
            </a:r>
          </a:p>
          <a:p>
            <a:pPr lvl="0">
              <a:defRPr sz="1800"/>
            </a:pPr>
            <a:endParaRPr sz="1400" dirty="0"/>
          </a:p>
          <a:p>
            <a:pPr lvl="0">
              <a:defRPr sz="1800"/>
            </a:pPr>
            <a:r>
              <a:rPr sz="1400" dirty="0"/>
              <a:t>Themes that may emerge in these discussions:</a:t>
            </a:r>
          </a:p>
        </p:txBody>
      </p:sp>
    </p:spTree>
    <p:extLst>
      <p:ext uri="{BB962C8B-B14F-4D97-AF65-F5344CB8AC3E}">
        <p14:creationId xmlns:p14="http://schemas.microsoft.com/office/powerpoint/2010/main" val="1222531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This is Grade 5—what do you think of the progression here?  [Discuss that it quickly moves from introduction to formulas.]</a:t>
            </a:r>
          </a:p>
        </p:txBody>
      </p:sp>
    </p:spTree>
    <p:extLst>
      <p:ext uri="{BB962C8B-B14F-4D97-AF65-F5344CB8AC3E}">
        <p14:creationId xmlns:p14="http://schemas.microsoft.com/office/powerpoint/2010/main" val="144595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01012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Grade 4 is the year for unit conversions.</a:t>
            </a:r>
            <a:r>
              <a:rPr lang="en-US" baseline="0" dirty="0"/>
              <a:t> </a:t>
            </a:r>
          </a:p>
        </p:txBody>
      </p:sp>
    </p:spTree>
    <p:extLst>
      <p:ext uri="{BB962C8B-B14F-4D97-AF65-F5344CB8AC3E}">
        <p14:creationId xmlns:p14="http://schemas.microsoft.com/office/powerpoint/2010/main" val="26211928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The real heart</a:t>
            </a:r>
            <a:r>
              <a:rPr lang="en-US" baseline="0" dirty="0"/>
              <a:t> of Grade 5 CCSSM standards for volume measurement is in 5.MD.5. This standard is about relating volume to the operations of multiplication and addition and the development of this idea is the main focus of this presentation.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It has three components: parts a, b, and c.</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The first component shown here, (a) contains two important ways of thinking about volume measurement that we want our students to have:</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a:t>Understanding that the volume is the same as would be found by multiplying the edge lengths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a:t>Multiplying the base volume by the height creates a measure of volume</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r>
              <a:rPr lang="en-US" dirty="0"/>
              <a:t>We</a:t>
            </a:r>
            <a:r>
              <a:rPr lang="en-US" baseline="0" dirty="0"/>
              <a:t> see this idea of decomposing into layers or building up by layers is a conceptual basis for relating volume or repeated addition or multiplication.</a:t>
            </a:r>
            <a:endParaRPr lang="en-US" dirty="0"/>
          </a:p>
          <a:p>
            <a:endParaRPr lang="en-US" dirty="0"/>
          </a:p>
          <a:p>
            <a:endParaRPr lang="en-US" dirty="0"/>
          </a:p>
        </p:txBody>
      </p:sp>
    </p:spTree>
    <p:extLst>
      <p:ext uri="{BB962C8B-B14F-4D97-AF65-F5344CB8AC3E}">
        <p14:creationId xmlns:p14="http://schemas.microsoft.com/office/powerpoint/2010/main" val="3291564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04" name="Shape 104"/>
          <p:cNvSpPr>
            <a:spLocks noGrp="1"/>
          </p:cNvSpPr>
          <p:nvPr>
            <p:ph type="body" sz="quarter" idx="1"/>
          </p:nvPr>
        </p:nvSpPr>
        <p:spPr>
          <a:prstGeom prst="rect">
            <a:avLst/>
          </a:prstGeom>
        </p:spPr>
        <p:txBody>
          <a:bodyPr/>
          <a:lstStyle/>
          <a:p>
            <a:pPr lvl="0">
              <a:defRPr sz="1800"/>
            </a:pPr>
            <a:r>
              <a:rPr sz="1400" dirty="0"/>
              <a:t>Whole Group:  Invite several participants to share their methods and results of their measurement activities.  Facilitate the sharing and encourage partners to both come up to do the explaining.</a:t>
            </a:r>
          </a:p>
          <a:p>
            <a:pPr lvl="0">
              <a:defRPr sz="1800"/>
            </a:pPr>
            <a:endParaRPr sz="1400" dirty="0"/>
          </a:p>
          <a:p>
            <a:pPr lvl="0">
              <a:defRPr sz="1800"/>
            </a:pPr>
            <a:r>
              <a:rPr sz="1400" dirty="0"/>
              <a:t>Themes that may emerge in these discussions:</a:t>
            </a:r>
          </a:p>
        </p:txBody>
      </p:sp>
    </p:spTree>
    <p:extLst>
      <p:ext uri="{BB962C8B-B14F-4D97-AF65-F5344CB8AC3E}">
        <p14:creationId xmlns:p14="http://schemas.microsoft.com/office/powerpoint/2010/main" val="2111878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15" name="Shape 115"/>
          <p:cNvSpPr>
            <a:spLocks noGrp="1"/>
          </p:cNvSpPr>
          <p:nvPr>
            <p:ph type="body" sz="quarter" idx="1"/>
          </p:nvPr>
        </p:nvSpPr>
        <p:spPr>
          <a:prstGeom prst="rect">
            <a:avLst/>
          </a:prstGeom>
        </p:spPr>
        <p:txBody>
          <a:bodyPr/>
          <a:lstStyle/>
          <a:p>
            <a:pPr lvl="0">
              <a:defRPr sz="1800"/>
            </a:pPr>
            <a:r>
              <a:rPr sz="1400"/>
              <a:t>Debrief the discussion with a focus on meta-features. Use the following focus questions to guide this discussion:</a:t>
            </a:r>
          </a:p>
          <a:p>
            <a:pPr lvl="0">
              <a:defRPr sz="1800"/>
            </a:pPr>
            <a:r>
              <a:rPr sz="1400"/>
              <a:t>What are implications for children’s measurement activity?</a:t>
            </a:r>
          </a:p>
          <a:p>
            <a:pPr lvl="0">
              <a:defRPr sz="1800"/>
            </a:pPr>
            <a:r>
              <a:rPr sz="1400"/>
              <a:t>What did you notice about the use of language, tools, representations, and structure to justify or critique solutions?</a:t>
            </a:r>
          </a:p>
        </p:txBody>
      </p:sp>
    </p:spTree>
    <p:extLst>
      <p:ext uri="{BB962C8B-B14F-4D97-AF65-F5344CB8AC3E}">
        <p14:creationId xmlns:p14="http://schemas.microsoft.com/office/powerpoint/2010/main" val="725021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120" name="Shape 120"/>
          <p:cNvSpPr>
            <a:spLocks noGrp="1"/>
          </p:cNvSpPr>
          <p:nvPr>
            <p:ph type="body" sz="quarter" idx="1"/>
          </p:nvPr>
        </p:nvSpPr>
        <p:spPr>
          <a:prstGeom prst="rect">
            <a:avLst/>
          </a:prstGeom>
        </p:spPr>
        <p:txBody>
          <a:bodyPr/>
          <a:lstStyle/>
          <a:p>
            <a:pPr lvl="0">
              <a:defRPr sz="1800"/>
            </a:pPr>
            <a:r>
              <a:rPr sz="1400"/>
              <a:t>2 min</a:t>
            </a:r>
          </a:p>
          <a:p>
            <a:pPr lvl="0">
              <a:defRPr sz="1800"/>
            </a:pPr>
            <a:r>
              <a:rPr sz="1400"/>
              <a:t>4 min</a:t>
            </a:r>
          </a:p>
          <a:p>
            <a:pPr lvl="0">
              <a:defRPr sz="1800"/>
            </a:pPr>
            <a:r>
              <a:rPr sz="1400"/>
              <a:t>5 min</a:t>
            </a:r>
          </a:p>
        </p:txBody>
      </p:sp>
    </p:spTree>
    <p:extLst>
      <p:ext uri="{BB962C8B-B14F-4D97-AF65-F5344CB8AC3E}">
        <p14:creationId xmlns:p14="http://schemas.microsoft.com/office/powerpoint/2010/main" val="617179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noRot="1" noChangeAspect="1"/>
          </p:cNvSpPr>
          <p:nvPr>
            <p:ph type="sldImg"/>
          </p:nvPr>
        </p:nvSpPr>
        <p:spPr>
          <a:xfrm>
            <a:off x="1144588" y="685800"/>
            <a:ext cx="4568825" cy="3429000"/>
          </a:xfrm>
          <a:prstGeom prst="rect">
            <a:avLst/>
          </a:prstGeom>
        </p:spPr>
        <p:txBody>
          <a:bodyPr/>
          <a:lstStyle/>
          <a:p>
            <a:pPr lvl="0"/>
            <a:endParaRPr/>
          </a:p>
        </p:txBody>
      </p:sp>
      <p:sp>
        <p:nvSpPr>
          <p:cNvPr id="78" name="Shape 78"/>
          <p:cNvSpPr>
            <a:spLocks noGrp="1"/>
          </p:cNvSpPr>
          <p:nvPr>
            <p:ph type="body" sz="quarter" idx="1"/>
          </p:nvPr>
        </p:nvSpPr>
        <p:spPr>
          <a:prstGeom prst="rect">
            <a:avLst/>
          </a:prstGeom>
        </p:spPr>
        <p:txBody>
          <a:bodyPr/>
          <a:lstStyle/>
          <a:p>
            <a:pPr lvl="0">
              <a:defRPr sz="1800"/>
            </a:pPr>
            <a:r>
              <a:rPr sz="2200" dirty="0"/>
              <a:t>Sometimes dictionaries will have up to 10 different definitions of volume listed.</a:t>
            </a:r>
          </a:p>
        </p:txBody>
      </p:sp>
    </p:spTree>
    <p:extLst>
      <p:ext uri="{BB962C8B-B14F-4D97-AF65-F5344CB8AC3E}">
        <p14:creationId xmlns:p14="http://schemas.microsoft.com/office/powerpoint/2010/main" val="589656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These</a:t>
            </a:r>
            <a:r>
              <a:rPr lang="en-US" baseline="0" dirty="0"/>
              <a:t> are answers that our cohort of students gave across their grade 3, 4,  and 5.</a:t>
            </a:r>
          </a:p>
          <a:p>
            <a:endParaRPr lang="en-US" baseline="0" dirty="0"/>
          </a:p>
        </p:txBody>
      </p:sp>
    </p:spTree>
    <p:extLst>
      <p:ext uri="{BB962C8B-B14F-4D97-AF65-F5344CB8AC3E}">
        <p14:creationId xmlns:p14="http://schemas.microsoft.com/office/powerpoint/2010/main" val="476307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r>
              <a:rPr lang="en-US" dirty="0"/>
              <a:t>These</a:t>
            </a:r>
            <a:r>
              <a:rPr lang="en-US" baseline="0" dirty="0"/>
              <a:t> are answers that our </a:t>
            </a:r>
            <a:r>
              <a:rPr lang="en-US" baseline="0"/>
              <a:t>cohort of </a:t>
            </a:r>
            <a:r>
              <a:rPr lang="en-US" baseline="0" dirty="0"/>
              <a:t>students gave across their grade 3, 4,  and 5.</a:t>
            </a:r>
          </a:p>
          <a:p>
            <a:endParaRPr lang="en-US" baseline="0" dirty="0"/>
          </a:p>
        </p:txBody>
      </p:sp>
    </p:spTree>
    <p:extLst>
      <p:ext uri="{BB962C8B-B14F-4D97-AF65-F5344CB8AC3E}">
        <p14:creationId xmlns:p14="http://schemas.microsoft.com/office/powerpoint/2010/main" val="476307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8825"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2341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no anim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2" y="2601810"/>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3A70E966-DF5C-7F49-B8C5-38FCE1A407A0}" type="slidenum">
              <a:rPr lang="en-US"/>
              <a:pPr>
                <a:defRPr/>
              </a:pPr>
              <a:t>‹#›</a:t>
            </a:fld>
            <a:endParaRPr lang="en-US" dirty="0"/>
          </a:p>
        </p:txBody>
      </p:sp>
      <p:sp>
        <p:nvSpPr>
          <p:cNvPr id="7" name="Footer Placeholder 1">
            <a:extLst>
              <a:ext uri="{FF2B5EF4-FFF2-40B4-BE49-F238E27FC236}">
                <a16:creationId xmlns:a16="http://schemas.microsoft.com/office/drawing/2014/main" id="{080FE575-AAF2-EF41-BFDE-31ADF44EA6EC}"/>
              </a:ext>
            </a:extLst>
          </p:cNvPr>
          <p:cNvSpPr txBox="1">
            <a:spLocks/>
          </p:cNvSpPr>
          <p:nvPr userDrawn="1"/>
        </p:nvSpPr>
        <p:spPr>
          <a:xfrm>
            <a:off x="541801" y="8758513"/>
            <a:ext cx="11919612" cy="673037"/>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6947186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anima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541802" y="2601810"/>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4FEB6D4D-DBBA-C748-B144-9A276EB883E4}" type="slidenum">
              <a:rPr lang="en-US"/>
              <a:pPr>
                <a:defRPr/>
              </a:pPr>
              <a:t>‹#›</a:t>
            </a:fld>
            <a:endParaRPr lang="en-US" dirty="0"/>
          </a:p>
        </p:txBody>
      </p:sp>
      <p:sp>
        <p:nvSpPr>
          <p:cNvPr id="6" name="Footer Placeholder 1">
            <a:extLst>
              <a:ext uri="{FF2B5EF4-FFF2-40B4-BE49-F238E27FC236}">
                <a16:creationId xmlns:a16="http://schemas.microsoft.com/office/drawing/2014/main" id="{B81EB3B2-6B0E-BF48-ADDA-55F9456C251B}"/>
              </a:ext>
            </a:extLst>
          </p:cNvPr>
          <p:cNvSpPr txBox="1">
            <a:spLocks/>
          </p:cNvSpPr>
          <p:nvPr userDrawn="1"/>
        </p:nvSpPr>
        <p:spPr>
          <a:xfrm>
            <a:off x="541801" y="8758513"/>
            <a:ext cx="11919612" cy="673037"/>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6535566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9860" y="2609338"/>
            <a:ext cx="5833386" cy="6081419"/>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718328" y="2609341"/>
            <a:ext cx="5743086" cy="6081420"/>
          </a:xfrm>
        </p:spPr>
        <p:txBody>
          <a:bodyPr/>
          <a:lstStyle>
            <a:lvl1pPr>
              <a:defRPr sz="3600"/>
            </a:lvl1pPr>
            <a:lvl2pPr>
              <a:defRPr sz="3200"/>
            </a:lvl2pPr>
            <a:lvl3pPr>
              <a:defRPr sz="2800"/>
            </a:lvl3pPr>
            <a:lvl4pPr>
              <a:defRPr sz="2400"/>
            </a:lvl4pPr>
            <a:lvl5pPr>
              <a:defRPr sz="2000"/>
            </a:lvl5pPr>
            <a:lvl6pPr>
              <a:defRPr sz="2560"/>
            </a:lvl6pPr>
            <a:lvl7pPr>
              <a:defRPr sz="2560"/>
            </a:lvl7pPr>
            <a:lvl8pPr>
              <a:defRPr sz="2560"/>
            </a:lvl8pPr>
            <a:lvl9pPr>
              <a:defRPr sz="25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p:txBody>
          <a:bodyPr/>
          <a:lstStyle>
            <a:lvl1pPr>
              <a:defRPr/>
            </a:lvl1pPr>
          </a:lstStyle>
          <a:p>
            <a:pPr>
              <a:defRPr/>
            </a:pPr>
            <a:fld id="{8AB86A60-8BFC-954E-BCEA-9DB73CBC6115}" type="slidenum">
              <a:rPr lang="en-US"/>
              <a:pPr>
                <a:defRPr/>
              </a:pPr>
              <a:t>‹#›</a:t>
            </a:fld>
            <a:endParaRPr lang="en-US" dirty="0"/>
          </a:p>
        </p:txBody>
      </p:sp>
      <p:sp>
        <p:nvSpPr>
          <p:cNvPr id="7" name="Footer Placeholder 1">
            <a:extLst>
              <a:ext uri="{FF2B5EF4-FFF2-40B4-BE49-F238E27FC236}">
                <a16:creationId xmlns:a16="http://schemas.microsoft.com/office/drawing/2014/main" id="{1904B05E-06CC-4046-973B-206A920E6C92}"/>
              </a:ext>
            </a:extLst>
          </p:cNvPr>
          <p:cNvSpPr txBox="1">
            <a:spLocks/>
          </p:cNvSpPr>
          <p:nvPr userDrawn="1"/>
        </p:nvSpPr>
        <p:spPr>
          <a:xfrm>
            <a:off x="541801" y="8758513"/>
            <a:ext cx="11919612" cy="673037"/>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105907286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1208" y="3824057"/>
            <a:ext cx="11937672" cy="1951355"/>
          </a:xfrm>
        </p:spPr>
        <p:txBody>
          <a:bodyPr/>
          <a:lstStyle/>
          <a:p>
            <a:r>
              <a:rPr lang="en-US"/>
              <a:t>Click to edit Master title style</a:t>
            </a:r>
          </a:p>
        </p:txBody>
      </p:sp>
      <p:sp>
        <p:nvSpPr>
          <p:cNvPr id="3" name="Rectangle 6"/>
          <p:cNvSpPr>
            <a:spLocks noGrp="1" noChangeArrowheads="1"/>
          </p:cNvSpPr>
          <p:nvPr>
            <p:ph type="sldNum" sz="quarter" idx="10"/>
          </p:nvPr>
        </p:nvSpPr>
        <p:spPr/>
        <p:txBody>
          <a:bodyPr/>
          <a:lstStyle>
            <a:lvl1pPr>
              <a:defRPr/>
            </a:lvl1pPr>
          </a:lstStyle>
          <a:p>
            <a:pPr>
              <a:defRPr/>
            </a:pPr>
            <a:fld id="{1D900862-469F-EA4F-ADF8-B72A39836DEC}" type="slidenum">
              <a:rPr lang="en-US"/>
              <a:pPr>
                <a:defRPr/>
              </a:pPr>
              <a:t>‹#›</a:t>
            </a:fld>
            <a:endParaRPr lang="en-US" dirty="0"/>
          </a:p>
        </p:txBody>
      </p:sp>
      <p:sp>
        <p:nvSpPr>
          <p:cNvPr id="5" name="Footer Placeholder 1">
            <a:extLst>
              <a:ext uri="{FF2B5EF4-FFF2-40B4-BE49-F238E27FC236}">
                <a16:creationId xmlns:a16="http://schemas.microsoft.com/office/drawing/2014/main" id="{2C6D696A-8348-CC43-AF0A-DAB61FA827D8}"/>
              </a:ext>
            </a:extLst>
          </p:cNvPr>
          <p:cNvSpPr txBox="1">
            <a:spLocks/>
          </p:cNvSpPr>
          <p:nvPr userDrawn="1"/>
        </p:nvSpPr>
        <p:spPr>
          <a:xfrm>
            <a:off x="541801" y="8758513"/>
            <a:ext cx="11919612" cy="673037"/>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46259054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A4CCEE3B-5A22-9B44-A74C-69D005E6A8AE}" type="slidenum">
              <a:rPr lang="en-US"/>
              <a:pPr>
                <a:defRPr/>
              </a:pPr>
              <a:t>‹#›</a:t>
            </a:fld>
            <a:endParaRPr lang="en-US" dirty="0"/>
          </a:p>
        </p:txBody>
      </p:sp>
      <p:sp>
        <p:nvSpPr>
          <p:cNvPr id="4" name="Footer Placeholder 1">
            <a:extLst>
              <a:ext uri="{FF2B5EF4-FFF2-40B4-BE49-F238E27FC236}">
                <a16:creationId xmlns:a16="http://schemas.microsoft.com/office/drawing/2014/main" id="{E837DE61-6A5A-AF4B-ACEE-9DDC0618A382}"/>
              </a:ext>
            </a:extLst>
          </p:cNvPr>
          <p:cNvSpPr txBox="1">
            <a:spLocks/>
          </p:cNvSpPr>
          <p:nvPr userDrawn="1"/>
        </p:nvSpPr>
        <p:spPr>
          <a:xfrm>
            <a:off x="541801" y="8758513"/>
            <a:ext cx="11919612" cy="673037"/>
          </a:xfrm>
          <a:prstGeom prst="rect">
            <a:avLst/>
          </a:prstGeom>
        </p:spPr>
        <p:txBody>
          <a:bodyPr vert="horz" lIns="130032" tIns="65016" rIns="130032" bIns="65016" rtlCol="0" anchor="ctr"/>
          <a:lstStyle>
            <a:defPPr>
              <a:defRPr lang="en-US"/>
            </a:defPPr>
            <a:lvl1pPr marL="0" algn="ctr" defTabSz="457200" rtl="0" eaLnBrk="1" latinLnBrk="0" hangingPunct="1">
              <a:defRPr sz="900" b="0" kern="1200">
                <a:solidFill>
                  <a:schemeClr val="tx1">
                    <a:tint val="75000"/>
                  </a:schemeClr>
                </a:solidFill>
                <a:latin typeface="Tahoma"/>
                <a:ea typeface="+mn-ea"/>
                <a:cs typeface="Tahom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dirty="0"/>
              <a:t>This work is licensed under a Creative Commons Attribution-Noncommercial-4.0 International License: https://</a:t>
            </a:r>
            <a:r>
              <a:rPr lang="en-US" sz="1200" dirty="0" err="1"/>
              <a:t>creativecommons.org</a:t>
            </a:r>
            <a:r>
              <a:rPr lang="en-US" sz="1200" dirty="0"/>
              <a:t>/licenses/by-</a:t>
            </a:r>
            <a:r>
              <a:rPr lang="en-US" sz="1200" dirty="0" err="1"/>
              <a:t>nc</a:t>
            </a:r>
            <a:r>
              <a:rPr lang="en-US" sz="1200" dirty="0"/>
              <a:t>/4.0/
© 2018 Mathematics Teaching and Learning to Teach • School of Education • University of Michigan • Ann Arbor, MI 48109-1259 • </a:t>
            </a:r>
            <a:r>
              <a:rPr lang="en-US" sz="1200" dirty="0" err="1"/>
              <a:t>mtlt@umich.edu</a:t>
            </a:r>
            <a:endParaRPr lang="en-US" sz="1200" dirty="0"/>
          </a:p>
        </p:txBody>
      </p:sp>
    </p:spTree>
    <p:extLst>
      <p:ext uri="{BB962C8B-B14F-4D97-AF65-F5344CB8AC3E}">
        <p14:creationId xmlns:p14="http://schemas.microsoft.com/office/powerpoint/2010/main" val="2316971261"/>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3740" y="433634"/>
            <a:ext cx="11937672" cy="1951355"/>
          </a:xfrm>
          <a:prstGeom prst="rect">
            <a:avLst/>
          </a:prstGeom>
          <a:solidFill>
            <a:srgbClr val="0A2241"/>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0" tIns="45716" rIns="91430" bIns="45716"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541802" y="2601810"/>
            <a:ext cx="11919612" cy="61137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11594533" y="8884991"/>
            <a:ext cx="866881" cy="546560"/>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lgn="r" fontAlgn="auto">
              <a:spcBef>
                <a:spcPts val="0"/>
              </a:spcBef>
              <a:spcAft>
                <a:spcPts val="0"/>
              </a:spcAft>
              <a:defRPr sz="1991" smtClean="0">
                <a:latin typeface="Arial"/>
                <a:ea typeface="+mn-ea"/>
                <a:cs typeface="Arial"/>
              </a:defRPr>
            </a:lvl1pPr>
          </a:lstStyle>
          <a:p>
            <a:pPr>
              <a:defRPr/>
            </a:pPr>
            <a:fld id="{A28EC2B1-605E-6046-8E60-7BD1EC5E9CBB}" type="slidenum">
              <a:rPr lang="en-US"/>
              <a:pPr>
                <a:defRPr/>
              </a:pPr>
              <a:t>‹#›</a:t>
            </a:fld>
            <a:endParaRPr lang="en-US" dirty="0"/>
          </a:p>
        </p:txBody>
      </p:sp>
      <p:sp>
        <p:nvSpPr>
          <p:cNvPr id="2" name="Footer Placeholder 1"/>
          <p:cNvSpPr>
            <a:spLocks noGrp="1"/>
          </p:cNvSpPr>
          <p:nvPr>
            <p:ph type="ftr" sz="quarter" idx="3"/>
          </p:nvPr>
        </p:nvSpPr>
        <p:spPr>
          <a:xfrm>
            <a:off x="541802" y="8758514"/>
            <a:ext cx="11919612" cy="673037"/>
          </a:xfrm>
          <a:prstGeom prst="rect">
            <a:avLst/>
          </a:prstGeom>
        </p:spPr>
        <p:txBody>
          <a:bodyPr vert="horz" lIns="91430" tIns="45716" rIns="91430" bIns="45716" rtlCol="0" anchor="ctr"/>
          <a:lstStyle>
            <a:lvl1pPr algn="ctr" fontAlgn="auto">
              <a:spcBef>
                <a:spcPts val="0"/>
              </a:spcBef>
              <a:spcAft>
                <a:spcPts val="0"/>
              </a:spcAft>
              <a:defRPr sz="1200" dirty="0" err="1" smtClean="0">
                <a:solidFill>
                  <a:schemeClr val="tx1">
                    <a:tint val="75000"/>
                  </a:schemeClr>
                </a:solidFill>
                <a:latin typeface="Tahoma" pitchFamily="-112" charset="0"/>
                <a:ea typeface="+mn-ea"/>
                <a:cs typeface="Tahoma"/>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ransition/>
  <p:hf sldNum="0" hdr="0" ftr="0" dt="0"/>
  <p:txStyles>
    <p:titleStyle>
      <a:lvl1pPr algn="ctr" rtl="0" eaLnBrk="1" fontAlgn="base" hangingPunct="1">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2pPr>
      <a:lvl3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3pPr>
      <a:lvl4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4pPr>
      <a:lvl5pPr algn="ctr" rtl="0" eaLnBrk="1" fontAlgn="base" hangingPunct="1">
        <a:spcBef>
          <a:spcPct val="0"/>
        </a:spcBef>
        <a:spcAft>
          <a:spcPct val="0"/>
        </a:spcAft>
        <a:defRPr sz="5119">
          <a:solidFill>
            <a:schemeClr val="bg1"/>
          </a:solidFill>
          <a:latin typeface="Tahoma" pitchFamily="24" charset="0"/>
          <a:ea typeface="ＭＳ Ｐゴシック" pitchFamily="24" charset="-128"/>
          <a:cs typeface="ＭＳ Ｐゴシック" pitchFamily="24" charset="-128"/>
        </a:defRPr>
      </a:lvl5pPr>
      <a:lvl6pPr marL="650073" algn="ctr" rtl="0" eaLnBrk="1" fontAlgn="base" hangingPunct="1">
        <a:spcBef>
          <a:spcPct val="0"/>
        </a:spcBef>
        <a:spcAft>
          <a:spcPct val="0"/>
        </a:spcAft>
        <a:defRPr sz="6257" b="1">
          <a:solidFill>
            <a:schemeClr val="tx2"/>
          </a:solidFill>
          <a:latin typeface="Tahoma" pitchFamily="24" charset="0"/>
        </a:defRPr>
      </a:lvl6pPr>
      <a:lvl7pPr marL="1300143" algn="ctr" rtl="0" eaLnBrk="1" fontAlgn="base" hangingPunct="1">
        <a:spcBef>
          <a:spcPct val="0"/>
        </a:spcBef>
        <a:spcAft>
          <a:spcPct val="0"/>
        </a:spcAft>
        <a:defRPr sz="6257" b="1">
          <a:solidFill>
            <a:schemeClr val="tx2"/>
          </a:solidFill>
          <a:latin typeface="Tahoma" pitchFamily="24" charset="0"/>
        </a:defRPr>
      </a:lvl7pPr>
      <a:lvl8pPr marL="1950216" algn="ctr" rtl="0" eaLnBrk="1" fontAlgn="base" hangingPunct="1">
        <a:spcBef>
          <a:spcPct val="0"/>
        </a:spcBef>
        <a:spcAft>
          <a:spcPct val="0"/>
        </a:spcAft>
        <a:defRPr sz="6257" b="1">
          <a:solidFill>
            <a:schemeClr val="tx2"/>
          </a:solidFill>
          <a:latin typeface="Tahoma" pitchFamily="24" charset="0"/>
        </a:defRPr>
      </a:lvl8pPr>
      <a:lvl9pPr marL="2600288" algn="ctr" rtl="0" eaLnBrk="1" fontAlgn="base" hangingPunct="1">
        <a:spcBef>
          <a:spcPct val="0"/>
        </a:spcBef>
        <a:spcAft>
          <a:spcPct val="0"/>
        </a:spcAft>
        <a:defRPr sz="6257" b="1">
          <a:solidFill>
            <a:schemeClr val="tx2"/>
          </a:solidFill>
          <a:latin typeface="Tahoma" pitchFamily="24" charset="0"/>
        </a:defRPr>
      </a:lvl9pPr>
    </p:titleStyle>
    <p:bodyStyle>
      <a:lvl1pPr marL="487554" indent="-487554" algn="l" rtl="0" eaLnBrk="1" fontAlgn="base" hangingPunct="1">
        <a:spcBef>
          <a:spcPts val="1200"/>
        </a:spcBef>
        <a:spcAft>
          <a:spcPts val="1200"/>
        </a:spcAft>
        <a:buChar char="•"/>
        <a:defRPr sz="3600">
          <a:solidFill>
            <a:schemeClr val="tx1"/>
          </a:solidFill>
          <a:latin typeface="+mn-lt"/>
          <a:ea typeface="ＭＳ Ｐゴシック" pitchFamily="24" charset="-128"/>
          <a:cs typeface="ＭＳ Ｐゴシック" pitchFamily="24" charset="-128"/>
        </a:defRPr>
      </a:lvl1pPr>
      <a:lvl2pPr marL="1056367" indent="-406297" algn="l" rtl="0" eaLnBrk="1" fontAlgn="base" hangingPunct="1">
        <a:spcBef>
          <a:spcPts val="900"/>
        </a:spcBef>
        <a:spcAft>
          <a:spcPts val="900"/>
        </a:spcAft>
        <a:buChar char="–"/>
        <a:defRPr sz="3200">
          <a:solidFill>
            <a:schemeClr val="tx1"/>
          </a:solidFill>
          <a:latin typeface="+mn-lt"/>
          <a:ea typeface="ＭＳ Ｐゴシック" pitchFamily="24" charset="-128"/>
        </a:defRPr>
      </a:lvl2pPr>
      <a:lvl3pPr marL="1625180" indent="-325035" algn="l" rtl="0" eaLnBrk="1" fontAlgn="base" hangingPunct="1">
        <a:spcBef>
          <a:spcPts val="600"/>
        </a:spcBef>
        <a:spcAft>
          <a:spcPts val="600"/>
        </a:spcAft>
        <a:buChar char="•"/>
        <a:defRPr sz="2800">
          <a:solidFill>
            <a:schemeClr val="tx1"/>
          </a:solidFill>
          <a:latin typeface="+mn-lt"/>
          <a:ea typeface="ＭＳ Ｐゴシック" pitchFamily="24" charset="-128"/>
        </a:defRPr>
      </a:lvl3pPr>
      <a:lvl4pPr marL="2275251" indent="-325035" algn="l" rtl="0" eaLnBrk="1" fontAlgn="base" hangingPunct="1">
        <a:spcBef>
          <a:spcPts val="300"/>
        </a:spcBef>
        <a:spcAft>
          <a:spcPts val="300"/>
        </a:spcAft>
        <a:buChar char="–"/>
        <a:defRPr sz="2400">
          <a:solidFill>
            <a:schemeClr val="tx1"/>
          </a:solidFill>
          <a:latin typeface="+mn-lt"/>
          <a:ea typeface="ＭＳ Ｐゴシック" pitchFamily="24" charset="-128"/>
        </a:defRPr>
      </a:lvl4pPr>
      <a:lvl5pPr marL="2925324" indent="-325035" algn="l" rtl="0" eaLnBrk="1" fontAlgn="base" hangingPunct="1">
        <a:spcBef>
          <a:spcPts val="0"/>
        </a:spcBef>
        <a:spcAft>
          <a:spcPct val="0"/>
        </a:spcAft>
        <a:buChar char="»"/>
        <a:defRPr sz="2000">
          <a:solidFill>
            <a:schemeClr val="tx1"/>
          </a:solidFill>
          <a:latin typeface="+mn-lt"/>
          <a:ea typeface="ＭＳ Ｐゴシック" pitchFamily="24" charset="-128"/>
        </a:defRPr>
      </a:lvl5pPr>
      <a:lvl6pPr marL="3575396"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6pPr>
      <a:lvl7pPr marL="4225467"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7pPr>
      <a:lvl8pPr marL="4875540"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8pPr>
      <a:lvl9pPr marL="5525610" indent="-325035" algn="l" rtl="0" eaLnBrk="1" fontAlgn="base" hangingPunct="1">
        <a:spcBef>
          <a:spcPct val="20000"/>
        </a:spcBef>
        <a:spcAft>
          <a:spcPct val="0"/>
        </a:spcAft>
        <a:buChar char="»"/>
        <a:defRPr sz="2844">
          <a:solidFill>
            <a:schemeClr val="tx1"/>
          </a:solidFill>
          <a:latin typeface="+mn-lt"/>
          <a:ea typeface="ＭＳ Ｐゴシック" pitchFamily="24" charset="-128"/>
        </a:defRPr>
      </a:lvl9pPr>
    </p:bodyStyle>
    <p:otherStyle>
      <a:defPPr>
        <a:defRPr lang="en-US"/>
      </a:defPPr>
      <a:lvl1pPr marL="0" algn="l" defTabSz="650073" rtl="0" eaLnBrk="1" latinLnBrk="0" hangingPunct="1">
        <a:defRPr sz="2560" kern="1200">
          <a:solidFill>
            <a:schemeClr val="tx1"/>
          </a:solidFill>
          <a:latin typeface="+mn-lt"/>
          <a:ea typeface="+mn-ea"/>
          <a:cs typeface="+mn-cs"/>
        </a:defRPr>
      </a:lvl1pPr>
      <a:lvl2pPr marL="650073" algn="l" defTabSz="650073" rtl="0" eaLnBrk="1" latinLnBrk="0" hangingPunct="1">
        <a:defRPr sz="2560" kern="1200">
          <a:solidFill>
            <a:schemeClr val="tx1"/>
          </a:solidFill>
          <a:latin typeface="+mn-lt"/>
          <a:ea typeface="+mn-ea"/>
          <a:cs typeface="+mn-cs"/>
        </a:defRPr>
      </a:lvl2pPr>
      <a:lvl3pPr marL="1300143" algn="l" defTabSz="650073" rtl="0" eaLnBrk="1" latinLnBrk="0" hangingPunct="1">
        <a:defRPr sz="2560" kern="1200">
          <a:solidFill>
            <a:schemeClr val="tx1"/>
          </a:solidFill>
          <a:latin typeface="+mn-lt"/>
          <a:ea typeface="+mn-ea"/>
          <a:cs typeface="+mn-cs"/>
        </a:defRPr>
      </a:lvl3pPr>
      <a:lvl4pPr marL="1950216" algn="l" defTabSz="650073" rtl="0" eaLnBrk="1" latinLnBrk="0" hangingPunct="1">
        <a:defRPr sz="2560" kern="1200">
          <a:solidFill>
            <a:schemeClr val="tx1"/>
          </a:solidFill>
          <a:latin typeface="+mn-lt"/>
          <a:ea typeface="+mn-ea"/>
          <a:cs typeface="+mn-cs"/>
        </a:defRPr>
      </a:lvl4pPr>
      <a:lvl5pPr marL="2600288" algn="l" defTabSz="650073" rtl="0" eaLnBrk="1" latinLnBrk="0" hangingPunct="1">
        <a:defRPr sz="2560" kern="1200">
          <a:solidFill>
            <a:schemeClr val="tx1"/>
          </a:solidFill>
          <a:latin typeface="+mn-lt"/>
          <a:ea typeface="+mn-ea"/>
          <a:cs typeface="+mn-cs"/>
        </a:defRPr>
      </a:lvl5pPr>
      <a:lvl6pPr marL="3250359" algn="l" defTabSz="650073" rtl="0" eaLnBrk="1" latinLnBrk="0" hangingPunct="1">
        <a:defRPr sz="2560" kern="1200">
          <a:solidFill>
            <a:schemeClr val="tx1"/>
          </a:solidFill>
          <a:latin typeface="+mn-lt"/>
          <a:ea typeface="+mn-ea"/>
          <a:cs typeface="+mn-cs"/>
        </a:defRPr>
      </a:lvl6pPr>
      <a:lvl7pPr marL="3900432" algn="l" defTabSz="650073" rtl="0" eaLnBrk="1" latinLnBrk="0" hangingPunct="1">
        <a:defRPr sz="2560" kern="1200">
          <a:solidFill>
            <a:schemeClr val="tx1"/>
          </a:solidFill>
          <a:latin typeface="+mn-lt"/>
          <a:ea typeface="+mn-ea"/>
          <a:cs typeface="+mn-cs"/>
        </a:defRPr>
      </a:lvl7pPr>
      <a:lvl8pPr marL="4550502" algn="l" defTabSz="650073" rtl="0" eaLnBrk="1" latinLnBrk="0" hangingPunct="1">
        <a:defRPr sz="2560" kern="1200">
          <a:solidFill>
            <a:schemeClr val="tx1"/>
          </a:solidFill>
          <a:latin typeface="+mn-lt"/>
          <a:ea typeface="+mn-ea"/>
          <a:cs typeface="+mn-cs"/>
        </a:defRPr>
      </a:lvl8pPr>
      <a:lvl9pPr marL="5200575" algn="l" defTabSz="650073"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ChangeAspect="1"/>
          </p:cNvSpPr>
          <p:nvPr>
            <p:ph type="title"/>
          </p:nvPr>
        </p:nvSpPr>
        <p:spPr/>
        <p:txBody>
          <a:bodyPr/>
          <a:lstStyle/>
          <a:p>
            <a:r>
              <a:rPr lang="en-US" dirty="0"/>
              <a:t>Session 7: Volume Learning Trajectory – </a:t>
            </a:r>
            <a:br>
              <a:rPr lang="en-US" dirty="0"/>
            </a:br>
            <a:r>
              <a:rPr lang="en-US" dirty="0"/>
              <a:t>Mathematical goals</a:t>
            </a:r>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3"/>
          <a:stretch>
            <a:fillRect/>
          </a:stretch>
        </p:blipFill>
        <p:spPr>
          <a:xfrm>
            <a:off x="6952151" y="3507970"/>
            <a:ext cx="5509261" cy="2490948"/>
          </a:xfrm>
          <a:prstGeom prst="rect">
            <a:avLst/>
          </a:prstGeom>
        </p:spPr>
      </p:pic>
      <p:pic>
        <p:nvPicPr>
          <p:cNvPr id="8" name="Content Placeholder 6">
            <a:extLst>
              <a:ext uri="{FF2B5EF4-FFF2-40B4-BE49-F238E27FC236}">
                <a16:creationId xmlns:a16="http://schemas.microsoft.com/office/drawing/2014/main" id="{D1E459E9-2316-424E-B9FD-8C70F0727D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3949065" y="6969079"/>
            <a:ext cx="2672140" cy="969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pic>
        <p:nvPicPr>
          <p:cNvPr id="9" name="Picture 8" descr="PastedGraphic-2.pdf">
            <a:extLst>
              <a:ext uri="{FF2B5EF4-FFF2-40B4-BE49-F238E27FC236}">
                <a16:creationId xmlns:a16="http://schemas.microsoft.com/office/drawing/2014/main" id="{BC3329BF-D320-1D49-ADC1-133FA45A16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3401" y="2798916"/>
            <a:ext cx="5872133" cy="2963168"/>
          </a:xfrm>
          <a:prstGeom prst="rect">
            <a:avLst/>
          </a:prstGeom>
          <a:effectLst/>
        </p:spPr>
      </p:pic>
      <p:pic>
        <p:nvPicPr>
          <p:cNvPr id="10" name="nsf1.png">
            <a:extLst>
              <a:ext uri="{FF2B5EF4-FFF2-40B4-BE49-F238E27FC236}">
                <a16:creationId xmlns:a16="http://schemas.microsoft.com/office/drawing/2014/main" id="{F2138285-0383-EC4D-85F4-24ED3C7F2A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613" y="6176013"/>
            <a:ext cx="2527844" cy="2539588"/>
          </a:xfrm>
          <a:prstGeom prst="rect">
            <a:avLst/>
          </a:prstGeom>
          <a:ln w="12700">
            <a:miter lim="400000"/>
          </a:ln>
        </p:spPr>
      </p:pic>
    </p:spTree>
    <p:extLst>
      <p:ext uri="{BB962C8B-B14F-4D97-AF65-F5344CB8AC3E}">
        <p14:creationId xmlns:p14="http://schemas.microsoft.com/office/powerpoint/2010/main" val="2124124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volume? Students’ ideas (Part 1)</a:t>
            </a:r>
          </a:p>
        </p:txBody>
      </p:sp>
      <p:sp>
        <p:nvSpPr>
          <p:cNvPr id="3" name="Content Placeholder 2"/>
          <p:cNvSpPr>
            <a:spLocks noGrp="1"/>
          </p:cNvSpPr>
          <p:nvPr>
            <p:ph idx="1"/>
          </p:nvPr>
        </p:nvSpPr>
        <p:spPr/>
        <p:txBody>
          <a:bodyPr/>
          <a:lstStyle/>
          <a:p>
            <a:r>
              <a:rPr lang="en-US" dirty="0"/>
              <a:t>The number of cubes in a shape</a:t>
            </a:r>
          </a:p>
          <a:p>
            <a:r>
              <a:rPr lang="en-US" dirty="0"/>
              <a:t>How big it is</a:t>
            </a:r>
          </a:p>
          <a:p>
            <a:r>
              <a:rPr lang="en-US" dirty="0"/>
              <a:t>How “loud” or “soft” sounds/music are</a:t>
            </a:r>
          </a:p>
          <a:p>
            <a:r>
              <a:rPr lang="en-US" dirty="0"/>
              <a:t>How many things that would fit inside of it</a:t>
            </a:r>
          </a:p>
          <a:p>
            <a:r>
              <a:rPr lang="en-US" dirty="0"/>
              <a:t>Height </a:t>
            </a:r>
          </a:p>
          <a:p>
            <a:r>
              <a:rPr lang="en-US" dirty="0"/>
              <a:t>Like how much, how many there are</a:t>
            </a:r>
          </a:p>
          <a:p>
            <a:r>
              <a:rPr lang="en-US" dirty="0"/>
              <a:t>It's like levels of some sort</a:t>
            </a:r>
          </a:p>
        </p:txBody>
      </p:sp>
    </p:spTree>
    <p:extLst>
      <p:ext uri="{BB962C8B-B14F-4D97-AF65-F5344CB8AC3E}">
        <p14:creationId xmlns:p14="http://schemas.microsoft.com/office/powerpoint/2010/main" val="389251163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volume? Students’ ideas (Part 2)</a:t>
            </a:r>
          </a:p>
        </p:txBody>
      </p:sp>
      <p:sp>
        <p:nvSpPr>
          <p:cNvPr id="3" name="Content Placeholder 2"/>
          <p:cNvSpPr>
            <a:spLocks noGrp="1"/>
          </p:cNvSpPr>
          <p:nvPr>
            <p:ph idx="1"/>
          </p:nvPr>
        </p:nvSpPr>
        <p:spPr/>
        <p:txBody>
          <a:bodyPr/>
          <a:lstStyle/>
          <a:p>
            <a:r>
              <a:rPr lang="en-US" dirty="0"/>
              <a:t>Size or shape or how many square units it is</a:t>
            </a:r>
          </a:p>
          <a:p>
            <a:r>
              <a:rPr lang="en-US" dirty="0"/>
              <a:t>The number of shapes that you can put in a shape</a:t>
            </a:r>
          </a:p>
          <a:p>
            <a:r>
              <a:rPr lang="en-US" dirty="0"/>
              <a:t>To find the volume you would measure the height</a:t>
            </a:r>
          </a:p>
          <a:p>
            <a:r>
              <a:rPr lang="en-US" dirty="0"/>
              <a:t>It is the mass</a:t>
            </a:r>
          </a:p>
        </p:txBody>
      </p:sp>
    </p:spTree>
    <p:extLst>
      <p:ext uri="{BB962C8B-B14F-4D97-AF65-F5344CB8AC3E}">
        <p14:creationId xmlns:p14="http://schemas.microsoft.com/office/powerpoint/2010/main" val="15664533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1996 NAEP assessment: Grade 4</a:t>
            </a:r>
          </a:p>
        </p:txBody>
      </p:sp>
      <p:sp>
        <p:nvSpPr>
          <p:cNvPr id="3" name="Content Placeholder 2"/>
          <p:cNvSpPr>
            <a:spLocks noGrp="1"/>
          </p:cNvSpPr>
          <p:nvPr>
            <p:ph idx="1"/>
          </p:nvPr>
        </p:nvSpPr>
        <p:spPr/>
        <p:txBody>
          <a:bodyPr/>
          <a:lstStyle/>
          <a:p>
            <a:pPr marL="4324350" indent="0">
              <a:buNone/>
            </a:pPr>
            <a:endParaRPr lang="en-US" dirty="0"/>
          </a:p>
          <a:p>
            <a:pPr marL="4122738" indent="0">
              <a:buNone/>
            </a:pPr>
            <a:r>
              <a:rPr lang="en-US" dirty="0"/>
              <a:t>What is the correct answer?</a:t>
            </a:r>
          </a:p>
          <a:p>
            <a:pPr marL="4122738" indent="0">
              <a:buNone/>
            </a:pPr>
            <a:r>
              <a:rPr lang="en-US" dirty="0"/>
              <a:t>How many 4</a:t>
            </a:r>
            <a:r>
              <a:rPr lang="en-US" baseline="30000" dirty="0"/>
              <a:t>th</a:t>
            </a:r>
            <a:r>
              <a:rPr lang="en-US" dirty="0"/>
              <a:t> graders answered it correctly in 1996?</a:t>
            </a:r>
          </a:p>
        </p:txBody>
      </p:sp>
      <p:pic>
        <p:nvPicPr>
          <p:cNvPr id="5" name="Picture 4"/>
          <p:cNvPicPr>
            <a:picLocks noChangeAspect="1"/>
          </p:cNvPicPr>
          <p:nvPr/>
        </p:nvPicPr>
        <p:blipFill>
          <a:blip r:embed="rId3"/>
          <a:stretch>
            <a:fillRect/>
          </a:stretch>
        </p:blipFill>
        <p:spPr>
          <a:xfrm>
            <a:off x="1232779" y="6265144"/>
            <a:ext cx="9995513" cy="2600643"/>
          </a:xfrm>
          <a:prstGeom prst="rect">
            <a:avLst/>
          </a:prstGeom>
        </p:spPr>
      </p:pic>
      <p:pic>
        <p:nvPicPr>
          <p:cNvPr id="6" name="Picture 5" descr="d3vteam_graphic_s7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111" y="3053311"/>
            <a:ext cx="2984827" cy="2925723"/>
          </a:xfrm>
          <a:prstGeom prst="rect">
            <a:avLst/>
          </a:prstGeom>
        </p:spPr>
      </p:pic>
    </p:spTree>
    <p:extLst>
      <p:ext uri="{BB962C8B-B14F-4D97-AF65-F5344CB8AC3E}">
        <p14:creationId xmlns:p14="http://schemas.microsoft.com/office/powerpoint/2010/main" val="265248385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1996 NAEP assessment: Grade 4 result</a:t>
            </a:r>
          </a:p>
        </p:txBody>
      </p:sp>
      <p:sp>
        <p:nvSpPr>
          <p:cNvPr id="3" name="Content Placeholder 2"/>
          <p:cNvSpPr>
            <a:spLocks noGrp="1"/>
          </p:cNvSpPr>
          <p:nvPr>
            <p:ph idx="1"/>
          </p:nvPr>
        </p:nvSpPr>
        <p:spPr/>
        <p:txBody>
          <a:bodyPr/>
          <a:lstStyle/>
          <a:p>
            <a:pPr marL="4122738" indent="0">
              <a:buNone/>
            </a:pPr>
            <a:endParaRPr lang="en-US" dirty="0"/>
          </a:p>
          <a:p>
            <a:pPr marL="4122738" indent="0">
              <a:buNone/>
            </a:pPr>
            <a:r>
              <a:rPr lang="en-US" dirty="0"/>
              <a:t>What is the correct answer?</a:t>
            </a:r>
          </a:p>
          <a:p>
            <a:pPr marL="4122738" indent="0">
              <a:buNone/>
            </a:pPr>
            <a:r>
              <a:rPr lang="en-US" dirty="0">
                <a:solidFill>
                  <a:srgbClr val="FF0000"/>
                </a:solidFill>
              </a:rPr>
              <a:t>33% </a:t>
            </a:r>
            <a:r>
              <a:rPr lang="en-US" dirty="0"/>
              <a:t>of our nation’s Grade 4 students answered this item correctly in 1996</a:t>
            </a:r>
          </a:p>
        </p:txBody>
      </p:sp>
      <p:pic>
        <p:nvPicPr>
          <p:cNvPr id="5" name="Picture 4"/>
          <p:cNvPicPr>
            <a:picLocks noChangeAspect="1"/>
          </p:cNvPicPr>
          <p:nvPr/>
        </p:nvPicPr>
        <p:blipFill>
          <a:blip r:embed="rId3"/>
          <a:stretch>
            <a:fillRect/>
          </a:stretch>
        </p:blipFill>
        <p:spPr>
          <a:xfrm>
            <a:off x="1232779" y="6265144"/>
            <a:ext cx="9995513" cy="2600643"/>
          </a:xfrm>
          <a:prstGeom prst="rect">
            <a:avLst/>
          </a:prstGeom>
        </p:spPr>
      </p:pic>
      <p:sp>
        <p:nvSpPr>
          <p:cNvPr id="11" name="Oval 10"/>
          <p:cNvSpPr/>
          <p:nvPr/>
        </p:nvSpPr>
        <p:spPr>
          <a:xfrm>
            <a:off x="1062994" y="7586132"/>
            <a:ext cx="1118979" cy="41228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d3vteam_graphic_s7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111" y="3053311"/>
            <a:ext cx="2984827" cy="2925723"/>
          </a:xfrm>
          <a:prstGeom prst="rect">
            <a:avLst/>
          </a:prstGeom>
        </p:spPr>
      </p:pic>
    </p:spTree>
    <p:extLst>
      <p:ext uri="{BB962C8B-B14F-4D97-AF65-F5344CB8AC3E}">
        <p14:creationId xmlns:p14="http://schemas.microsoft.com/office/powerpoint/2010/main" val="71853176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2011 NAEP assessment: Grade 4</a:t>
            </a:r>
          </a:p>
        </p:txBody>
      </p:sp>
      <p:sp>
        <p:nvSpPr>
          <p:cNvPr id="5" name="Content Placeholder 4">
            <a:extLst>
              <a:ext uri="{FF2B5EF4-FFF2-40B4-BE49-F238E27FC236}">
                <a16:creationId xmlns:a16="http://schemas.microsoft.com/office/drawing/2014/main" id="{BE9DE95E-6265-514F-8C32-DB47E52C7E52}"/>
              </a:ext>
            </a:extLst>
          </p:cNvPr>
          <p:cNvSpPr>
            <a:spLocks noGrp="1"/>
          </p:cNvSpPr>
          <p:nvPr>
            <p:ph idx="1"/>
          </p:nvPr>
        </p:nvSpPr>
        <p:spPr/>
        <p:txBody>
          <a:bodyPr/>
          <a:lstStyle/>
          <a:p>
            <a:pPr marL="0" lvl="0" indent="0">
              <a:buNone/>
            </a:pPr>
            <a:r>
              <a:rPr lang="en-US" dirty="0">
                <a:solidFill>
                  <a:srgbClr val="000000"/>
                </a:solidFill>
              </a:rPr>
              <a:t>What is the correct answer?</a:t>
            </a:r>
          </a:p>
          <a:p>
            <a:pPr marL="0" indent="0">
              <a:spcBef>
                <a:spcPts val="853"/>
              </a:spcBef>
              <a:buNone/>
            </a:pPr>
            <a:r>
              <a:rPr lang="en-US" dirty="0">
                <a:solidFill>
                  <a:srgbClr val="000000"/>
                </a:solidFill>
              </a:rPr>
              <a:t>How many 4</a:t>
            </a:r>
            <a:r>
              <a:rPr lang="en-US" baseline="30000" dirty="0">
                <a:solidFill>
                  <a:srgbClr val="000000"/>
                </a:solidFill>
              </a:rPr>
              <a:t>th</a:t>
            </a:r>
            <a:r>
              <a:rPr lang="en-US" dirty="0">
                <a:solidFill>
                  <a:srgbClr val="000000"/>
                </a:solidFill>
              </a:rPr>
              <a:t> graders answered it correctly in 2011?</a:t>
            </a:r>
          </a:p>
        </p:txBody>
      </p:sp>
      <p:sp>
        <p:nvSpPr>
          <p:cNvPr id="7" name="TextBox 6"/>
          <p:cNvSpPr txBox="1"/>
          <p:nvPr/>
        </p:nvSpPr>
        <p:spPr>
          <a:xfrm>
            <a:off x="7987729" y="7896714"/>
            <a:ext cx="184731" cy="369332"/>
          </a:xfrm>
          <a:prstGeom prst="rect">
            <a:avLst/>
          </a:prstGeom>
          <a:noFill/>
        </p:spPr>
        <p:txBody>
          <a:bodyPr wrap="none" rtlCol="0">
            <a:spAutoFit/>
          </a:bodyPr>
          <a:lstStyle/>
          <a:p>
            <a:endParaRPr lang="en-US" dirty="0"/>
          </a:p>
        </p:txBody>
      </p:sp>
      <p:pic>
        <p:nvPicPr>
          <p:cNvPr id="8" name="Picture 7"/>
          <p:cNvPicPr>
            <a:picLocks noChangeAspect="1"/>
          </p:cNvPicPr>
          <p:nvPr/>
        </p:nvPicPr>
        <p:blipFill>
          <a:blip r:embed="rId3"/>
          <a:stretch>
            <a:fillRect/>
          </a:stretch>
        </p:blipFill>
        <p:spPr>
          <a:xfrm>
            <a:off x="814202" y="6504185"/>
            <a:ext cx="7571184" cy="2204269"/>
          </a:xfrm>
          <a:prstGeom prst="rect">
            <a:avLst/>
          </a:prstGeom>
        </p:spPr>
      </p:pic>
      <p:pic>
        <p:nvPicPr>
          <p:cNvPr id="11" name="Picture 10" descr="d3vteam_graphic_s7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3434" y="4097152"/>
            <a:ext cx="2455659" cy="2407033"/>
          </a:xfrm>
          <a:prstGeom prst="rect">
            <a:avLst/>
          </a:prstGeom>
        </p:spPr>
      </p:pic>
      <p:pic>
        <p:nvPicPr>
          <p:cNvPr id="12" name="Picture 11" descr="d3vteam_graphic_s7_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596" y="4428161"/>
            <a:ext cx="4392049" cy="2076024"/>
          </a:xfrm>
          <a:prstGeom prst="rect">
            <a:avLst/>
          </a:prstGeom>
        </p:spPr>
      </p:pic>
    </p:spTree>
    <p:extLst>
      <p:ext uri="{BB962C8B-B14F-4D97-AF65-F5344CB8AC3E}">
        <p14:creationId xmlns:p14="http://schemas.microsoft.com/office/powerpoint/2010/main" val="96992240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2011 NAEP assessment: Grade 4 result</a:t>
            </a:r>
          </a:p>
        </p:txBody>
      </p:sp>
      <p:sp>
        <p:nvSpPr>
          <p:cNvPr id="5" name="Content Placeholder 4">
            <a:extLst>
              <a:ext uri="{FF2B5EF4-FFF2-40B4-BE49-F238E27FC236}">
                <a16:creationId xmlns:a16="http://schemas.microsoft.com/office/drawing/2014/main" id="{C27A9221-B4A8-344C-90CB-F7763486A888}"/>
              </a:ext>
            </a:extLst>
          </p:cNvPr>
          <p:cNvSpPr>
            <a:spLocks noGrp="1"/>
          </p:cNvSpPr>
          <p:nvPr>
            <p:ph idx="1"/>
          </p:nvPr>
        </p:nvSpPr>
        <p:spPr/>
        <p:txBody>
          <a:bodyPr/>
          <a:lstStyle/>
          <a:p>
            <a:pPr marL="0" lvl="0" indent="0">
              <a:buNone/>
            </a:pPr>
            <a:r>
              <a:rPr lang="en-US" dirty="0">
                <a:solidFill>
                  <a:srgbClr val="000000"/>
                </a:solidFill>
              </a:rPr>
              <a:t>What is the correct answer?</a:t>
            </a:r>
          </a:p>
          <a:p>
            <a:pPr marL="0" indent="0">
              <a:spcBef>
                <a:spcPts val="853"/>
              </a:spcBef>
              <a:buNone/>
            </a:pPr>
            <a:r>
              <a:rPr lang="en-US" dirty="0">
                <a:solidFill>
                  <a:srgbClr val="FF0000"/>
                </a:solidFill>
              </a:rPr>
              <a:t>54% </a:t>
            </a:r>
            <a:r>
              <a:rPr lang="en-US" dirty="0">
                <a:solidFill>
                  <a:srgbClr val="000000"/>
                </a:solidFill>
              </a:rPr>
              <a:t>of our nation’s Grade 4 students answered this item correctly in 2011</a:t>
            </a:r>
          </a:p>
        </p:txBody>
      </p:sp>
      <p:sp>
        <p:nvSpPr>
          <p:cNvPr id="7" name="TextBox 6"/>
          <p:cNvSpPr txBox="1"/>
          <p:nvPr/>
        </p:nvSpPr>
        <p:spPr>
          <a:xfrm>
            <a:off x="7987729" y="7896714"/>
            <a:ext cx="184731" cy="369332"/>
          </a:xfrm>
          <a:prstGeom prst="rect">
            <a:avLst/>
          </a:prstGeom>
          <a:noFill/>
        </p:spPr>
        <p:txBody>
          <a:bodyPr wrap="none" rtlCol="0">
            <a:spAutoFit/>
          </a:bodyPr>
          <a:lstStyle/>
          <a:p>
            <a:endParaRPr lang="en-US" dirty="0"/>
          </a:p>
        </p:txBody>
      </p:sp>
      <p:sp>
        <p:nvSpPr>
          <p:cNvPr id="9" name="Rectangle 8"/>
          <p:cNvSpPr/>
          <p:nvPr/>
        </p:nvSpPr>
        <p:spPr>
          <a:xfrm>
            <a:off x="8864895" y="7171965"/>
            <a:ext cx="3392736" cy="1724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518539E1-EFE2-CA44-9195-3D07555B4425}"/>
              </a:ext>
            </a:extLst>
          </p:cNvPr>
          <p:cNvPicPr>
            <a:picLocks noChangeAspect="1"/>
          </p:cNvPicPr>
          <p:nvPr/>
        </p:nvPicPr>
        <p:blipFill>
          <a:blip r:embed="rId3"/>
          <a:stretch>
            <a:fillRect/>
          </a:stretch>
        </p:blipFill>
        <p:spPr>
          <a:xfrm>
            <a:off x="814202" y="6504185"/>
            <a:ext cx="7571184" cy="2204269"/>
          </a:xfrm>
          <a:prstGeom prst="rect">
            <a:avLst/>
          </a:prstGeom>
        </p:spPr>
      </p:pic>
      <p:pic>
        <p:nvPicPr>
          <p:cNvPr id="14" name="Picture 13" descr="d3vteam_graphic_s7_2.jpg">
            <a:extLst>
              <a:ext uri="{FF2B5EF4-FFF2-40B4-BE49-F238E27FC236}">
                <a16:creationId xmlns:a16="http://schemas.microsoft.com/office/drawing/2014/main" id="{81166529-ED64-BC46-AA4E-10ABEB4E63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3434" y="4097152"/>
            <a:ext cx="2455659" cy="2407033"/>
          </a:xfrm>
          <a:prstGeom prst="rect">
            <a:avLst/>
          </a:prstGeom>
        </p:spPr>
      </p:pic>
      <p:pic>
        <p:nvPicPr>
          <p:cNvPr id="15" name="Picture 14" descr="d3vteam_graphic_s7_1.jpg">
            <a:extLst>
              <a:ext uri="{FF2B5EF4-FFF2-40B4-BE49-F238E27FC236}">
                <a16:creationId xmlns:a16="http://schemas.microsoft.com/office/drawing/2014/main" id="{283D8401-B0A1-BB4D-96AB-7D51E64052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596" y="4428161"/>
            <a:ext cx="4392049" cy="2076024"/>
          </a:xfrm>
          <a:prstGeom prst="rect">
            <a:avLst/>
          </a:prstGeom>
        </p:spPr>
      </p:pic>
      <p:sp>
        <p:nvSpPr>
          <p:cNvPr id="10" name="Oval 9"/>
          <p:cNvSpPr/>
          <p:nvPr/>
        </p:nvSpPr>
        <p:spPr>
          <a:xfrm>
            <a:off x="523740" y="7624980"/>
            <a:ext cx="1118979" cy="41228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331047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Volume measurement</a:t>
            </a:r>
          </a:p>
        </p:txBody>
      </p:sp>
      <p:sp>
        <p:nvSpPr>
          <p:cNvPr id="3" name="Content Placeholder 2"/>
          <p:cNvSpPr>
            <a:spLocks noGrp="1"/>
          </p:cNvSpPr>
          <p:nvPr>
            <p:ph idx="1"/>
          </p:nvPr>
        </p:nvSpPr>
        <p:spPr/>
        <p:txBody>
          <a:bodyPr/>
          <a:lstStyle/>
          <a:p>
            <a:r>
              <a:rPr lang="en-US" dirty="0"/>
              <a:t>Volume measurement is difficult for students.</a:t>
            </a:r>
          </a:p>
          <a:p>
            <a:r>
              <a:rPr lang="en-US" dirty="0"/>
              <a:t>Students cannot solve volume measurement tasks correctly</a:t>
            </a:r>
          </a:p>
          <a:p>
            <a:pPr lvl="1"/>
            <a:r>
              <a:rPr lang="en-US" dirty="0"/>
              <a:t>Applying the volume formula incorrectly</a:t>
            </a:r>
          </a:p>
          <a:p>
            <a:pPr lvl="1"/>
            <a:r>
              <a:rPr lang="en-US" dirty="0"/>
              <a:t>Counting the number of cubes in 3-D arrays incorrectly</a:t>
            </a:r>
          </a:p>
          <a:p>
            <a:pPr lvl="1"/>
            <a:r>
              <a:rPr lang="en-US" dirty="0"/>
              <a:t>Confounding volume and surface area measurement </a:t>
            </a:r>
          </a:p>
          <a:p>
            <a:pPr lvl="1"/>
            <a:r>
              <a:rPr lang="en-US" dirty="0"/>
              <a:t>Little understanding of a unit of volume</a:t>
            </a:r>
          </a:p>
          <a:p>
            <a:pPr marL="17463" lvl="1" indent="0">
              <a:buNone/>
            </a:pPr>
            <a:endParaRPr lang="en-US" dirty="0"/>
          </a:p>
          <a:p>
            <a:pPr marL="0" indent="0">
              <a:buNone/>
            </a:pPr>
            <a:r>
              <a:rPr lang="en-US" sz="1991" dirty="0"/>
              <a:t> (Battista &amp; Clements, 1996; Ben-Haim, </a:t>
            </a:r>
            <a:r>
              <a:rPr lang="en-US" sz="1991" dirty="0" err="1"/>
              <a:t>Lappan</a:t>
            </a:r>
            <a:r>
              <a:rPr lang="en-US" sz="1991" dirty="0"/>
              <a:t>, &amp; </a:t>
            </a:r>
            <a:r>
              <a:rPr lang="en-US" sz="1991" dirty="0" err="1"/>
              <a:t>Houang</a:t>
            </a:r>
            <a:r>
              <a:rPr lang="en-US" sz="1991" dirty="0"/>
              <a:t>, 1985; </a:t>
            </a:r>
            <a:r>
              <a:rPr lang="en-US" sz="1991" dirty="0" err="1"/>
              <a:t>Enochs</a:t>
            </a:r>
            <a:r>
              <a:rPr lang="en-US" sz="1991" dirty="0"/>
              <a:t> &amp; Gabel, 1984) </a:t>
            </a:r>
          </a:p>
        </p:txBody>
      </p:sp>
      <p:pic>
        <p:nvPicPr>
          <p:cNvPr id="5" name="Picture 4"/>
          <p:cNvPicPr/>
          <p:nvPr/>
        </p:nvPicPr>
        <p:blipFill>
          <a:blip r:embed="rId3"/>
          <a:srcRect/>
          <a:stretch>
            <a:fillRect/>
          </a:stretch>
        </p:blipFill>
        <p:spPr bwMode="auto">
          <a:xfrm>
            <a:off x="10456443" y="6765123"/>
            <a:ext cx="1751823" cy="1950482"/>
          </a:xfrm>
          <a:prstGeom prst="rect">
            <a:avLst/>
          </a:prstGeom>
          <a:noFill/>
          <a:ln w="9525">
            <a:noFill/>
            <a:miter lim="800000"/>
            <a:headEnd/>
            <a:tailEnd/>
          </a:ln>
        </p:spPr>
      </p:pic>
    </p:spTree>
    <p:extLst>
      <p:ext uri="{BB962C8B-B14F-4D97-AF65-F5344CB8AC3E}">
        <p14:creationId xmlns:p14="http://schemas.microsoft.com/office/powerpoint/2010/main" val="141729870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p:cNvSpPr>
          <p:nvPr>
            <p:ph type="title"/>
          </p:nvPr>
        </p:nvSpPr>
        <p:spPr/>
        <p:txBody>
          <a:bodyPr/>
          <a:lstStyle/>
          <a:p>
            <a:pPr lvl="0"/>
            <a:r>
              <a:rPr lang="en-US" dirty="0"/>
              <a:t>Measurement Concepts – Volume (Part 1)</a:t>
            </a:r>
          </a:p>
        </p:txBody>
      </p:sp>
      <p:sp>
        <p:nvSpPr>
          <p:cNvPr id="217" name="Shape 217"/>
          <p:cNvSpPr>
            <a:spLocks noGrp="1"/>
          </p:cNvSpPr>
          <p:nvPr>
            <p:ph idx="1"/>
          </p:nvPr>
        </p:nvSpPr>
        <p:spPr/>
        <p:txBody>
          <a:bodyPr/>
          <a:lstStyle/>
          <a:p>
            <a:pPr marL="0" indent="0">
              <a:buNone/>
            </a:pPr>
            <a:r>
              <a:rPr lang="en-US" dirty="0"/>
              <a:t>Understanding of the attribute of volume</a:t>
            </a:r>
          </a:p>
          <a:p>
            <a:pPr marL="0" indent="0">
              <a:buNone/>
            </a:pPr>
            <a:endParaRPr lang="en-US" dirty="0"/>
          </a:p>
          <a:p>
            <a:pPr marL="0" indent="0">
              <a:buNone/>
            </a:pPr>
            <a:endParaRPr lang="en-US" dirty="0"/>
          </a:p>
          <a:p>
            <a:pPr marL="0" indent="0">
              <a:buNone/>
            </a:pPr>
            <a:r>
              <a:rPr lang="en-US" dirty="0"/>
              <a:t>Conservation</a:t>
            </a:r>
          </a:p>
          <a:p>
            <a:pPr marL="0" indent="0">
              <a:buNone/>
            </a:pPr>
            <a:endParaRPr lang="en-US" dirty="0"/>
          </a:p>
          <a:p>
            <a:pPr marL="0" indent="0">
              <a:buNone/>
            </a:pPr>
            <a:endParaRPr lang="en-US" dirty="0"/>
          </a:p>
          <a:p>
            <a:pPr marL="0" indent="0">
              <a:buNone/>
            </a:pPr>
            <a:r>
              <a:rPr lang="en-US" dirty="0"/>
              <a:t>Transitivity</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822" t="14269" r="44759" b="52752"/>
          <a:stretch/>
        </p:blipFill>
        <p:spPr>
          <a:xfrm>
            <a:off x="3943004" y="4536891"/>
            <a:ext cx="2820676" cy="1809123"/>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651" t="13205" r="23525" b="52043"/>
          <a:stretch/>
        </p:blipFill>
        <p:spPr>
          <a:xfrm>
            <a:off x="8494993" y="4478532"/>
            <a:ext cx="4104571" cy="1906388"/>
          </a:xfrm>
          <a:prstGeom prst="rect">
            <a:avLst/>
          </a:prstGeom>
        </p:spPr>
      </p:pic>
      <p:sp>
        <p:nvSpPr>
          <p:cNvPr id="4" name="Striped Right Arrow 3"/>
          <p:cNvSpPr/>
          <p:nvPr/>
        </p:nvSpPr>
        <p:spPr>
          <a:xfrm>
            <a:off x="7140191" y="5189438"/>
            <a:ext cx="1191253" cy="500201"/>
          </a:xfrm>
          <a:prstGeom prst="stripedRightArrow">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 name="Cube 4"/>
          <p:cNvSpPr/>
          <p:nvPr/>
        </p:nvSpPr>
        <p:spPr>
          <a:xfrm>
            <a:off x="3968399" y="7321767"/>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19" name="Cube 18"/>
          <p:cNvSpPr>
            <a:spLocks noChangeAspect="1"/>
          </p:cNvSpPr>
          <p:nvPr/>
        </p:nvSpPr>
        <p:spPr>
          <a:xfrm>
            <a:off x="6949129" y="7093195"/>
            <a:ext cx="1371432" cy="1371432"/>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20" name="Cube 19"/>
          <p:cNvSpPr/>
          <p:nvPr/>
        </p:nvSpPr>
        <p:spPr>
          <a:xfrm>
            <a:off x="10387005" y="6864623"/>
            <a:ext cx="1828577" cy="1828577"/>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 name="L-Shape 5"/>
          <p:cNvSpPr/>
          <p:nvPr/>
        </p:nvSpPr>
        <p:spPr>
          <a:xfrm rot="2700000">
            <a:off x="5649240" y="7321767"/>
            <a:ext cx="914289" cy="914289"/>
          </a:xfrm>
          <a:prstGeom prst="corner">
            <a:avLst>
              <a:gd name="adj1" fmla="val 17416"/>
              <a:gd name="adj2" fmla="val 16292"/>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22" name="L-Shape 21"/>
          <p:cNvSpPr/>
          <p:nvPr/>
        </p:nvSpPr>
        <p:spPr>
          <a:xfrm rot="2700000">
            <a:off x="9074416" y="7321767"/>
            <a:ext cx="914289" cy="914289"/>
          </a:xfrm>
          <a:prstGeom prst="corner">
            <a:avLst>
              <a:gd name="adj1" fmla="val 17416"/>
              <a:gd name="adj2" fmla="val 16292"/>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Tree>
    <p:extLst>
      <p:ext uri="{BB962C8B-B14F-4D97-AF65-F5344CB8AC3E}">
        <p14:creationId xmlns:p14="http://schemas.microsoft.com/office/powerpoint/2010/main" val="2060301496"/>
      </p:ext>
    </p:extLst>
  </p:cSld>
  <p:clrMapOvr>
    <a:masterClrMapping/>
  </p:clrMapOvr>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7">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9" grpId="0" animBg="1"/>
      <p:bldP spid="20" grpId="0" animBg="1"/>
      <p:bldP spid="6"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p:cNvSpPr>
          <p:nvPr>
            <p:ph type="title"/>
          </p:nvPr>
        </p:nvSpPr>
        <p:spPr/>
        <p:txBody>
          <a:bodyPr/>
          <a:lstStyle/>
          <a:p>
            <a:pPr lvl="0"/>
            <a:r>
              <a:rPr lang="en-US" dirty="0"/>
              <a:t>Measurement Concepts – Volume (Part 2)</a:t>
            </a:r>
          </a:p>
        </p:txBody>
      </p:sp>
      <p:sp>
        <p:nvSpPr>
          <p:cNvPr id="2" name="Content Placeholder 1"/>
          <p:cNvSpPr>
            <a:spLocks noGrp="1"/>
          </p:cNvSpPr>
          <p:nvPr>
            <p:ph idx="1"/>
          </p:nvPr>
        </p:nvSpPr>
        <p:spPr>
          <a:effectLst/>
        </p:spPr>
        <p:txBody>
          <a:bodyPr/>
          <a:lstStyle/>
          <a:p>
            <a:pPr marL="0" indent="0">
              <a:buNone/>
            </a:pPr>
            <a:endParaRPr lang="en-US" dirty="0"/>
          </a:p>
          <a:p>
            <a:pPr marL="0" indent="0">
              <a:buNone/>
            </a:pPr>
            <a:r>
              <a:rPr lang="en-US" dirty="0">
                <a:solidFill>
                  <a:srgbClr val="000000"/>
                </a:solidFill>
              </a:rPr>
              <a:t>Equal partitioning </a:t>
            </a: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Units and unit iteration</a:t>
            </a:r>
          </a:p>
        </p:txBody>
      </p:sp>
      <p:sp>
        <p:nvSpPr>
          <p:cNvPr id="3" name="Cube 2"/>
          <p:cNvSpPr>
            <a:spLocks noChangeAspect="1"/>
          </p:cNvSpPr>
          <p:nvPr/>
        </p:nvSpPr>
        <p:spPr>
          <a:xfrm>
            <a:off x="6871630" y="5812555"/>
            <a:ext cx="2742866" cy="2742866"/>
          </a:xfrm>
          <a:prstGeom prst="cube">
            <a:avLst/>
          </a:prstGeom>
          <a:noFill/>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18" name="Cube 17"/>
          <p:cNvSpPr>
            <a:spLocks noChangeAspect="1"/>
          </p:cNvSpPr>
          <p:nvPr/>
        </p:nvSpPr>
        <p:spPr>
          <a:xfrm>
            <a:off x="6871630" y="764113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19" name="Cube 18"/>
          <p:cNvSpPr>
            <a:spLocks noChangeAspect="1"/>
          </p:cNvSpPr>
          <p:nvPr/>
        </p:nvSpPr>
        <p:spPr>
          <a:xfrm>
            <a:off x="7570045" y="7641131"/>
            <a:ext cx="914289" cy="914289"/>
          </a:xfrm>
          <a:prstGeom prst="cube">
            <a:avLst/>
          </a:prstGeom>
          <a:noFill/>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21" name="Curved Down Arrow 20"/>
          <p:cNvSpPr/>
          <p:nvPr/>
        </p:nvSpPr>
        <p:spPr>
          <a:xfrm>
            <a:off x="8027189" y="7325365"/>
            <a:ext cx="812701" cy="315767"/>
          </a:xfrm>
          <a:prstGeom prst="curvedDownArrow">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solidFill>
                <a:schemeClr val="tx1"/>
              </a:solidFill>
            </a:endParaRPr>
          </a:p>
        </p:txBody>
      </p:sp>
      <p:sp>
        <p:nvSpPr>
          <p:cNvPr id="22" name="Cube 21"/>
          <p:cNvSpPr>
            <a:spLocks noChangeAspect="1"/>
          </p:cNvSpPr>
          <p:nvPr/>
        </p:nvSpPr>
        <p:spPr>
          <a:xfrm>
            <a:off x="8243062" y="7641131"/>
            <a:ext cx="914289" cy="914289"/>
          </a:xfrm>
          <a:prstGeom prst="cube">
            <a:avLst/>
          </a:prstGeom>
          <a:noFill/>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 name="Can 4"/>
          <p:cNvSpPr/>
          <p:nvPr/>
        </p:nvSpPr>
        <p:spPr>
          <a:xfrm>
            <a:off x="5396840" y="2733209"/>
            <a:ext cx="1447623" cy="2818197"/>
          </a:xfrm>
          <a:prstGeom prst="can">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 name="Cube 5"/>
          <p:cNvSpPr/>
          <p:nvPr/>
        </p:nvSpPr>
        <p:spPr>
          <a:xfrm>
            <a:off x="8634947" y="3025275"/>
            <a:ext cx="2311118" cy="2311118"/>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25" name="Can 24"/>
          <p:cNvSpPr/>
          <p:nvPr/>
        </p:nvSpPr>
        <p:spPr>
          <a:xfrm>
            <a:off x="5396840" y="2733210"/>
            <a:ext cx="1447623" cy="844556"/>
          </a:xfrm>
          <a:prstGeom prst="can">
            <a:avLst>
              <a:gd name="adj" fmla="val 41572"/>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36" name="Can 35"/>
          <p:cNvSpPr/>
          <p:nvPr/>
        </p:nvSpPr>
        <p:spPr>
          <a:xfrm>
            <a:off x="5396840" y="3226178"/>
            <a:ext cx="1447623" cy="844556"/>
          </a:xfrm>
          <a:prstGeom prst="can">
            <a:avLst>
              <a:gd name="adj" fmla="val 41572"/>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37" name="Can 36"/>
          <p:cNvSpPr/>
          <p:nvPr/>
        </p:nvSpPr>
        <p:spPr>
          <a:xfrm>
            <a:off x="5396840" y="3718388"/>
            <a:ext cx="1447623" cy="844556"/>
          </a:xfrm>
          <a:prstGeom prst="can">
            <a:avLst>
              <a:gd name="adj" fmla="val 41572"/>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38" name="Can 37"/>
          <p:cNvSpPr/>
          <p:nvPr/>
        </p:nvSpPr>
        <p:spPr>
          <a:xfrm>
            <a:off x="5396840" y="4214005"/>
            <a:ext cx="1447623" cy="844556"/>
          </a:xfrm>
          <a:prstGeom prst="can">
            <a:avLst>
              <a:gd name="adj" fmla="val 41572"/>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39" name="Can 38"/>
          <p:cNvSpPr/>
          <p:nvPr/>
        </p:nvSpPr>
        <p:spPr>
          <a:xfrm>
            <a:off x="5396840" y="4706850"/>
            <a:ext cx="1447623" cy="844556"/>
          </a:xfrm>
          <a:prstGeom prst="can">
            <a:avLst>
              <a:gd name="adj" fmla="val 41572"/>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cxnSp>
        <p:nvCxnSpPr>
          <p:cNvPr id="11" name="Straight Connector 10"/>
          <p:cNvCxnSpPr/>
          <p:nvPr/>
        </p:nvCxnSpPr>
        <p:spPr>
          <a:xfrm>
            <a:off x="8634946" y="4779992"/>
            <a:ext cx="1723941" cy="0"/>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Connector 41"/>
          <p:cNvCxnSpPr/>
          <p:nvPr/>
        </p:nvCxnSpPr>
        <p:spPr>
          <a:xfrm>
            <a:off x="8634946" y="4194212"/>
            <a:ext cx="1723941" cy="0"/>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p:cNvCxnSpPr/>
          <p:nvPr/>
        </p:nvCxnSpPr>
        <p:spPr>
          <a:xfrm flipV="1">
            <a:off x="10358888" y="4214005"/>
            <a:ext cx="587177" cy="565988"/>
          </a:xfrm>
          <a:prstGeom prst="line">
            <a:avLst/>
          </a:prstGeom>
        </p:spPr>
        <p:style>
          <a:lnRef idx="2">
            <a:schemeClr val="dk1"/>
          </a:lnRef>
          <a:fillRef idx="0">
            <a:schemeClr val="dk1"/>
          </a:fillRef>
          <a:effectRef idx="1">
            <a:schemeClr val="dk1"/>
          </a:effectRef>
          <a:fontRef idx="minor">
            <a:schemeClr val="tx1"/>
          </a:fontRef>
        </p:style>
      </p:cxnSp>
      <p:cxnSp>
        <p:nvCxnSpPr>
          <p:cNvPr id="45" name="Straight Connector 44"/>
          <p:cNvCxnSpPr/>
          <p:nvPr/>
        </p:nvCxnSpPr>
        <p:spPr>
          <a:xfrm flipV="1">
            <a:off x="10358888" y="3634165"/>
            <a:ext cx="587177" cy="565988"/>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a:off x="9192661" y="3608432"/>
            <a:ext cx="0" cy="1727960"/>
          </a:xfrm>
          <a:prstGeom prst="line">
            <a:avLst/>
          </a:prstGeom>
        </p:spPr>
        <p:style>
          <a:lnRef idx="2">
            <a:schemeClr val="dk1"/>
          </a:lnRef>
          <a:fillRef idx="0">
            <a:schemeClr val="dk1"/>
          </a:fillRef>
          <a:effectRef idx="1">
            <a:schemeClr val="dk1"/>
          </a:effectRef>
          <a:fontRef idx="minor">
            <a:schemeClr val="tx1"/>
          </a:fontRef>
        </p:style>
      </p:cxnSp>
      <p:cxnSp>
        <p:nvCxnSpPr>
          <p:cNvPr id="51" name="Straight Connector 50"/>
          <p:cNvCxnSpPr/>
          <p:nvPr/>
        </p:nvCxnSpPr>
        <p:spPr>
          <a:xfrm>
            <a:off x="9799647" y="3608432"/>
            <a:ext cx="0" cy="1727960"/>
          </a:xfrm>
          <a:prstGeom prst="line">
            <a:avLst/>
          </a:prstGeom>
        </p:spPr>
        <p:style>
          <a:lnRef idx="2">
            <a:schemeClr val="dk1"/>
          </a:lnRef>
          <a:fillRef idx="0">
            <a:schemeClr val="dk1"/>
          </a:fillRef>
          <a:effectRef idx="1">
            <a:schemeClr val="dk1"/>
          </a:effectRef>
          <a:fontRef idx="minor">
            <a:schemeClr val="tx1"/>
          </a:fontRef>
        </p:style>
      </p:cxnSp>
      <p:cxnSp>
        <p:nvCxnSpPr>
          <p:cNvPr id="52" name="Straight Connector 51"/>
          <p:cNvCxnSpPr/>
          <p:nvPr/>
        </p:nvCxnSpPr>
        <p:spPr>
          <a:xfrm flipV="1">
            <a:off x="9192661" y="3036508"/>
            <a:ext cx="587177" cy="565988"/>
          </a:xfrm>
          <a:prstGeom prst="line">
            <a:avLst/>
          </a:prstGeom>
        </p:spPr>
        <p:style>
          <a:lnRef idx="2">
            <a:schemeClr val="dk1"/>
          </a:lnRef>
          <a:fillRef idx="0">
            <a:schemeClr val="dk1"/>
          </a:fillRef>
          <a:effectRef idx="1">
            <a:schemeClr val="dk1"/>
          </a:effectRef>
          <a:fontRef idx="minor">
            <a:schemeClr val="tx1"/>
          </a:fontRef>
        </p:style>
      </p:cxnSp>
      <p:cxnSp>
        <p:nvCxnSpPr>
          <p:cNvPr id="53" name="Straight Connector 52"/>
          <p:cNvCxnSpPr/>
          <p:nvPr/>
        </p:nvCxnSpPr>
        <p:spPr>
          <a:xfrm flipV="1">
            <a:off x="9810314" y="3028480"/>
            <a:ext cx="587177" cy="565988"/>
          </a:xfrm>
          <a:prstGeom prst="line">
            <a:avLst/>
          </a:prstGeom>
        </p:spPr>
        <p:style>
          <a:lnRef idx="2">
            <a:schemeClr val="dk1"/>
          </a:lnRef>
          <a:fillRef idx="0">
            <a:schemeClr val="dk1"/>
          </a:fillRef>
          <a:effectRef idx="1">
            <a:schemeClr val="dk1"/>
          </a:effectRef>
          <a:fontRef idx="minor">
            <a:schemeClr val="tx1"/>
          </a:fontRef>
        </p:style>
      </p:cxnSp>
      <p:cxnSp>
        <p:nvCxnSpPr>
          <p:cNvPr id="54" name="Straight Connector 53"/>
          <p:cNvCxnSpPr/>
          <p:nvPr/>
        </p:nvCxnSpPr>
        <p:spPr>
          <a:xfrm>
            <a:off x="8927011" y="3299071"/>
            <a:ext cx="1723941" cy="0"/>
          </a:xfrm>
          <a:prstGeom prst="line">
            <a:avLst/>
          </a:prstGeom>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a:off x="10664666" y="3293185"/>
            <a:ext cx="0" cy="1727960"/>
          </a:xfrm>
          <a:prstGeom prst="line">
            <a:avLst/>
          </a:prstGeom>
        </p:spPr>
        <p:style>
          <a:lnRef idx="2">
            <a:schemeClr val="dk1"/>
          </a:lnRef>
          <a:fillRef idx="0">
            <a:schemeClr val="dk1"/>
          </a:fillRef>
          <a:effectRef idx="1">
            <a:schemeClr val="dk1"/>
          </a:effectRef>
          <a:fontRef idx="minor">
            <a:schemeClr val="tx1"/>
          </a:fontRef>
        </p:style>
      </p:cxnSp>
      <p:sp>
        <p:nvSpPr>
          <p:cNvPr id="4" name="Curved Down Arrow 3"/>
          <p:cNvSpPr/>
          <p:nvPr/>
        </p:nvSpPr>
        <p:spPr>
          <a:xfrm>
            <a:off x="7328774" y="7325365"/>
            <a:ext cx="812701" cy="315767"/>
          </a:xfrm>
          <a:prstGeom prst="curvedDownArrow">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solidFill>
                <a:schemeClr val="tx1"/>
              </a:solidFill>
            </a:endParaRPr>
          </a:p>
        </p:txBody>
      </p:sp>
    </p:spTree>
    <p:extLst>
      <p:ext uri="{BB962C8B-B14F-4D97-AF65-F5344CB8AC3E}">
        <p14:creationId xmlns:p14="http://schemas.microsoft.com/office/powerpoint/2010/main" val="3598882501"/>
      </p:ext>
    </p:extLst>
  </p:cSld>
  <p:clrMapOvr>
    <a:masterClrMapping/>
  </p:clrMapOvr>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1" grpId="0" animBg="1"/>
      <p:bldP spid="22"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p:txBody>
          <a:bodyPr/>
          <a:lstStyle/>
          <a:p>
            <a:pPr lvl="0"/>
            <a:r>
              <a:rPr lang="en-US" dirty="0"/>
              <a:t>Measurement Concepts – Volume (Part 3)</a:t>
            </a:r>
          </a:p>
        </p:txBody>
      </p:sp>
      <p:sp>
        <p:nvSpPr>
          <p:cNvPr id="3" name="Content Placeholder 2">
            <a:extLst>
              <a:ext uri="{FF2B5EF4-FFF2-40B4-BE49-F238E27FC236}">
                <a16:creationId xmlns:a16="http://schemas.microsoft.com/office/drawing/2014/main" id="{A6770FE3-83F8-EE44-ABFB-ABEBDE5081FA}"/>
              </a:ext>
            </a:extLst>
          </p:cNvPr>
          <p:cNvSpPr>
            <a:spLocks noGrp="1"/>
          </p:cNvSpPr>
          <p:nvPr>
            <p:ph idx="1"/>
          </p:nvPr>
        </p:nvSpPr>
        <p:spPr/>
        <p:txBody>
          <a:bodyPr/>
          <a:lstStyle/>
          <a:p>
            <a:pPr marL="0" indent="0">
              <a:buNone/>
            </a:pPr>
            <a:endParaRPr lang="en-US" dirty="0">
              <a:solidFill>
                <a:srgbClr val="000000"/>
              </a:solidFill>
              <a:sym typeface="Gill Sans"/>
            </a:endParaRPr>
          </a:p>
          <a:p>
            <a:pPr marL="0" indent="0">
              <a:buNone/>
            </a:pPr>
            <a:r>
              <a:rPr lang="en-US" dirty="0">
                <a:solidFill>
                  <a:srgbClr val="000000"/>
                </a:solidFill>
                <a:sym typeface="Gill Sans"/>
              </a:rPr>
              <a:t>Additivity</a:t>
            </a:r>
          </a:p>
          <a:p>
            <a:pPr marL="0" indent="0">
              <a:buNone/>
            </a:pPr>
            <a:endParaRPr lang="en-US" dirty="0"/>
          </a:p>
          <a:p>
            <a:pPr marL="0" indent="0">
              <a:buNone/>
            </a:pPr>
            <a:endParaRPr lang="en-US" dirty="0"/>
          </a:p>
          <a:p>
            <a:pPr marL="0" indent="0">
              <a:buNone/>
            </a:pPr>
            <a:r>
              <a:rPr lang="en-US" dirty="0">
                <a:solidFill>
                  <a:srgbClr val="000000"/>
                </a:solidFill>
                <a:sym typeface="Gill Sans"/>
              </a:rPr>
              <a:t>Relation between </a:t>
            </a:r>
            <a:br>
              <a:rPr lang="en-US" dirty="0">
                <a:solidFill>
                  <a:srgbClr val="000000"/>
                </a:solidFill>
                <a:sym typeface="Gill Sans"/>
              </a:rPr>
            </a:br>
            <a:r>
              <a:rPr lang="en-US" dirty="0">
                <a:solidFill>
                  <a:srgbClr val="000000"/>
                </a:solidFill>
                <a:sym typeface="Gill Sans"/>
              </a:rPr>
              <a:t>(discrete)</a:t>
            </a:r>
            <a:br>
              <a:rPr lang="en-US" dirty="0">
                <a:solidFill>
                  <a:srgbClr val="000000"/>
                </a:solidFill>
                <a:sym typeface="Gill Sans"/>
              </a:rPr>
            </a:br>
            <a:r>
              <a:rPr lang="en-US" dirty="0">
                <a:solidFill>
                  <a:srgbClr val="000000"/>
                </a:solidFill>
                <a:sym typeface="Gill Sans"/>
              </a:rPr>
              <a:t>number and </a:t>
            </a:r>
            <a:br>
              <a:rPr lang="en-US" dirty="0">
                <a:solidFill>
                  <a:srgbClr val="000000"/>
                </a:solidFill>
                <a:sym typeface="Gill Sans"/>
              </a:rPr>
            </a:br>
            <a:r>
              <a:rPr lang="en-US" dirty="0">
                <a:solidFill>
                  <a:srgbClr val="000000"/>
                </a:solidFill>
                <a:sym typeface="Gill Sans"/>
              </a:rPr>
              <a:t>measurement</a:t>
            </a:r>
          </a:p>
        </p:txBody>
      </p:sp>
      <p:sp>
        <p:nvSpPr>
          <p:cNvPr id="4" name="Cube 3"/>
          <p:cNvSpPr>
            <a:spLocks noChangeAspect="1"/>
          </p:cNvSpPr>
          <p:nvPr/>
        </p:nvSpPr>
        <p:spPr>
          <a:xfrm>
            <a:off x="5409429" y="74864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3" name="Cube 42"/>
          <p:cNvSpPr>
            <a:spLocks noChangeAspect="1"/>
          </p:cNvSpPr>
          <p:nvPr/>
        </p:nvSpPr>
        <p:spPr>
          <a:xfrm>
            <a:off x="6079908" y="74864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4" name="Cube 43"/>
          <p:cNvSpPr>
            <a:spLocks noChangeAspect="1"/>
          </p:cNvSpPr>
          <p:nvPr/>
        </p:nvSpPr>
        <p:spPr>
          <a:xfrm>
            <a:off x="6750385" y="74864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5" name="Cube 44"/>
          <p:cNvSpPr>
            <a:spLocks noChangeAspect="1"/>
          </p:cNvSpPr>
          <p:nvPr/>
        </p:nvSpPr>
        <p:spPr>
          <a:xfrm>
            <a:off x="7420864" y="74864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6" name="Cube 45"/>
          <p:cNvSpPr>
            <a:spLocks noChangeAspect="1"/>
          </p:cNvSpPr>
          <p:nvPr/>
        </p:nvSpPr>
        <p:spPr>
          <a:xfrm>
            <a:off x="5165619" y="77265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7" name="Cube 46"/>
          <p:cNvSpPr>
            <a:spLocks noChangeAspect="1"/>
          </p:cNvSpPr>
          <p:nvPr/>
        </p:nvSpPr>
        <p:spPr>
          <a:xfrm>
            <a:off x="5825938" y="77265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8" name="Cube 47"/>
          <p:cNvSpPr>
            <a:spLocks noChangeAspect="1"/>
          </p:cNvSpPr>
          <p:nvPr/>
        </p:nvSpPr>
        <p:spPr>
          <a:xfrm>
            <a:off x="6516734" y="77265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49" name="Cube 48"/>
          <p:cNvSpPr>
            <a:spLocks noChangeAspect="1"/>
          </p:cNvSpPr>
          <p:nvPr/>
        </p:nvSpPr>
        <p:spPr>
          <a:xfrm>
            <a:off x="7187213" y="772656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0" name="Cube 49"/>
          <p:cNvSpPr>
            <a:spLocks noChangeAspect="1"/>
          </p:cNvSpPr>
          <p:nvPr/>
        </p:nvSpPr>
        <p:spPr>
          <a:xfrm>
            <a:off x="5409429" y="6779065"/>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1" name="Cube 50"/>
          <p:cNvSpPr>
            <a:spLocks noChangeAspect="1"/>
          </p:cNvSpPr>
          <p:nvPr/>
        </p:nvSpPr>
        <p:spPr>
          <a:xfrm>
            <a:off x="6079908" y="6779065"/>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2" name="Cube 51"/>
          <p:cNvSpPr>
            <a:spLocks noChangeAspect="1"/>
          </p:cNvSpPr>
          <p:nvPr/>
        </p:nvSpPr>
        <p:spPr>
          <a:xfrm>
            <a:off x="6750385" y="6779065"/>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3" name="Cube 52"/>
          <p:cNvSpPr>
            <a:spLocks noChangeAspect="1"/>
          </p:cNvSpPr>
          <p:nvPr/>
        </p:nvSpPr>
        <p:spPr>
          <a:xfrm>
            <a:off x="7420864" y="6779065"/>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4" name="Cube 53"/>
          <p:cNvSpPr>
            <a:spLocks noChangeAspect="1"/>
          </p:cNvSpPr>
          <p:nvPr/>
        </p:nvSpPr>
        <p:spPr>
          <a:xfrm>
            <a:off x="5165619" y="7019164"/>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5" name="Cube 54"/>
          <p:cNvSpPr>
            <a:spLocks noChangeAspect="1"/>
          </p:cNvSpPr>
          <p:nvPr/>
        </p:nvSpPr>
        <p:spPr>
          <a:xfrm>
            <a:off x="5825938" y="7019164"/>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6" name="Cube 55"/>
          <p:cNvSpPr>
            <a:spLocks noChangeAspect="1"/>
          </p:cNvSpPr>
          <p:nvPr/>
        </p:nvSpPr>
        <p:spPr>
          <a:xfrm>
            <a:off x="6516734" y="7019164"/>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7" name="Cube 56"/>
          <p:cNvSpPr>
            <a:spLocks noChangeAspect="1"/>
          </p:cNvSpPr>
          <p:nvPr/>
        </p:nvSpPr>
        <p:spPr>
          <a:xfrm>
            <a:off x="7187213" y="7019164"/>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8" name="Cube 57"/>
          <p:cNvSpPr>
            <a:spLocks noChangeAspect="1"/>
          </p:cNvSpPr>
          <p:nvPr/>
        </p:nvSpPr>
        <p:spPr>
          <a:xfrm>
            <a:off x="5409429" y="60818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9" name="Cube 58"/>
          <p:cNvSpPr>
            <a:spLocks noChangeAspect="1"/>
          </p:cNvSpPr>
          <p:nvPr/>
        </p:nvSpPr>
        <p:spPr>
          <a:xfrm>
            <a:off x="6079908" y="60818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0" name="Cube 59"/>
          <p:cNvSpPr>
            <a:spLocks noChangeAspect="1"/>
          </p:cNvSpPr>
          <p:nvPr/>
        </p:nvSpPr>
        <p:spPr>
          <a:xfrm>
            <a:off x="6750385" y="60818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1" name="Cube 60"/>
          <p:cNvSpPr>
            <a:spLocks noChangeAspect="1"/>
          </p:cNvSpPr>
          <p:nvPr/>
        </p:nvSpPr>
        <p:spPr>
          <a:xfrm>
            <a:off x="7420864" y="60818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2" name="Cube 61"/>
          <p:cNvSpPr>
            <a:spLocks noChangeAspect="1"/>
          </p:cNvSpPr>
          <p:nvPr/>
        </p:nvSpPr>
        <p:spPr>
          <a:xfrm>
            <a:off x="5165619" y="63219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3" name="Cube 62"/>
          <p:cNvSpPr>
            <a:spLocks noChangeAspect="1"/>
          </p:cNvSpPr>
          <p:nvPr/>
        </p:nvSpPr>
        <p:spPr>
          <a:xfrm>
            <a:off x="5825938" y="63219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4" name="Cube 63"/>
          <p:cNvSpPr>
            <a:spLocks noChangeAspect="1"/>
          </p:cNvSpPr>
          <p:nvPr/>
        </p:nvSpPr>
        <p:spPr>
          <a:xfrm>
            <a:off x="6516734" y="63219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5" name="Cube 64"/>
          <p:cNvSpPr>
            <a:spLocks noChangeAspect="1"/>
          </p:cNvSpPr>
          <p:nvPr/>
        </p:nvSpPr>
        <p:spPr>
          <a:xfrm>
            <a:off x="7187213" y="6321921"/>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6" name="Cube 65"/>
          <p:cNvSpPr>
            <a:spLocks noChangeAspect="1"/>
          </p:cNvSpPr>
          <p:nvPr/>
        </p:nvSpPr>
        <p:spPr>
          <a:xfrm>
            <a:off x="5409429" y="537441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7" name="Cube 66"/>
          <p:cNvSpPr>
            <a:spLocks noChangeAspect="1"/>
          </p:cNvSpPr>
          <p:nvPr/>
        </p:nvSpPr>
        <p:spPr>
          <a:xfrm>
            <a:off x="6079908" y="537441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8" name="Cube 67"/>
          <p:cNvSpPr>
            <a:spLocks noChangeAspect="1"/>
          </p:cNvSpPr>
          <p:nvPr/>
        </p:nvSpPr>
        <p:spPr>
          <a:xfrm>
            <a:off x="6750385" y="537441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9" name="Cube 68"/>
          <p:cNvSpPr>
            <a:spLocks noChangeAspect="1"/>
          </p:cNvSpPr>
          <p:nvPr/>
        </p:nvSpPr>
        <p:spPr>
          <a:xfrm>
            <a:off x="7420864" y="5374418"/>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0" name="Cube 69"/>
          <p:cNvSpPr>
            <a:spLocks noChangeAspect="1"/>
          </p:cNvSpPr>
          <p:nvPr/>
        </p:nvSpPr>
        <p:spPr>
          <a:xfrm>
            <a:off x="5165619" y="5614519"/>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1" name="Cube 70"/>
          <p:cNvSpPr>
            <a:spLocks noChangeAspect="1"/>
          </p:cNvSpPr>
          <p:nvPr/>
        </p:nvSpPr>
        <p:spPr>
          <a:xfrm>
            <a:off x="5825938" y="5614519"/>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2" name="Cube 71"/>
          <p:cNvSpPr>
            <a:spLocks noChangeAspect="1"/>
          </p:cNvSpPr>
          <p:nvPr/>
        </p:nvSpPr>
        <p:spPr>
          <a:xfrm>
            <a:off x="6516734" y="5614519"/>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3" name="Cube 72"/>
          <p:cNvSpPr>
            <a:spLocks noChangeAspect="1"/>
          </p:cNvSpPr>
          <p:nvPr/>
        </p:nvSpPr>
        <p:spPr>
          <a:xfrm>
            <a:off x="7187213" y="5614519"/>
            <a:ext cx="914289" cy="914289"/>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5" name="Cube 4"/>
          <p:cNvSpPr>
            <a:spLocks noChangeAspect="1"/>
          </p:cNvSpPr>
          <p:nvPr/>
        </p:nvSpPr>
        <p:spPr>
          <a:xfrm>
            <a:off x="9066584" y="6812279"/>
            <a:ext cx="1828577" cy="1828577"/>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5" name="Cube 74"/>
          <p:cNvSpPr>
            <a:spLocks noChangeAspect="1"/>
          </p:cNvSpPr>
          <p:nvPr/>
        </p:nvSpPr>
        <p:spPr>
          <a:xfrm>
            <a:off x="10458333" y="6812279"/>
            <a:ext cx="1828577" cy="1828577"/>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6" name="Cube 75"/>
          <p:cNvSpPr>
            <a:spLocks noChangeAspect="1"/>
          </p:cNvSpPr>
          <p:nvPr/>
        </p:nvSpPr>
        <p:spPr>
          <a:xfrm>
            <a:off x="9066584" y="5420530"/>
            <a:ext cx="1828577" cy="1828577"/>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7" name="Cube 76"/>
          <p:cNvSpPr>
            <a:spLocks noChangeAspect="1"/>
          </p:cNvSpPr>
          <p:nvPr/>
        </p:nvSpPr>
        <p:spPr>
          <a:xfrm>
            <a:off x="10458333" y="5420530"/>
            <a:ext cx="1828577" cy="1828577"/>
          </a:xfrm>
          <a:prstGeom prst="cube">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6" name="Can 5"/>
          <p:cNvSpPr/>
          <p:nvPr/>
        </p:nvSpPr>
        <p:spPr>
          <a:xfrm>
            <a:off x="4215885" y="3292531"/>
            <a:ext cx="914289" cy="1216004"/>
          </a:xfrm>
          <a:prstGeom prst="can">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9" name="Can 78"/>
          <p:cNvSpPr/>
          <p:nvPr/>
        </p:nvSpPr>
        <p:spPr>
          <a:xfrm>
            <a:off x="6319875" y="3292531"/>
            <a:ext cx="914289" cy="1216004"/>
          </a:xfrm>
          <a:prstGeom prst="can">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80" name="Can 79"/>
          <p:cNvSpPr/>
          <p:nvPr/>
        </p:nvSpPr>
        <p:spPr>
          <a:xfrm>
            <a:off x="8507397" y="2684529"/>
            <a:ext cx="914289" cy="2432007"/>
          </a:xfrm>
          <a:prstGeom prst="can">
            <a:avLst/>
          </a:prstGeom>
          <a:effectLst/>
        </p:spPr>
        <p:style>
          <a:lnRef idx="1">
            <a:schemeClr val="accent1"/>
          </a:lnRef>
          <a:fillRef idx="3">
            <a:schemeClr val="accent1"/>
          </a:fillRef>
          <a:effectRef idx="2">
            <a:schemeClr val="accent1"/>
          </a:effectRef>
          <a:fontRef idx="minor">
            <a:schemeClr val="lt1"/>
          </a:fontRef>
        </p:style>
        <p:txBody>
          <a:bodyPr lIns="91425" tIns="45713" rIns="91425" bIns="45713" rtlCol="0" anchor="ctr"/>
          <a:lstStyle/>
          <a:p>
            <a:pPr algn="ctr"/>
            <a:endParaRPr lang="en-US"/>
          </a:p>
        </p:txBody>
      </p:sp>
      <p:sp>
        <p:nvSpPr>
          <p:cNvPr id="7" name="TextBox 6"/>
          <p:cNvSpPr txBox="1"/>
          <p:nvPr/>
        </p:nvSpPr>
        <p:spPr>
          <a:xfrm>
            <a:off x="5420119" y="3392764"/>
            <a:ext cx="742481" cy="1011353"/>
          </a:xfrm>
          <a:prstGeom prst="rect">
            <a:avLst/>
          </a:prstGeom>
          <a:noFill/>
        </p:spPr>
        <p:txBody>
          <a:bodyPr wrap="none" lIns="91425" tIns="45713" rIns="91425" bIns="45713" rtlCol="0">
            <a:spAutoFit/>
          </a:bodyPr>
          <a:lstStyle/>
          <a:p>
            <a:r>
              <a:rPr lang="en-US" sz="5972" dirty="0"/>
              <a:t>+</a:t>
            </a:r>
          </a:p>
        </p:txBody>
      </p:sp>
      <p:sp>
        <p:nvSpPr>
          <p:cNvPr id="8" name="TextBox 7"/>
          <p:cNvSpPr txBox="1"/>
          <p:nvPr/>
        </p:nvSpPr>
        <p:spPr>
          <a:xfrm>
            <a:off x="7554066" y="3392764"/>
            <a:ext cx="742481" cy="1011353"/>
          </a:xfrm>
          <a:prstGeom prst="rect">
            <a:avLst/>
          </a:prstGeom>
          <a:noFill/>
        </p:spPr>
        <p:txBody>
          <a:bodyPr wrap="none" lIns="91425" tIns="45713" rIns="91425" bIns="45713" rtlCol="0">
            <a:spAutoFit/>
          </a:bodyPr>
          <a:lstStyle/>
          <a:p>
            <a:r>
              <a:rPr lang="en-US" sz="5972" dirty="0"/>
              <a:t>=</a:t>
            </a:r>
          </a:p>
        </p:txBody>
      </p:sp>
    </p:spTree>
    <p:extLst>
      <p:ext uri="{BB962C8B-B14F-4D97-AF65-F5344CB8AC3E}">
        <p14:creationId xmlns:p14="http://schemas.microsoft.com/office/powerpoint/2010/main" val="1271195294"/>
      </p:ext>
    </p:extLst>
  </p:cSld>
  <p:clrMapOvr>
    <a:masterClrMapping/>
  </p:clrMapOvr>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5" grpId="0" animBg="1"/>
      <p:bldP spid="75" grpId="0" animBg="1"/>
      <p:bldP spid="76" grpId="0" animBg="1"/>
      <p:bldP spid="7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p:nvPr>
        </p:nvSpPr>
        <p:spPr/>
        <p:txBody>
          <a:bodyPr/>
          <a:lstStyle/>
          <a:p>
            <a:pPr lvl="0"/>
            <a:r>
              <a:rPr lang="en-US" dirty="0"/>
              <a:t>Discussing the CCA </a:t>
            </a:r>
            <a:br>
              <a:rPr lang="en-US" dirty="0"/>
            </a:br>
            <a:r>
              <a:rPr lang="en-US" dirty="0"/>
              <a:t>from the previous session</a:t>
            </a:r>
          </a:p>
        </p:txBody>
      </p:sp>
      <p:sp>
        <p:nvSpPr>
          <p:cNvPr id="93" name="Shape 93"/>
          <p:cNvSpPr>
            <a:spLocks noGrp="1"/>
          </p:cNvSpPr>
          <p:nvPr>
            <p:ph idx="1"/>
          </p:nvPr>
        </p:nvSpPr>
        <p:spPr/>
        <p:txBody>
          <a:bodyPr/>
          <a:lstStyle/>
          <a:p>
            <a:pPr lvl="0"/>
            <a:r>
              <a:rPr lang="en-US" dirty="0"/>
              <a:t>What did you do?</a:t>
            </a:r>
          </a:p>
          <a:p>
            <a:pPr lvl="0"/>
            <a:r>
              <a:rPr lang="en-US" dirty="0"/>
              <a:t>What mathematical practices did you see?</a:t>
            </a:r>
          </a:p>
          <a:p>
            <a:pPr lvl="0"/>
            <a:r>
              <a:rPr lang="en-US" dirty="0"/>
              <a:t>If you engaged students with area…</a:t>
            </a:r>
          </a:p>
          <a:p>
            <a:pPr lvl="1"/>
            <a:r>
              <a:rPr lang="en-US" dirty="0"/>
              <a:t>What levels of the learning trajectory did you see?</a:t>
            </a:r>
          </a:p>
          <a:p>
            <a:pPr lvl="1"/>
            <a:r>
              <a:rPr lang="en-US" dirty="0"/>
              <a:t>Did the activity promote new levels of thinking?</a:t>
            </a:r>
          </a:p>
          <a:p>
            <a:pPr lvl="0"/>
            <a:r>
              <a:rPr lang="en-US" dirty="0"/>
              <a:t>Did you use the note taking form? How did you record on the form (text, pictures, ...)?</a:t>
            </a:r>
          </a:p>
        </p:txBody>
      </p:sp>
    </p:spTree>
    <p:extLst>
      <p:ext uri="{BB962C8B-B14F-4D97-AF65-F5344CB8AC3E}">
        <p14:creationId xmlns:p14="http://schemas.microsoft.com/office/powerpoint/2010/main" val="17004793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do we ask about volume?</a:t>
            </a:r>
          </a:p>
        </p:txBody>
      </p:sp>
      <p:sp>
        <p:nvSpPr>
          <p:cNvPr id="80" name="Shape 80"/>
          <p:cNvSpPr>
            <a:spLocks noGrp="1"/>
          </p:cNvSpPr>
          <p:nvPr>
            <p:ph idx="1"/>
          </p:nvPr>
        </p:nvSpPr>
        <p:spPr/>
        <p:txBody>
          <a:bodyPr/>
          <a:lstStyle/>
          <a:p>
            <a:pPr lvl="0"/>
            <a:r>
              <a:rPr lang="en-US" dirty="0"/>
              <a:t>Are we asking about how much the container holds?</a:t>
            </a:r>
          </a:p>
          <a:p>
            <a:pPr lvl="1"/>
            <a:r>
              <a:rPr lang="en-US" dirty="0"/>
              <a:t>What about filling vs. packing?</a:t>
            </a:r>
          </a:p>
          <a:p>
            <a:pPr lvl="0"/>
            <a:r>
              <a:rPr lang="en-US" dirty="0"/>
              <a:t>Are we asking about how much actual space the materials making up the container occupy?</a:t>
            </a:r>
          </a:p>
          <a:p>
            <a:pPr lvl="0"/>
            <a:r>
              <a:rPr lang="en-US" dirty="0"/>
              <a:t>Are we asking about the largest exterior dimensions of the object and how much space it appears to occupy? </a:t>
            </a:r>
          </a:p>
        </p:txBody>
      </p:sp>
    </p:spTree>
    <p:extLst>
      <p:ext uri="{BB962C8B-B14F-4D97-AF65-F5344CB8AC3E}">
        <p14:creationId xmlns:p14="http://schemas.microsoft.com/office/powerpoint/2010/main" val="14199594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p:txBody>
          <a:bodyPr/>
          <a:lstStyle/>
          <a:p>
            <a:pPr lvl="0"/>
            <a:r>
              <a:rPr lang="en-US" dirty="0"/>
              <a:t>The mathematics of volume measurement</a:t>
            </a:r>
          </a:p>
        </p:txBody>
      </p:sp>
      <p:sp>
        <p:nvSpPr>
          <p:cNvPr id="129" name="Shape 129"/>
          <p:cNvSpPr>
            <a:spLocks noGrp="1"/>
          </p:cNvSpPr>
          <p:nvPr>
            <p:ph idx="1"/>
          </p:nvPr>
        </p:nvSpPr>
        <p:spPr/>
        <p:txBody>
          <a:bodyPr/>
          <a:lstStyle/>
          <a:p>
            <a:pPr lvl="0"/>
            <a:r>
              <a:rPr lang="en-US" dirty="0"/>
              <a:t>Measuring consists of two aspects:</a:t>
            </a:r>
          </a:p>
          <a:p>
            <a:pPr lvl="1"/>
            <a:r>
              <a:rPr lang="en-US" dirty="0"/>
              <a:t>Identifying a unit of measure and subdividing (mentally and physically) the object by that unit, and</a:t>
            </a:r>
          </a:p>
          <a:p>
            <a:pPr lvl="1"/>
            <a:r>
              <a:rPr lang="en-US" dirty="0"/>
              <a:t>Iterating, filling the object being measured without gaps</a:t>
            </a:r>
          </a:p>
          <a:p>
            <a:pPr lvl="0"/>
            <a:r>
              <a:rPr lang="en-US" dirty="0"/>
              <a:t>Compare with area measurement….</a:t>
            </a:r>
          </a:p>
        </p:txBody>
      </p:sp>
    </p:spTree>
    <p:extLst>
      <p:ext uri="{BB962C8B-B14F-4D97-AF65-F5344CB8AC3E}">
        <p14:creationId xmlns:p14="http://schemas.microsoft.com/office/powerpoint/2010/main" val="91304764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Volume measurement task design variations</a:t>
            </a:r>
          </a:p>
        </p:txBody>
      </p:sp>
      <p:sp>
        <p:nvSpPr>
          <p:cNvPr id="3" name="Content Placeholder 2"/>
          <p:cNvSpPr>
            <a:spLocks noGrp="1"/>
          </p:cNvSpPr>
          <p:nvPr>
            <p:ph idx="1"/>
          </p:nvPr>
        </p:nvSpPr>
        <p:spPr/>
        <p:txBody>
          <a:bodyPr/>
          <a:lstStyle/>
          <a:p>
            <a:r>
              <a:rPr lang="en-US" dirty="0"/>
              <a:t>Units</a:t>
            </a:r>
          </a:p>
          <a:p>
            <a:pPr lvl="1">
              <a:spcBef>
                <a:spcPts val="0"/>
              </a:spcBef>
            </a:pPr>
            <a:r>
              <a:rPr lang="en-US" dirty="0"/>
              <a:t>Cubic units (e.g. cm cube, inch cube)</a:t>
            </a:r>
          </a:p>
          <a:p>
            <a:pPr lvl="1">
              <a:spcBef>
                <a:spcPts val="0"/>
              </a:spcBef>
            </a:pPr>
            <a:r>
              <a:rPr lang="en-US" dirty="0"/>
              <a:t>Linear dimensions (label side lengths or provide a ruler)</a:t>
            </a:r>
          </a:p>
          <a:p>
            <a:pPr lvl="1">
              <a:spcBef>
                <a:spcPts val="0"/>
              </a:spcBef>
            </a:pPr>
            <a:r>
              <a:rPr lang="en-US" dirty="0"/>
              <a:t>Grid forms on prisms</a:t>
            </a:r>
          </a:p>
          <a:p>
            <a:pPr lvl="1">
              <a:spcBef>
                <a:spcPts val="0"/>
              </a:spcBef>
            </a:pPr>
            <a:r>
              <a:rPr lang="en-US" dirty="0"/>
              <a:t>Missing or all given units</a:t>
            </a:r>
          </a:p>
          <a:p>
            <a:pPr>
              <a:spcBef>
                <a:spcPts val="1280"/>
              </a:spcBef>
            </a:pPr>
            <a:r>
              <a:rPr lang="en-US" dirty="0"/>
              <a:t>Task Representation</a:t>
            </a:r>
          </a:p>
          <a:p>
            <a:pPr lvl="1">
              <a:spcBef>
                <a:spcPts val="0"/>
              </a:spcBef>
            </a:pPr>
            <a:r>
              <a:rPr lang="en-US" dirty="0"/>
              <a:t>2D (on paper)</a:t>
            </a:r>
          </a:p>
          <a:p>
            <a:pPr lvl="1">
              <a:spcBef>
                <a:spcPts val="0"/>
              </a:spcBef>
            </a:pPr>
            <a:r>
              <a:rPr lang="en-US" dirty="0"/>
              <a:t>3D (real objects)</a:t>
            </a:r>
          </a:p>
        </p:txBody>
      </p:sp>
    </p:spTree>
    <p:extLst>
      <p:ext uri="{BB962C8B-B14F-4D97-AF65-F5344CB8AC3E}">
        <p14:creationId xmlns:p14="http://schemas.microsoft.com/office/powerpoint/2010/main" val="105248236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title"/>
          </p:nvPr>
        </p:nvSpPr>
        <p:spPr/>
        <p:txBody>
          <a:bodyPr/>
          <a:lstStyle/>
          <a:p>
            <a:pPr lvl="0"/>
            <a:r>
              <a:rPr lang="en-US" dirty="0"/>
              <a:t>Volume in the Common Core</a:t>
            </a:r>
          </a:p>
        </p:txBody>
      </p:sp>
      <p:sp>
        <p:nvSpPr>
          <p:cNvPr id="123" name="Shape 123"/>
          <p:cNvSpPr>
            <a:spLocks noGrp="1"/>
          </p:cNvSpPr>
          <p:nvPr>
            <p:ph idx="1"/>
          </p:nvPr>
        </p:nvSpPr>
        <p:spPr/>
        <p:txBody>
          <a:bodyPr/>
          <a:lstStyle/>
          <a:p>
            <a:pPr lvl="0"/>
            <a:r>
              <a:rPr lang="en-US" dirty="0"/>
              <a:t>Where is volume in the Common Core?</a:t>
            </a:r>
          </a:p>
          <a:p>
            <a:pPr lvl="0"/>
            <a:r>
              <a:rPr lang="en-US" dirty="0"/>
              <a:t>What is the mathematical progression?</a:t>
            </a:r>
          </a:p>
          <a:p>
            <a:pPr lvl="0"/>
            <a:r>
              <a:rPr lang="en-US" dirty="0"/>
              <a:t>What “connective tissue” may be appropriate in grades in between the explicit standards?</a:t>
            </a:r>
          </a:p>
          <a:p>
            <a:pPr lvl="1"/>
            <a:r>
              <a:rPr lang="en-US" dirty="0"/>
              <a:t>What should be done at each grade so volume understandings develop?</a:t>
            </a:r>
          </a:p>
          <a:p>
            <a:pPr lvl="1"/>
            <a:r>
              <a:rPr lang="en-US" dirty="0"/>
              <a:t>e.g., </a:t>
            </a:r>
            <a:r>
              <a:rPr lang="en-US" dirty="0" err="1"/>
              <a:t>Confrey’s</a:t>
            </a:r>
            <a:r>
              <a:rPr lang="en-US" dirty="0"/>
              <a:t> “bridging standards”</a:t>
            </a:r>
          </a:p>
        </p:txBody>
      </p:sp>
    </p:spTree>
    <p:extLst>
      <p:ext uri="{BB962C8B-B14F-4D97-AF65-F5344CB8AC3E}">
        <p14:creationId xmlns:p14="http://schemas.microsoft.com/office/powerpoint/2010/main" val="255115237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p:cNvSpPr>
          <p:nvPr>
            <p:ph type="title"/>
          </p:nvPr>
        </p:nvSpPr>
        <p:spPr/>
        <p:txBody>
          <a:bodyPr/>
          <a:lstStyle/>
          <a:p>
            <a:r>
              <a:rPr lang="en-US" dirty="0"/>
              <a:t>Common Core State Standards</a:t>
            </a:r>
          </a:p>
          <a:p>
            <a:r>
              <a:rPr lang="en-US" dirty="0"/>
              <a:t>grade 5</a:t>
            </a:r>
          </a:p>
        </p:txBody>
      </p:sp>
      <p:sp>
        <p:nvSpPr>
          <p:cNvPr id="42" name="Shape 42"/>
          <p:cNvSpPr>
            <a:spLocks noGrp="1"/>
          </p:cNvSpPr>
          <p:nvPr>
            <p:ph idx="1"/>
          </p:nvPr>
        </p:nvSpPr>
        <p:spPr/>
        <p:txBody>
          <a:bodyPr/>
          <a:lstStyle/>
          <a:p>
            <a:pPr>
              <a:spcBef>
                <a:spcPts val="200"/>
              </a:spcBef>
              <a:spcAft>
                <a:spcPts val="200"/>
              </a:spcAft>
            </a:pPr>
            <a:r>
              <a:rPr lang="en-US" sz="2000" dirty="0"/>
              <a:t>Geometric measurement: understand concepts of volume and relate volume to multiplication and to addition.</a:t>
            </a:r>
          </a:p>
          <a:p>
            <a:pPr>
              <a:spcBef>
                <a:spcPts val="200"/>
              </a:spcBef>
              <a:spcAft>
                <a:spcPts val="200"/>
              </a:spcAft>
            </a:pPr>
            <a:r>
              <a:rPr lang="en-US" sz="2000" dirty="0"/>
              <a:t>Recognize volume as an attribute of solid figures and understand concepts of volume measurement.</a:t>
            </a:r>
          </a:p>
          <a:p>
            <a:pPr lvl="1">
              <a:spcBef>
                <a:spcPts val="200"/>
              </a:spcBef>
              <a:spcAft>
                <a:spcPts val="200"/>
              </a:spcAft>
            </a:pPr>
            <a:r>
              <a:rPr lang="en-US" sz="1800" dirty="0"/>
              <a:t>A cube with side length 1 unit, called a “unit cube,” is said to have “one cubic unit” of volume, and can be used to measure volume.</a:t>
            </a:r>
          </a:p>
          <a:p>
            <a:pPr lvl="1">
              <a:spcBef>
                <a:spcPts val="200"/>
              </a:spcBef>
              <a:spcAft>
                <a:spcPts val="200"/>
              </a:spcAft>
            </a:pPr>
            <a:r>
              <a:rPr lang="en-US" sz="1800" dirty="0"/>
              <a:t>A solid figure which can be packed without gaps or overlaps using n unit cubes is said to have a volume of n cubic units.</a:t>
            </a:r>
          </a:p>
          <a:p>
            <a:pPr>
              <a:spcBef>
                <a:spcPts val="200"/>
              </a:spcBef>
              <a:spcAft>
                <a:spcPts val="200"/>
              </a:spcAft>
            </a:pPr>
            <a:r>
              <a:rPr lang="en-US" sz="2000" dirty="0"/>
              <a:t>Measure volumes by counting unit cubes, using cubic cm, cubic in, cubic </a:t>
            </a:r>
            <a:r>
              <a:rPr lang="en-US" sz="2000" dirty="0" err="1"/>
              <a:t>ft</a:t>
            </a:r>
            <a:r>
              <a:rPr lang="en-US" sz="2000" dirty="0"/>
              <a:t>, and improvised units.</a:t>
            </a:r>
          </a:p>
          <a:p>
            <a:pPr>
              <a:spcBef>
                <a:spcPts val="200"/>
              </a:spcBef>
              <a:spcAft>
                <a:spcPts val="200"/>
              </a:spcAft>
            </a:pPr>
            <a:r>
              <a:rPr lang="en-US" sz="2000" dirty="0"/>
              <a:t>Relate volume to the operations of multiplication and addition and solve real world and mathematical problems involving volume.</a:t>
            </a:r>
          </a:p>
          <a:p>
            <a:pPr lvl="1">
              <a:spcBef>
                <a:spcPts val="200"/>
              </a:spcBef>
              <a:spcAft>
                <a:spcPts val="200"/>
              </a:spcAft>
            </a:pPr>
            <a:r>
              <a:rPr lang="en-US" sz="1800" dirty="0"/>
              <a:t>Find the volume of a right rectangular prism with whole-number side lengths by packing it with unit cubes, and show that the volume is the same as would be found by multiplying the edge lengths, equivalently by multiplying the height by the area of the base. Represent threefold whole-number products as volumes, e.g., to represent the associative property of multiplication.</a:t>
            </a:r>
          </a:p>
          <a:p>
            <a:pPr lvl="1">
              <a:spcBef>
                <a:spcPts val="200"/>
              </a:spcBef>
              <a:spcAft>
                <a:spcPts val="200"/>
              </a:spcAft>
            </a:pPr>
            <a:r>
              <a:rPr lang="en-US" sz="1800" dirty="0"/>
              <a:t>Apply the formulas V = l × w × h and V = b × h for rectangular prisms to find volumes of right rectangular prisms with whole-number edge lengths in the context of solving real world and mathematical problems.</a:t>
            </a:r>
          </a:p>
          <a:p>
            <a:pPr lvl="1">
              <a:spcBef>
                <a:spcPts val="200"/>
              </a:spcBef>
              <a:spcAft>
                <a:spcPts val="200"/>
              </a:spcAft>
            </a:pPr>
            <a:r>
              <a:rPr lang="en-US" sz="1800" dirty="0"/>
              <a:t>Recognize volume as additive. Find volumes of solid figures composed of two non-overlapping right rectangular prisms by adding the volumes of the non-overlapping parts, applying this technique to solve real world problems.</a:t>
            </a:r>
          </a:p>
        </p:txBody>
      </p:sp>
      <p:sp>
        <p:nvSpPr>
          <p:cNvPr id="43" name="Shape 43"/>
          <p:cNvSpPr/>
          <p:nvPr/>
        </p:nvSpPr>
        <p:spPr>
          <a:xfrm>
            <a:off x="8909421" y="8938061"/>
            <a:ext cx="3991139" cy="693377"/>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p>
            <a:pPr lvl="1">
              <a:spcBef>
                <a:spcPts val="4199"/>
              </a:spcBef>
              <a:defRPr sz="1800">
                <a:solidFill>
                  <a:srgbClr val="000000"/>
                </a:solidFill>
              </a:defRPr>
            </a:pPr>
            <a:r>
              <a:rPr sz="3839">
                <a:solidFill>
                  <a:srgbClr val="FFFFFF"/>
                </a:solidFill>
              </a:rPr>
              <a:t>(CCSSO, 2010)</a:t>
            </a:r>
          </a:p>
        </p:txBody>
      </p:sp>
      <p:sp>
        <p:nvSpPr>
          <p:cNvPr id="44" name="Shape 44"/>
          <p:cNvSpPr/>
          <p:nvPr/>
        </p:nvSpPr>
        <p:spPr>
          <a:xfrm>
            <a:off x="1566925" y="7000261"/>
            <a:ext cx="5263083" cy="352262"/>
          </a:xfrm>
          <a:prstGeom prst="rect">
            <a:avLst/>
          </a:prstGeom>
          <a:ln w="63500">
            <a:solidFill>
              <a:srgbClr val="FF2600"/>
            </a:solidFill>
            <a:miter lim="400000"/>
          </a:ln>
          <a:effectLst/>
        </p:spPr>
        <p:txBody>
          <a:bodyPr lIns="0" tIns="0" rIns="0" bIns="0" anchor="ctr"/>
          <a:lstStyle/>
          <a:p>
            <a:pPr lvl="0">
              <a:defRPr sz="2400">
                <a:effectLst>
                  <a:outerShdw blurRad="25400" dist="23998" dir="2700000" rotWithShape="0">
                    <a:srgbClr val="000000">
                      <a:alpha val="31034"/>
                    </a:srgbClr>
                  </a:outerShdw>
                </a:effectLst>
              </a:defRPr>
            </a:pPr>
            <a:endParaRPr sz="3413"/>
          </a:p>
        </p:txBody>
      </p:sp>
      <p:sp>
        <p:nvSpPr>
          <p:cNvPr id="46" name="Shape 46"/>
          <p:cNvSpPr/>
          <p:nvPr/>
        </p:nvSpPr>
        <p:spPr>
          <a:xfrm>
            <a:off x="1030259" y="3263214"/>
            <a:ext cx="3877643" cy="413048"/>
          </a:xfrm>
          <a:prstGeom prst="rect">
            <a:avLst/>
          </a:prstGeom>
          <a:ln w="63500">
            <a:solidFill>
              <a:srgbClr val="FF2600"/>
            </a:solidFill>
            <a:miter lim="400000"/>
          </a:ln>
          <a:effectLst/>
        </p:spPr>
        <p:txBody>
          <a:bodyPr lIns="0" tIns="0" rIns="0" bIns="0" anchor="ctr"/>
          <a:lstStyle/>
          <a:p>
            <a:pPr lvl="0">
              <a:defRPr sz="2400">
                <a:effectLst>
                  <a:outerShdw blurRad="25400" dist="23998" dir="2700000" rotWithShape="0">
                    <a:srgbClr val="000000">
                      <a:alpha val="31034"/>
                    </a:srgbClr>
                  </a:outerShdw>
                </a:effectLst>
              </a:defRPr>
            </a:pPr>
            <a:endParaRPr sz="3413"/>
          </a:p>
        </p:txBody>
      </p:sp>
      <p:sp>
        <p:nvSpPr>
          <p:cNvPr id="9" name="Shape 45">
            <a:extLst>
              <a:ext uri="{FF2B5EF4-FFF2-40B4-BE49-F238E27FC236}">
                <a16:creationId xmlns:a16="http://schemas.microsoft.com/office/drawing/2014/main" id="{7D74C287-FCA4-B749-94EE-BD5157873139}"/>
              </a:ext>
            </a:extLst>
          </p:cNvPr>
          <p:cNvSpPr/>
          <p:nvPr/>
        </p:nvSpPr>
        <p:spPr>
          <a:xfrm>
            <a:off x="1010075" y="4814594"/>
            <a:ext cx="4774905" cy="391888"/>
          </a:xfrm>
          <a:prstGeom prst="rect">
            <a:avLst/>
          </a:prstGeom>
          <a:ln w="63500">
            <a:solidFill>
              <a:srgbClr val="FF2600"/>
            </a:solidFill>
            <a:miter lim="400000"/>
          </a:ln>
          <a:effectLst/>
        </p:spPr>
        <p:txBody>
          <a:bodyPr lIns="0" tIns="0" rIns="0" bIns="0" anchor="ctr"/>
          <a:lstStyle/>
          <a:p>
            <a:pPr lvl="0">
              <a:defRPr sz="2400">
                <a:effectLst>
                  <a:outerShdw blurRad="25400" dist="23998" dir="2700000" rotWithShape="0">
                    <a:srgbClr val="000000">
                      <a:alpha val="31034"/>
                    </a:srgbClr>
                  </a:outerShdw>
                </a:effectLst>
              </a:defRPr>
            </a:pPr>
            <a:endParaRPr sz="3413"/>
          </a:p>
        </p:txBody>
      </p:sp>
    </p:spTree>
    <p:extLst>
      <p:ext uri="{BB962C8B-B14F-4D97-AF65-F5344CB8AC3E}">
        <p14:creationId xmlns:p14="http://schemas.microsoft.com/office/powerpoint/2010/main" val="4216172526"/>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4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1" nodeType="click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down)">
                                      <p:cBhvr>
                                        <p:cTn id="14" dur="580">
                                          <p:stCondLst>
                                            <p:cond delay="0"/>
                                          </p:stCondLst>
                                        </p:cTn>
                                        <p:tgtEl>
                                          <p:spTgt spid="46"/>
                                        </p:tgtEl>
                                      </p:cBhvr>
                                    </p:animEffect>
                                    <p:anim calcmode="lin" valueType="num">
                                      <p:cBhvr>
                                        <p:cTn id="15"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0" dur="26">
                                          <p:stCondLst>
                                            <p:cond delay="650"/>
                                          </p:stCondLst>
                                        </p:cTn>
                                        <p:tgtEl>
                                          <p:spTgt spid="46"/>
                                        </p:tgtEl>
                                      </p:cBhvr>
                                      <p:to x="100000" y="60000"/>
                                    </p:animScale>
                                    <p:animScale>
                                      <p:cBhvr>
                                        <p:cTn id="21" dur="166" decel="50000">
                                          <p:stCondLst>
                                            <p:cond delay="676"/>
                                          </p:stCondLst>
                                        </p:cTn>
                                        <p:tgtEl>
                                          <p:spTgt spid="46"/>
                                        </p:tgtEl>
                                      </p:cBhvr>
                                      <p:to x="100000" y="100000"/>
                                    </p:animScale>
                                    <p:animScale>
                                      <p:cBhvr>
                                        <p:cTn id="22" dur="26">
                                          <p:stCondLst>
                                            <p:cond delay="1312"/>
                                          </p:stCondLst>
                                        </p:cTn>
                                        <p:tgtEl>
                                          <p:spTgt spid="46"/>
                                        </p:tgtEl>
                                      </p:cBhvr>
                                      <p:to x="100000" y="80000"/>
                                    </p:animScale>
                                    <p:animScale>
                                      <p:cBhvr>
                                        <p:cTn id="23" dur="166" decel="50000">
                                          <p:stCondLst>
                                            <p:cond delay="1338"/>
                                          </p:stCondLst>
                                        </p:cTn>
                                        <p:tgtEl>
                                          <p:spTgt spid="46"/>
                                        </p:tgtEl>
                                      </p:cBhvr>
                                      <p:to x="100000" y="100000"/>
                                    </p:animScale>
                                    <p:animScale>
                                      <p:cBhvr>
                                        <p:cTn id="24" dur="26">
                                          <p:stCondLst>
                                            <p:cond delay="1642"/>
                                          </p:stCondLst>
                                        </p:cTn>
                                        <p:tgtEl>
                                          <p:spTgt spid="46"/>
                                        </p:tgtEl>
                                      </p:cBhvr>
                                      <p:to x="100000" y="90000"/>
                                    </p:animScale>
                                    <p:animScale>
                                      <p:cBhvr>
                                        <p:cTn id="25" dur="166" decel="50000">
                                          <p:stCondLst>
                                            <p:cond delay="1668"/>
                                          </p:stCondLst>
                                        </p:cTn>
                                        <p:tgtEl>
                                          <p:spTgt spid="46"/>
                                        </p:tgtEl>
                                      </p:cBhvr>
                                      <p:to x="100000" y="100000"/>
                                    </p:animScale>
                                    <p:animScale>
                                      <p:cBhvr>
                                        <p:cTn id="26" dur="26">
                                          <p:stCondLst>
                                            <p:cond delay="1808"/>
                                          </p:stCondLst>
                                        </p:cTn>
                                        <p:tgtEl>
                                          <p:spTgt spid="46"/>
                                        </p:tgtEl>
                                      </p:cBhvr>
                                      <p:to x="100000" y="95000"/>
                                    </p:animScale>
                                    <p:animScale>
                                      <p:cBhvr>
                                        <p:cTn id="27" dur="166" decel="50000">
                                          <p:stCondLst>
                                            <p:cond delay="1834"/>
                                          </p:stCondLst>
                                        </p:cTn>
                                        <p:tgtEl>
                                          <p:spTgt spid="46"/>
                                        </p:tgtEl>
                                      </p:cBhvr>
                                      <p:to x="100000" y="100000"/>
                                    </p:animScale>
                                  </p:childTnLst>
                                </p:cTn>
                              </p:par>
                              <p:par>
                                <p:cTn id="28" presetID="26"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down)">
                                      <p:cBhvr>
                                        <p:cTn id="30" dur="580">
                                          <p:stCondLst>
                                            <p:cond delay="0"/>
                                          </p:stCondLst>
                                        </p:cTn>
                                        <p:tgtEl>
                                          <p:spTgt spid="44"/>
                                        </p:tgtEl>
                                      </p:cBhvr>
                                    </p:animEffect>
                                    <p:anim calcmode="lin" valueType="num">
                                      <p:cBhvr>
                                        <p:cTn id="31"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36" dur="26">
                                          <p:stCondLst>
                                            <p:cond delay="650"/>
                                          </p:stCondLst>
                                        </p:cTn>
                                        <p:tgtEl>
                                          <p:spTgt spid="44"/>
                                        </p:tgtEl>
                                      </p:cBhvr>
                                      <p:to x="100000" y="60000"/>
                                    </p:animScale>
                                    <p:animScale>
                                      <p:cBhvr>
                                        <p:cTn id="37" dur="166" decel="50000">
                                          <p:stCondLst>
                                            <p:cond delay="676"/>
                                          </p:stCondLst>
                                        </p:cTn>
                                        <p:tgtEl>
                                          <p:spTgt spid="44"/>
                                        </p:tgtEl>
                                      </p:cBhvr>
                                      <p:to x="100000" y="100000"/>
                                    </p:animScale>
                                    <p:animScale>
                                      <p:cBhvr>
                                        <p:cTn id="38" dur="26">
                                          <p:stCondLst>
                                            <p:cond delay="1312"/>
                                          </p:stCondLst>
                                        </p:cTn>
                                        <p:tgtEl>
                                          <p:spTgt spid="44"/>
                                        </p:tgtEl>
                                      </p:cBhvr>
                                      <p:to x="100000" y="80000"/>
                                    </p:animScale>
                                    <p:animScale>
                                      <p:cBhvr>
                                        <p:cTn id="39" dur="166" decel="50000">
                                          <p:stCondLst>
                                            <p:cond delay="1338"/>
                                          </p:stCondLst>
                                        </p:cTn>
                                        <p:tgtEl>
                                          <p:spTgt spid="44"/>
                                        </p:tgtEl>
                                      </p:cBhvr>
                                      <p:to x="100000" y="100000"/>
                                    </p:animScale>
                                    <p:animScale>
                                      <p:cBhvr>
                                        <p:cTn id="40" dur="26">
                                          <p:stCondLst>
                                            <p:cond delay="1642"/>
                                          </p:stCondLst>
                                        </p:cTn>
                                        <p:tgtEl>
                                          <p:spTgt spid="44"/>
                                        </p:tgtEl>
                                      </p:cBhvr>
                                      <p:to x="100000" y="90000"/>
                                    </p:animScale>
                                    <p:animScale>
                                      <p:cBhvr>
                                        <p:cTn id="41" dur="166" decel="50000">
                                          <p:stCondLst>
                                            <p:cond delay="1668"/>
                                          </p:stCondLst>
                                        </p:cTn>
                                        <p:tgtEl>
                                          <p:spTgt spid="44"/>
                                        </p:tgtEl>
                                      </p:cBhvr>
                                      <p:to x="100000" y="100000"/>
                                    </p:animScale>
                                    <p:animScale>
                                      <p:cBhvr>
                                        <p:cTn id="42" dur="26">
                                          <p:stCondLst>
                                            <p:cond delay="1808"/>
                                          </p:stCondLst>
                                        </p:cTn>
                                        <p:tgtEl>
                                          <p:spTgt spid="44"/>
                                        </p:tgtEl>
                                      </p:cBhvr>
                                      <p:to x="100000" y="95000"/>
                                    </p:animScale>
                                    <p:animScale>
                                      <p:cBhvr>
                                        <p:cTn id="43" dur="166" decel="50000">
                                          <p:stCondLst>
                                            <p:cond delay="1834"/>
                                          </p:stCondLst>
                                        </p:cTn>
                                        <p:tgtEl>
                                          <p:spTgt spid="44"/>
                                        </p:tgtEl>
                                      </p:cBhvr>
                                      <p:to x="100000" y="100000"/>
                                    </p:animScale>
                                  </p:childTnLst>
                                </p:cTn>
                              </p:par>
                            </p:childTnLst>
                          </p:cTn>
                        </p:par>
                        <p:par>
                          <p:cTn id="44" fill="hold">
                            <p:stCondLst>
                              <p:cond delay="2000"/>
                            </p:stCondLst>
                            <p:childTnLst>
                              <p:par>
                                <p:cTn id="45" presetID="1" presetClass="entr" presetSubtype="0" fill="hold" grpId="0" nodeType="afterEffect">
                                  <p:stCondLst>
                                    <p:cond delay="0"/>
                                  </p:stCondLst>
                                  <p:iterate>
                                    <p:tmAbs val="0"/>
                                  </p:iterate>
                                  <p:childTnLst>
                                    <p:set>
                                      <p:cBhvr>
                                        <p:cTn id="46" fill="hold"/>
                                        <p:tgtEl>
                                          <p:spTgt spid="9"/>
                                        </p:tgtEl>
                                        <p:attrNameLst>
                                          <p:attrName>style.visibility</p:attrName>
                                        </p:attrNameLst>
                                      </p:cBhvr>
                                      <p:to>
                                        <p:strVal val="visible"/>
                                      </p:to>
                                    </p:set>
                                  </p:childTnLst>
                                </p:cTn>
                              </p:par>
                              <p:par>
                                <p:cTn id="47" presetID="26" presetClass="entr" presetSubtype="0" fill="hold" grpId="1"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80">
                                          <p:stCondLst>
                                            <p:cond delay="0"/>
                                          </p:stCondLst>
                                        </p:cTn>
                                        <p:tgtEl>
                                          <p:spTgt spid="9"/>
                                        </p:tgtEl>
                                      </p:cBhvr>
                                    </p:animEffect>
                                    <p:anim calcmode="lin" valueType="num">
                                      <p:cBhvr>
                                        <p:cTn id="5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55" dur="26">
                                          <p:stCondLst>
                                            <p:cond delay="650"/>
                                          </p:stCondLst>
                                        </p:cTn>
                                        <p:tgtEl>
                                          <p:spTgt spid="9"/>
                                        </p:tgtEl>
                                      </p:cBhvr>
                                      <p:to x="100000" y="60000"/>
                                    </p:animScale>
                                    <p:animScale>
                                      <p:cBhvr>
                                        <p:cTn id="56" dur="166" decel="50000">
                                          <p:stCondLst>
                                            <p:cond delay="676"/>
                                          </p:stCondLst>
                                        </p:cTn>
                                        <p:tgtEl>
                                          <p:spTgt spid="9"/>
                                        </p:tgtEl>
                                      </p:cBhvr>
                                      <p:to x="100000" y="100000"/>
                                    </p:animScale>
                                    <p:animScale>
                                      <p:cBhvr>
                                        <p:cTn id="57" dur="26">
                                          <p:stCondLst>
                                            <p:cond delay="1312"/>
                                          </p:stCondLst>
                                        </p:cTn>
                                        <p:tgtEl>
                                          <p:spTgt spid="9"/>
                                        </p:tgtEl>
                                      </p:cBhvr>
                                      <p:to x="100000" y="80000"/>
                                    </p:animScale>
                                    <p:animScale>
                                      <p:cBhvr>
                                        <p:cTn id="58" dur="166" decel="50000">
                                          <p:stCondLst>
                                            <p:cond delay="1338"/>
                                          </p:stCondLst>
                                        </p:cTn>
                                        <p:tgtEl>
                                          <p:spTgt spid="9"/>
                                        </p:tgtEl>
                                      </p:cBhvr>
                                      <p:to x="100000" y="100000"/>
                                    </p:animScale>
                                    <p:animScale>
                                      <p:cBhvr>
                                        <p:cTn id="59" dur="26">
                                          <p:stCondLst>
                                            <p:cond delay="1642"/>
                                          </p:stCondLst>
                                        </p:cTn>
                                        <p:tgtEl>
                                          <p:spTgt spid="9"/>
                                        </p:tgtEl>
                                      </p:cBhvr>
                                      <p:to x="100000" y="90000"/>
                                    </p:animScale>
                                    <p:animScale>
                                      <p:cBhvr>
                                        <p:cTn id="60" dur="166" decel="50000">
                                          <p:stCondLst>
                                            <p:cond delay="1668"/>
                                          </p:stCondLst>
                                        </p:cTn>
                                        <p:tgtEl>
                                          <p:spTgt spid="9"/>
                                        </p:tgtEl>
                                      </p:cBhvr>
                                      <p:to x="100000" y="100000"/>
                                    </p:animScale>
                                    <p:animScale>
                                      <p:cBhvr>
                                        <p:cTn id="61" dur="26">
                                          <p:stCondLst>
                                            <p:cond delay="1808"/>
                                          </p:stCondLst>
                                        </p:cTn>
                                        <p:tgtEl>
                                          <p:spTgt spid="9"/>
                                        </p:tgtEl>
                                      </p:cBhvr>
                                      <p:to x="100000" y="95000"/>
                                    </p:animScale>
                                    <p:animScale>
                                      <p:cBhvr>
                                        <p:cTn id="62"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dvAuto="0"/>
      <p:bldP spid="44" grpId="1" animBg="1"/>
      <p:bldP spid="46" grpId="0" animBg="1" advAuto="0"/>
      <p:bldP spid="46" grpId="1" animBg="1"/>
      <p:bldP spid="9" grpId="0" animBg="1" advAuto="0"/>
      <p:bldP spid="9"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title"/>
          </p:nvPr>
        </p:nvSpPr>
        <p:spPr/>
        <p:txBody>
          <a:bodyPr/>
          <a:lstStyle/>
          <a:p>
            <a:pPr lvl="0"/>
            <a:r>
              <a:rPr lang="en-US" dirty="0"/>
              <a:t>Volume in the Common Core: </a:t>
            </a:r>
            <a:br>
              <a:rPr lang="en-US" dirty="0"/>
            </a:br>
            <a:r>
              <a:rPr lang="en-US" dirty="0"/>
              <a:t>Considering the mathematical practices</a:t>
            </a:r>
          </a:p>
        </p:txBody>
      </p:sp>
      <p:sp>
        <p:nvSpPr>
          <p:cNvPr id="126" name="Shape 126"/>
          <p:cNvSpPr>
            <a:spLocks noGrp="1"/>
          </p:cNvSpPr>
          <p:nvPr>
            <p:ph idx="1"/>
          </p:nvPr>
        </p:nvSpPr>
        <p:spPr/>
        <p:txBody>
          <a:bodyPr/>
          <a:lstStyle/>
          <a:p>
            <a:pPr marL="0" indent="0">
              <a:buNone/>
            </a:pPr>
            <a:r>
              <a:rPr lang="en-US" dirty="0"/>
              <a:t>What mathematical practices?</a:t>
            </a:r>
          </a:p>
          <a:p>
            <a:pPr lvl="0">
              <a:spcBef>
                <a:spcPts val="900"/>
              </a:spcBef>
              <a:spcAft>
                <a:spcPts val="900"/>
              </a:spcAft>
            </a:pPr>
            <a:r>
              <a:rPr lang="en-US" sz="3200" dirty="0"/>
              <a:t>Reason abstractly and quantitatively (MP #2)</a:t>
            </a:r>
          </a:p>
          <a:p>
            <a:pPr lvl="0">
              <a:spcBef>
                <a:spcPts val="900"/>
              </a:spcBef>
              <a:spcAft>
                <a:spcPts val="900"/>
              </a:spcAft>
            </a:pPr>
            <a:r>
              <a:rPr lang="en-US" sz="3200" dirty="0"/>
              <a:t>Model with mathematics (MP #4) </a:t>
            </a:r>
          </a:p>
          <a:p>
            <a:pPr lvl="0">
              <a:spcBef>
                <a:spcPts val="900"/>
              </a:spcBef>
              <a:spcAft>
                <a:spcPts val="900"/>
              </a:spcAft>
            </a:pPr>
            <a:r>
              <a:rPr lang="en-US" sz="3200" dirty="0"/>
              <a:t>Use appropriate tools strategically (MP #5)</a:t>
            </a:r>
          </a:p>
          <a:p>
            <a:pPr lvl="0">
              <a:spcBef>
                <a:spcPts val="900"/>
              </a:spcBef>
              <a:spcAft>
                <a:spcPts val="900"/>
              </a:spcAft>
            </a:pPr>
            <a:r>
              <a:rPr lang="en-US" sz="3200" dirty="0"/>
              <a:t>Attend to precision (MP #6)</a:t>
            </a:r>
          </a:p>
          <a:p>
            <a:pPr lvl="0">
              <a:spcBef>
                <a:spcPts val="900"/>
              </a:spcBef>
              <a:spcAft>
                <a:spcPts val="900"/>
              </a:spcAft>
            </a:pPr>
            <a:r>
              <a:rPr lang="en-US" sz="3200" dirty="0"/>
              <a:t>Look for and make use of structure (MP #7)</a:t>
            </a:r>
          </a:p>
        </p:txBody>
      </p:sp>
    </p:spTree>
    <p:extLst>
      <p:ext uri="{BB962C8B-B14F-4D97-AF65-F5344CB8AC3E}">
        <p14:creationId xmlns:p14="http://schemas.microsoft.com/office/powerpoint/2010/main" val="129776679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title"/>
          </p:nvPr>
        </p:nvSpPr>
        <p:spPr/>
        <p:txBody>
          <a:bodyPr/>
          <a:lstStyle/>
          <a:p>
            <a:pPr lvl="0"/>
            <a:r>
              <a:rPr lang="en-US" dirty="0"/>
              <a:t>Volume in the Common Core breakout questions</a:t>
            </a:r>
          </a:p>
        </p:txBody>
      </p:sp>
      <p:sp>
        <p:nvSpPr>
          <p:cNvPr id="123" name="Shape 123"/>
          <p:cNvSpPr>
            <a:spLocks noGrp="1"/>
          </p:cNvSpPr>
          <p:nvPr>
            <p:ph idx="1"/>
          </p:nvPr>
        </p:nvSpPr>
        <p:spPr/>
        <p:txBody>
          <a:bodyPr/>
          <a:lstStyle/>
          <a:p>
            <a:pPr lvl="0"/>
            <a:r>
              <a:rPr lang="en-US" dirty="0"/>
              <a:t>Where is volume in the Common Core?</a:t>
            </a:r>
          </a:p>
          <a:p>
            <a:pPr lvl="0"/>
            <a:r>
              <a:rPr lang="en-US" dirty="0"/>
              <a:t>What is the mathematical progression?</a:t>
            </a:r>
          </a:p>
          <a:p>
            <a:pPr lvl="0"/>
            <a:r>
              <a:rPr lang="en-US" dirty="0"/>
              <a:t>What “connective tissue” may be appropriate in grades in between the explicit standards?</a:t>
            </a:r>
          </a:p>
          <a:p>
            <a:pPr lvl="0"/>
            <a:r>
              <a:rPr lang="en-US" dirty="0"/>
              <a:t>What mathematical practices could be worked on through a focus on volume?</a:t>
            </a:r>
          </a:p>
          <a:p>
            <a:pPr lvl="0"/>
            <a:endParaRPr lang="en-US" dirty="0"/>
          </a:p>
        </p:txBody>
      </p:sp>
    </p:spTree>
    <p:extLst>
      <p:ext uri="{BB962C8B-B14F-4D97-AF65-F5344CB8AC3E}">
        <p14:creationId xmlns:p14="http://schemas.microsoft.com/office/powerpoint/2010/main" val="354626196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CCSSM </a:t>
            </a:r>
            <a:br>
              <a:rPr lang="en-US" dirty="0"/>
            </a:br>
            <a:r>
              <a:rPr lang="en-US" dirty="0"/>
              <a:t>4.MD</a:t>
            </a:r>
          </a:p>
        </p:txBody>
      </p:sp>
      <p:sp>
        <p:nvSpPr>
          <p:cNvPr id="5" name="Content Placeholder 4"/>
          <p:cNvSpPr>
            <a:spLocks noGrp="1"/>
          </p:cNvSpPr>
          <p:nvPr>
            <p:ph idx="1"/>
          </p:nvPr>
        </p:nvSpPr>
        <p:spPr/>
        <p:txBody>
          <a:bodyPr/>
          <a:lstStyle/>
          <a:p>
            <a:pPr marL="0" indent="0">
              <a:buNone/>
              <a:tabLst>
                <a:tab pos="11667744" algn="r"/>
              </a:tabLst>
            </a:pPr>
            <a:r>
              <a:rPr lang="en-US" sz="3200" dirty="0">
                <a:solidFill>
                  <a:srgbClr val="FF0000"/>
                </a:solidFill>
              </a:rPr>
              <a:t>Measurement and Data	4.MD</a:t>
            </a:r>
          </a:p>
          <a:p>
            <a:pPr marL="0" indent="0">
              <a:buNone/>
            </a:pPr>
            <a:r>
              <a:rPr lang="en-US" sz="2800" b="1" i="1" dirty="0"/>
              <a:t>Solve problems involving measurement and conversion of measurements from a larger unit to a smaller unit.</a:t>
            </a:r>
            <a:endParaRPr lang="en-US" sz="2800" dirty="0"/>
          </a:p>
          <a:p>
            <a:pPr marL="487604" indent="-487604">
              <a:buAutoNum type="arabicPeriod"/>
            </a:pPr>
            <a:r>
              <a:rPr lang="en-US" sz="2400" dirty="0"/>
              <a:t>Know relative sizes of measurement units within one system of units including km, m, cm; kg, g; </a:t>
            </a:r>
            <a:r>
              <a:rPr lang="en-US" sz="2400" dirty="0" err="1"/>
              <a:t>lb</a:t>
            </a:r>
            <a:r>
              <a:rPr lang="en-US" sz="2400" dirty="0"/>
              <a:t>, oz.; l, ml; </a:t>
            </a:r>
            <a:r>
              <a:rPr lang="en-US" sz="2400" dirty="0" err="1"/>
              <a:t>hr</a:t>
            </a:r>
            <a:r>
              <a:rPr lang="en-US" sz="2400" dirty="0"/>
              <a:t>, min, sec. Within a single system of measurement, express measurements in a larger unit in terms of a smaller unit. Record measurement equivalents in a two-column table.</a:t>
            </a:r>
          </a:p>
          <a:p>
            <a:pPr marL="487604" indent="-487604">
              <a:spcBef>
                <a:spcPts val="853"/>
              </a:spcBef>
              <a:buFontTx/>
              <a:buAutoNum type="arabicPeriod"/>
            </a:pPr>
            <a:r>
              <a:rPr lang="en-US" sz="2400" dirty="0"/>
              <a:t>Use the four operations to solve word problems involving distances, intervals of time, liquid volumes, masses of objects, and money, including problems involving simple fractions or decimals, and problems that require expressing measurements given in a larger unit in terms of a smaller unit. Represent measurement quantities using diagrams such as number line diagrams that feature a measurement scale.</a:t>
            </a:r>
          </a:p>
        </p:txBody>
      </p:sp>
    </p:spTree>
    <p:extLst>
      <p:ext uri="{BB962C8B-B14F-4D97-AF65-F5344CB8AC3E}">
        <p14:creationId xmlns:p14="http://schemas.microsoft.com/office/powerpoint/2010/main" val="203633006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CCSSM</a:t>
            </a:r>
            <a:br>
              <a:rPr lang="en-US"/>
            </a:br>
            <a:r>
              <a:rPr lang="en-US"/>
              <a:t>5.MD.5</a:t>
            </a:r>
            <a:endParaRPr lang="en-US" dirty="0"/>
          </a:p>
        </p:txBody>
      </p:sp>
      <p:sp>
        <p:nvSpPr>
          <p:cNvPr id="4" name="Content Placeholder 3"/>
          <p:cNvSpPr>
            <a:spLocks noGrp="1"/>
          </p:cNvSpPr>
          <p:nvPr>
            <p:ph idx="1"/>
          </p:nvPr>
        </p:nvSpPr>
        <p:spPr/>
        <p:txBody>
          <a:bodyPr/>
          <a:lstStyle/>
          <a:p>
            <a:pPr marL="0" indent="0">
              <a:buNone/>
            </a:pPr>
            <a:r>
              <a:rPr lang="en-US" sz="2800" b="1" i="1" dirty="0"/>
              <a:t>Geometric measurement: understand concepts of volume and relate volume to multiplication and to addition.</a:t>
            </a:r>
            <a:endParaRPr lang="en-US" sz="2844" dirty="0"/>
          </a:p>
          <a:p>
            <a:pPr marL="487604" indent="-487604">
              <a:buFont typeface="+mj-lt"/>
              <a:buAutoNum type="arabicPeriod" startAt="5"/>
            </a:pPr>
            <a:r>
              <a:rPr lang="en-US" sz="2400" dirty="0"/>
              <a:t>Relate volume to the operations of multiplication and addition and solve real world and mathematical problems involving volume.</a:t>
            </a:r>
          </a:p>
          <a:p>
            <a:pPr marL="1137677" lvl="1" indent="-487604">
              <a:buFont typeface="+mj-lt"/>
              <a:buAutoNum type="alphaLcParenR"/>
            </a:pPr>
            <a:r>
              <a:rPr lang="en-US" sz="2400" dirty="0"/>
              <a:t>Find the volume of a right rectangular prism with whole-number side lengths by packing it with unit cubes, and show that the volume is the same as would be found by multiplying the edge lengths, equivalently by multiplying the height by the area of the base. Represent threefold whole-number products as volumes, e.g., to represent the associative property of multiplication.</a:t>
            </a:r>
          </a:p>
          <a:p>
            <a:pPr marL="1137677" lvl="1" indent="-487604">
              <a:spcBef>
                <a:spcPts val="853"/>
              </a:spcBef>
              <a:buFont typeface="+mj-lt"/>
              <a:buAutoNum type="alphaLcParenR"/>
            </a:pPr>
            <a:r>
              <a:rPr lang="en-US" sz="2400" dirty="0"/>
              <a:t>Apply the formulas V = l × w × h and V = b × h for rectangular prisms to find volumes of right rectangular prisms with whole-number edge lengths in the context of solving real world and mathematical problems.</a:t>
            </a:r>
          </a:p>
        </p:txBody>
      </p:sp>
    </p:spTree>
    <p:extLst>
      <p:ext uri="{BB962C8B-B14F-4D97-AF65-F5344CB8AC3E}">
        <p14:creationId xmlns:p14="http://schemas.microsoft.com/office/powerpoint/2010/main" val="180582296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title"/>
          </p:nvPr>
        </p:nvSpPr>
        <p:spPr/>
        <p:txBody>
          <a:bodyPr/>
          <a:lstStyle/>
          <a:p>
            <a:pPr lvl="0"/>
            <a:r>
              <a:rPr lang="en-US" dirty="0"/>
              <a:t>Summary</a:t>
            </a:r>
          </a:p>
        </p:txBody>
      </p:sp>
      <p:sp>
        <p:nvSpPr>
          <p:cNvPr id="204" name="Shape 204"/>
          <p:cNvSpPr>
            <a:spLocks noGrp="1"/>
          </p:cNvSpPr>
          <p:nvPr>
            <p:ph idx="1"/>
          </p:nvPr>
        </p:nvSpPr>
        <p:spPr/>
        <p:txBody>
          <a:bodyPr/>
          <a:lstStyle/>
          <a:p>
            <a:pPr marL="0" indent="0">
              <a:buNone/>
            </a:pPr>
            <a:r>
              <a:rPr lang="en-US" dirty="0"/>
              <a:t>In this session you: </a:t>
            </a:r>
          </a:p>
          <a:p>
            <a:pPr lvl="0">
              <a:spcBef>
                <a:spcPts val="900"/>
              </a:spcBef>
              <a:spcAft>
                <a:spcPts val="900"/>
              </a:spcAft>
            </a:pPr>
            <a:r>
              <a:rPr lang="en-US" sz="3200" dirty="0"/>
              <a:t>Determined and compared different measures of volume</a:t>
            </a:r>
          </a:p>
          <a:p>
            <a:pPr>
              <a:spcBef>
                <a:spcPts val="900"/>
              </a:spcBef>
              <a:spcAft>
                <a:spcPts val="900"/>
              </a:spcAft>
            </a:pPr>
            <a:r>
              <a:rPr lang="en-US" sz="3200" dirty="0"/>
              <a:t>Unpacked the mathematics involved in measuring volume</a:t>
            </a:r>
          </a:p>
          <a:p>
            <a:pPr>
              <a:spcBef>
                <a:spcPts val="900"/>
              </a:spcBef>
              <a:spcAft>
                <a:spcPts val="900"/>
              </a:spcAft>
            </a:pPr>
            <a:r>
              <a:rPr lang="en-US" sz="3200" dirty="0"/>
              <a:t>Analyzed the ways that volume appears in standards for student learning</a:t>
            </a:r>
          </a:p>
          <a:p>
            <a:pPr lvl="0"/>
            <a:endParaRPr lang="en-US" dirty="0"/>
          </a:p>
        </p:txBody>
      </p:sp>
    </p:spTree>
    <p:extLst>
      <p:ext uri="{BB962C8B-B14F-4D97-AF65-F5344CB8AC3E}">
        <p14:creationId xmlns:p14="http://schemas.microsoft.com/office/powerpoint/2010/main" val="35483011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p:nvPr>
        </p:nvSpPr>
        <p:spPr/>
        <p:txBody>
          <a:bodyPr/>
          <a:lstStyle/>
          <a:p>
            <a:pPr lvl="0"/>
            <a:r>
              <a:rPr lang="en-US" dirty="0"/>
              <a:t>Overview of Session 7</a:t>
            </a:r>
          </a:p>
        </p:txBody>
      </p:sp>
      <p:sp>
        <p:nvSpPr>
          <p:cNvPr id="93" name="Shape 93"/>
          <p:cNvSpPr>
            <a:spLocks noGrp="1"/>
          </p:cNvSpPr>
          <p:nvPr>
            <p:ph idx="1"/>
          </p:nvPr>
        </p:nvSpPr>
        <p:spPr/>
        <p:txBody>
          <a:bodyPr/>
          <a:lstStyle/>
          <a:p>
            <a:pPr lvl="0"/>
            <a:r>
              <a:rPr lang="en-US" dirty="0"/>
              <a:t>Measuring the room in a new way</a:t>
            </a:r>
          </a:p>
          <a:p>
            <a:pPr lvl="0"/>
            <a:r>
              <a:rPr lang="en-US" dirty="0"/>
              <a:t>What is volume and how do students think about volume?</a:t>
            </a:r>
          </a:p>
          <a:p>
            <a:pPr lvl="0"/>
            <a:r>
              <a:rPr lang="en-US" dirty="0"/>
              <a:t>Analyzing the ways that volume appears in standards for student learning</a:t>
            </a:r>
          </a:p>
          <a:p>
            <a:pPr lvl="0"/>
            <a:r>
              <a:rPr lang="en-US" dirty="0"/>
              <a:t>Unpacking the mathematics involved in measuring volume</a:t>
            </a:r>
          </a:p>
        </p:txBody>
      </p:sp>
    </p:spTree>
    <p:extLst>
      <p:ext uri="{BB962C8B-B14F-4D97-AF65-F5344CB8AC3E}">
        <p14:creationId xmlns:p14="http://schemas.microsoft.com/office/powerpoint/2010/main" val="318467609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p:txBody>
          <a:bodyPr/>
          <a:lstStyle/>
          <a:p>
            <a:pPr lvl="0"/>
            <a:r>
              <a:rPr lang="en-US" dirty="0"/>
              <a:t>Learning trajectories approach</a:t>
            </a:r>
          </a:p>
        </p:txBody>
      </p:sp>
      <p:sp>
        <p:nvSpPr>
          <p:cNvPr id="4" name="Content Placeholder 3"/>
          <p:cNvSpPr>
            <a:spLocks noGrp="1"/>
          </p:cNvSpPr>
          <p:nvPr>
            <p:ph idx="1"/>
          </p:nvPr>
        </p:nvSpPr>
        <p:spPr/>
        <p:txBody>
          <a:bodyPr/>
          <a:lstStyle/>
          <a:p>
            <a:r>
              <a:rPr lang="en-US" dirty="0"/>
              <a:t>Goal</a:t>
            </a:r>
          </a:p>
          <a:p>
            <a:r>
              <a:rPr lang="en-US" dirty="0"/>
              <a:t>Developmental Progression</a:t>
            </a:r>
          </a:p>
          <a:p>
            <a:r>
              <a:rPr lang="en-US" dirty="0"/>
              <a:t>Instruction</a:t>
            </a:r>
          </a:p>
        </p:txBody>
      </p:sp>
      <p:pic>
        <p:nvPicPr>
          <p:cNvPr id="5" name="droppedImage.pdf"/>
          <p:cNvPicPr/>
          <p:nvPr/>
        </p:nvPicPr>
        <p:blipFill>
          <a:blip r:embed="rId2">
            <a:extLst>
              <a:ext uri="{28A0092B-C50C-407E-A947-70E740481C1C}">
                <a14:useLocalDpi xmlns:a14="http://schemas.microsoft.com/office/drawing/2010/main" val="0"/>
              </a:ext>
            </a:extLst>
          </a:blip>
          <a:stretch>
            <a:fillRect/>
          </a:stretch>
        </p:blipFill>
        <p:spPr>
          <a:xfrm>
            <a:off x="541801" y="6706965"/>
            <a:ext cx="11919611" cy="1863236"/>
          </a:xfrm>
          <a:prstGeom prst="rect">
            <a:avLst/>
          </a:prstGeom>
          <a:ln w="12700">
            <a:miter lim="400000"/>
          </a:ln>
        </p:spPr>
      </p:pic>
    </p:spTree>
    <p:extLst>
      <p:ext uri="{BB962C8B-B14F-4D97-AF65-F5344CB8AC3E}">
        <p14:creationId xmlns:p14="http://schemas.microsoft.com/office/powerpoint/2010/main" val="418879671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p:nvPr>
        </p:nvSpPr>
        <p:spPr/>
        <p:txBody>
          <a:bodyPr/>
          <a:lstStyle/>
          <a:p>
            <a:pPr lvl="0"/>
            <a:r>
              <a:rPr lang="en-US" dirty="0"/>
              <a:t>Measuring volume: Cubic units</a:t>
            </a:r>
          </a:p>
        </p:txBody>
      </p:sp>
      <p:sp>
        <p:nvSpPr>
          <p:cNvPr id="102" name="Shape 102"/>
          <p:cNvSpPr>
            <a:spLocks noGrp="1"/>
          </p:cNvSpPr>
          <p:nvPr>
            <p:ph idx="1"/>
          </p:nvPr>
        </p:nvSpPr>
        <p:spPr/>
        <p:txBody>
          <a:bodyPr/>
          <a:lstStyle/>
          <a:p>
            <a:pPr marL="0" indent="0">
              <a:buNone/>
            </a:pPr>
            <a:r>
              <a:rPr lang="en-US" dirty="0"/>
              <a:t>• Here’s a..</a:t>
            </a:r>
          </a:p>
          <a:p>
            <a:pPr lvl="1"/>
            <a:r>
              <a:rPr lang="en-US" dirty="0"/>
              <a:t>Cubic centimeter</a:t>
            </a:r>
          </a:p>
          <a:p>
            <a:pPr lvl="1"/>
            <a:r>
              <a:rPr lang="en-US" dirty="0"/>
              <a:t>Cubic decimeter</a:t>
            </a:r>
          </a:p>
        </p:txBody>
      </p:sp>
      <p:pic>
        <p:nvPicPr>
          <p:cNvPr id="3" name="Picture 2"/>
          <p:cNvPicPr>
            <a:picLocks noChangeAspect="1"/>
          </p:cNvPicPr>
          <p:nvPr/>
        </p:nvPicPr>
        <p:blipFill>
          <a:blip r:embed="rId3"/>
          <a:stretch>
            <a:fillRect/>
          </a:stretch>
        </p:blipFill>
        <p:spPr>
          <a:xfrm>
            <a:off x="5619848" y="3018251"/>
            <a:ext cx="6799066" cy="5201285"/>
          </a:xfrm>
          <a:prstGeom prst="rect">
            <a:avLst/>
          </a:prstGeom>
        </p:spPr>
      </p:pic>
    </p:spTree>
    <p:extLst>
      <p:ext uri="{BB962C8B-B14F-4D97-AF65-F5344CB8AC3E}">
        <p14:creationId xmlns:p14="http://schemas.microsoft.com/office/powerpoint/2010/main" val="378472998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p:nvPr>
        </p:nvSpPr>
        <p:spPr/>
        <p:txBody>
          <a:bodyPr/>
          <a:lstStyle/>
          <a:p>
            <a:pPr lvl="0"/>
            <a:r>
              <a:rPr lang="en-US" dirty="0"/>
              <a:t>Measuring the volume of the room</a:t>
            </a:r>
          </a:p>
        </p:txBody>
      </p:sp>
      <p:sp>
        <p:nvSpPr>
          <p:cNvPr id="102" name="Shape 102"/>
          <p:cNvSpPr>
            <a:spLocks noGrp="1"/>
          </p:cNvSpPr>
          <p:nvPr>
            <p:ph idx="1"/>
          </p:nvPr>
        </p:nvSpPr>
        <p:spPr/>
        <p:txBody>
          <a:bodyPr/>
          <a:lstStyle/>
          <a:p>
            <a:r>
              <a:rPr lang="en-US" sz="2800" dirty="0"/>
              <a:t>Here’s a cubic decimeter</a:t>
            </a:r>
          </a:p>
          <a:p>
            <a:pPr lvl="0"/>
            <a:r>
              <a:rPr lang="en-US" sz="2800" dirty="0"/>
              <a:t>How many cubic decimeters</a:t>
            </a:r>
            <a:br>
              <a:rPr lang="en-US" sz="2800" i="1" dirty="0"/>
            </a:br>
            <a:r>
              <a:rPr lang="en-US" sz="2800" dirty="0"/>
              <a:t>does this room hold? </a:t>
            </a:r>
          </a:p>
          <a:p>
            <a:pPr marL="514350" indent="0">
              <a:buNone/>
            </a:pPr>
            <a:r>
              <a:rPr lang="en-US" sz="2800" dirty="0"/>
              <a:t>   </a:t>
            </a:r>
            <a:r>
              <a:rPr lang="en-US" sz="2800" i="1" dirty="0"/>
              <a:t>Consider the room as if it were a </a:t>
            </a:r>
          </a:p>
          <a:p>
            <a:pPr marL="514350" indent="0">
              <a:buNone/>
            </a:pPr>
            <a:r>
              <a:rPr lang="en-US" sz="2800" i="1" dirty="0"/>
              <a:t>   rectangular prism</a:t>
            </a:r>
          </a:p>
          <a:p>
            <a:pPr lvl="0"/>
            <a:r>
              <a:rPr lang="en-US" sz="2800" dirty="0"/>
              <a:t>Here’s a cubic meter to help you…</a:t>
            </a:r>
          </a:p>
          <a:p>
            <a:pPr lvl="0"/>
            <a:r>
              <a:rPr lang="en-US" sz="2800" dirty="0"/>
              <a:t>Work individually for 10 minutes</a:t>
            </a:r>
          </a:p>
          <a:p>
            <a:pPr lvl="0"/>
            <a:r>
              <a:rPr lang="en-US" sz="2800" dirty="0"/>
              <a:t>Discuss your results with a partner for 5 minutes</a:t>
            </a:r>
          </a:p>
          <a:p>
            <a:pPr lvl="0"/>
            <a:r>
              <a:rPr lang="en-US" sz="2800" dirty="0"/>
              <a:t>Share methods and results—whole group</a:t>
            </a:r>
          </a:p>
        </p:txBody>
      </p:sp>
      <p:pic>
        <p:nvPicPr>
          <p:cNvPr id="2" name="Picture 1"/>
          <p:cNvPicPr>
            <a:picLocks noChangeAspect="1"/>
          </p:cNvPicPr>
          <p:nvPr/>
        </p:nvPicPr>
        <p:blipFill>
          <a:blip r:embed="rId3"/>
          <a:stretch>
            <a:fillRect/>
          </a:stretch>
        </p:blipFill>
        <p:spPr>
          <a:xfrm>
            <a:off x="7582376" y="2615253"/>
            <a:ext cx="4879902" cy="2206391"/>
          </a:xfrm>
          <a:prstGeom prst="rect">
            <a:avLst/>
          </a:prstGeom>
        </p:spPr>
      </p:pic>
    </p:spTree>
    <p:extLst>
      <p:ext uri="{BB962C8B-B14F-4D97-AF65-F5344CB8AC3E}">
        <p14:creationId xmlns:p14="http://schemas.microsoft.com/office/powerpoint/2010/main" val="13499698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a:spLocks noGrp="1"/>
          </p:cNvSpPr>
          <p:nvPr>
            <p:ph type="title"/>
          </p:nvPr>
        </p:nvSpPr>
        <p:spPr/>
        <p:txBody>
          <a:bodyPr/>
          <a:lstStyle/>
          <a:p>
            <a:pPr lvl="0"/>
            <a:r>
              <a:rPr lang="en-US" dirty="0"/>
              <a:t>Discussion</a:t>
            </a:r>
          </a:p>
        </p:txBody>
      </p:sp>
      <p:sp>
        <p:nvSpPr>
          <p:cNvPr id="113" name="Shape 113"/>
          <p:cNvSpPr>
            <a:spLocks noGrp="1"/>
          </p:cNvSpPr>
          <p:nvPr>
            <p:ph idx="1"/>
          </p:nvPr>
        </p:nvSpPr>
        <p:spPr/>
        <p:txBody>
          <a:bodyPr/>
          <a:lstStyle/>
          <a:p>
            <a:r>
              <a:rPr lang="en-US" dirty="0"/>
              <a:t>How did different selections and methods affect the resulting measurements?</a:t>
            </a:r>
          </a:p>
          <a:p>
            <a:r>
              <a:rPr lang="en-US" dirty="0"/>
              <a:t>How did you deal with partial units?</a:t>
            </a:r>
          </a:p>
          <a:p>
            <a:r>
              <a:rPr lang="en-US" dirty="0"/>
              <a:t>What about fluid capacity?  </a:t>
            </a:r>
          </a:p>
        </p:txBody>
      </p:sp>
    </p:spTree>
    <p:extLst>
      <p:ext uri="{BB962C8B-B14F-4D97-AF65-F5344CB8AC3E}">
        <p14:creationId xmlns:p14="http://schemas.microsoft.com/office/powerpoint/2010/main" val="63603022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p:cNvSpPr>
          <p:nvPr>
            <p:ph type="title"/>
          </p:nvPr>
        </p:nvSpPr>
        <p:spPr/>
        <p:txBody>
          <a:bodyPr/>
          <a:lstStyle/>
          <a:p>
            <a:pPr lvl="0"/>
            <a:r>
              <a:rPr lang="en-US" dirty="0"/>
              <a:t>Reflection</a:t>
            </a:r>
          </a:p>
        </p:txBody>
      </p:sp>
      <p:sp>
        <p:nvSpPr>
          <p:cNvPr id="118" name="Shape 118"/>
          <p:cNvSpPr>
            <a:spLocks noGrp="1"/>
          </p:cNvSpPr>
          <p:nvPr>
            <p:ph idx="1"/>
          </p:nvPr>
        </p:nvSpPr>
        <p:spPr/>
        <p:txBody>
          <a:bodyPr/>
          <a:lstStyle/>
          <a:p>
            <a:pPr marL="0" indent="0">
              <a:spcBef>
                <a:spcPts val="2844"/>
              </a:spcBef>
              <a:buNone/>
            </a:pPr>
            <a:endParaRPr lang="en-US" dirty="0"/>
          </a:p>
          <a:p>
            <a:pPr marL="0" indent="0">
              <a:spcBef>
                <a:spcPts val="2844"/>
              </a:spcBef>
              <a:buNone/>
            </a:pPr>
            <a:endParaRPr lang="en-US" dirty="0"/>
          </a:p>
          <a:p>
            <a:pPr marL="0" indent="0" algn="ctr">
              <a:spcBef>
                <a:spcPts val="2844"/>
              </a:spcBef>
              <a:buNone/>
            </a:pPr>
            <a:r>
              <a:rPr lang="en-US" dirty="0"/>
              <a:t>What did you learn </a:t>
            </a:r>
            <a:br>
              <a:rPr lang="en-US" dirty="0"/>
            </a:br>
            <a:r>
              <a:rPr lang="en-US" dirty="0"/>
              <a:t>or what are you now thinking about volume?</a:t>
            </a:r>
          </a:p>
        </p:txBody>
      </p:sp>
    </p:spTree>
    <p:extLst>
      <p:ext uri="{BB962C8B-B14F-4D97-AF65-F5344CB8AC3E}">
        <p14:creationId xmlns:p14="http://schemas.microsoft.com/office/powerpoint/2010/main" val="100032244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3D6E005-F701-8145-BC16-1C59CF493AB1}"/>
              </a:ext>
            </a:extLst>
          </p:cNvPr>
          <p:cNvGrpSpPr/>
          <p:nvPr/>
        </p:nvGrpSpPr>
        <p:grpSpPr>
          <a:xfrm>
            <a:off x="436543" y="2558346"/>
            <a:ext cx="6710706" cy="6136999"/>
            <a:chOff x="338945" y="2136612"/>
            <a:chExt cx="7982451" cy="7300021"/>
          </a:xfrm>
        </p:grpSpPr>
        <p:sp>
          <p:nvSpPr>
            <p:cNvPr id="66" name="Shape 66"/>
            <p:cNvSpPr/>
            <p:nvPr/>
          </p:nvSpPr>
          <p:spPr>
            <a:xfrm>
              <a:off x="549719" y="2136612"/>
              <a:ext cx="7611701" cy="7300021"/>
            </a:xfrm>
            <a:prstGeom prst="roundRect">
              <a:avLst>
                <a:gd name="adj" fmla="val 11745"/>
              </a:avLst>
            </a:prstGeom>
            <a:blipFill>
              <a:blip r:embed="rId3"/>
            </a:blipFill>
            <a:ln w="25400">
              <a:miter lim="400000"/>
            </a:ln>
          </p:spPr>
          <p:txBody>
            <a:bodyPr lIns="50791" tIns="50791" rIns="50791" bIns="50791" anchor="ctr"/>
            <a:lstStyle/>
            <a:p>
              <a:pPr lvl="0">
                <a:defRPr sz="3000">
                  <a:effectLst>
                    <a:outerShdw blurRad="38100" dist="12700" dir="5400000" rotWithShape="0">
                      <a:srgbClr val="000000">
                        <a:alpha val="50000"/>
                      </a:srgbClr>
                    </a:outerShdw>
                  </a:effectLst>
                </a:defRPr>
              </a:pPr>
              <a:endParaRPr sz="4266"/>
            </a:p>
          </p:txBody>
        </p:sp>
        <p:pic>
          <p:nvPicPr>
            <p:cNvPr id="68" name="Pages from Volume Visual Thesaurus.pdf"/>
            <p:cNvPicPr/>
            <p:nvPr/>
          </p:nvPicPr>
          <p:blipFill>
            <a:blip r:embed="rId4">
              <a:extLst/>
            </a:blip>
            <a:stretch>
              <a:fillRect/>
            </a:stretch>
          </p:blipFill>
          <p:spPr>
            <a:xfrm>
              <a:off x="338945" y="2274689"/>
              <a:ext cx="7982451" cy="7023869"/>
            </a:xfrm>
            <a:prstGeom prst="rect">
              <a:avLst/>
            </a:prstGeom>
            <a:ln w="12700">
              <a:miter lim="400000"/>
            </a:ln>
          </p:spPr>
        </p:pic>
      </p:grpSp>
      <p:sp>
        <p:nvSpPr>
          <p:cNvPr id="70" name="Shape 70"/>
          <p:cNvSpPr/>
          <p:nvPr/>
        </p:nvSpPr>
        <p:spPr>
          <a:xfrm>
            <a:off x="8615055" y="2265384"/>
            <a:ext cx="102639"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endParaRPr sz="2560" dirty="0">
              <a:solidFill>
                <a:srgbClr val="FFFFFF"/>
              </a:solidFill>
            </a:endParaRPr>
          </a:p>
        </p:txBody>
      </p:sp>
      <p:sp>
        <p:nvSpPr>
          <p:cNvPr id="71" name="Shape 71"/>
          <p:cNvSpPr/>
          <p:nvPr/>
        </p:nvSpPr>
        <p:spPr>
          <a:xfrm>
            <a:off x="8615055" y="7969816"/>
            <a:ext cx="102639"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endParaRPr sz="2560" dirty="0">
              <a:solidFill>
                <a:srgbClr val="FFFFFF"/>
              </a:solidFill>
            </a:endParaRPr>
          </a:p>
        </p:txBody>
      </p:sp>
      <p:sp>
        <p:nvSpPr>
          <p:cNvPr id="72" name="Shape 72"/>
          <p:cNvSpPr/>
          <p:nvPr/>
        </p:nvSpPr>
        <p:spPr>
          <a:xfrm>
            <a:off x="8526662" y="6522763"/>
            <a:ext cx="282110"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r>
              <a:rPr sz="2560" dirty="0">
                <a:solidFill>
                  <a:srgbClr val="FFFFFF"/>
                </a:solidFill>
              </a:rPr>
              <a:t>5</a:t>
            </a:r>
          </a:p>
        </p:txBody>
      </p:sp>
      <p:sp>
        <p:nvSpPr>
          <p:cNvPr id="73" name="Shape 73"/>
          <p:cNvSpPr/>
          <p:nvPr/>
        </p:nvSpPr>
        <p:spPr>
          <a:xfrm>
            <a:off x="8615055" y="5463806"/>
            <a:ext cx="102639"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endParaRPr sz="2560" dirty="0">
              <a:solidFill>
                <a:srgbClr val="FFFFFF"/>
              </a:solidFill>
            </a:endParaRPr>
          </a:p>
        </p:txBody>
      </p:sp>
      <p:sp>
        <p:nvSpPr>
          <p:cNvPr id="74" name="Shape 74"/>
          <p:cNvSpPr/>
          <p:nvPr/>
        </p:nvSpPr>
        <p:spPr>
          <a:xfrm>
            <a:off x="8615055" y="4007899"/>
            <a:ext cx="102639"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endParaRPr sz="2560" dirty="0">
              <a:solidFill>
                <a:srgbClr val="FFFFFF"/>
              </a:solidFill>
            </a:endParaRPr>
          </a:p>
        </p:txBody>
      </p:sp>
      <p:sp>
        <p:nvSpPr>
          <p:cNvPr id="75" name="Shape 75"/>
          <p:cNvSpPr/>
          <p:nvPr/>
        </p:nvSpPr>
        <p:spPr>
          <a:xfrm>
            <a:off x="8615055" y="3322183"/>
            <a:ext cx="102639" cy="496528"/>
          </a:xfrm>
          <a:prstGeom prst="rect">
            <a:avLst/>
          </a:prstGeom>
          <a:ln w="12700">
            <a:miter lim="400000"/>
          </a:ln>
          <a:extLst>
            <a:ext uri="{C572A759-6A51-4108-AA02-DFA0A04FC94B}">
              <ma14:wrappingTextBoxFlag xmlns="" xmlns:ma14="http://schemas.microsoft.com/office/mac/drawingml/2011/main" val="1"/>
            </a:ext>
          </a:extLst>
        </p:spPr>
        <p:txBody>
          <a:bodyPr wrap="none" lIns="50791" tIns="50791" rIns="50791" bIns="50791" anchor="ctr">
            <a:spAutoFit/>
          </a:bodyPr>
          <a:lstStyle>
            <a:lvl1pPr>
              <a:defRPr sz="2600"/>
            </a:lvl1pPr>
          </a:lstStyle>
          <a:p>
            <a:pPr lvl="0">
              <a:defRPr sz="1800">
                <a:solidFill>
                  <a:srgbClr val="000000"/>
                </a:solidFill>
              </a:defRPr>
            </a:pPr>
            <a:endParaRPr sz="2560" dirty="0">
              <a:solidFill>
                <a:srgbClr val="FFFFFF"/>
              </a:solidFill>
            </a:endParaRPr>
          </a:p>
        </p:txBody>
      </p:sp>
      <p:sp>
        <p:nvSpPr>
          <p:cNvPr id="2" name="TextBox 1"/>
          <p:cNvSpPr txBox="1"/>
          <p:nvPr/>
        </p:nvSpPr>
        <p:spPr>
          <a:xfrm>
            <a:off x="4194364" y="6510344"/>
            <a:ext cx="272492"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791" tIns="50791" rIns="50791" bIns="50791" numCol="1" spcCol="26788" rtlCol="0" anchor="ctr">
            <a:spAutoFit/>
          </a:bodyPr>
          <a:lstStyle/>
          <a:p>
            <a:pPr algn="ctr" defTabSz="584088" fontAlgn="auto" latinLnBrk="1" hangingPunct="0">
              <a:spcBef>
                <a:spcPts val="0"/>
              </a:spcBef>
              <a:spcAft>
                <a:spcPts val="0"/>
              </a:spcAft>
            </a:pPr>
            <a:r>
              <a:rPr lang="en-US" sz="2417" dirty="0">
                <a:latin typeface="+mn-lt"/>
                <a:ea typeface="+mn-ea"/>
                <a:cs typeface="+mn-cs"/>
                <a:sym typeface="Gill Sans"/>
              </a:rPr>
              <a:t>1</a:t>
            </a:r>
          </a:p>
        </p:txBody>
      </p:sp>
      <p:sp>
        <p:nvSpPr>
          <p:cNvPr id="14" name="TextBox 13"/>
          <p:cNvSpPr txBox="1"/>
          <p:nvPr/>
        </p:nvSpPr>
        <p:spPr>
          <a:xfrm>
            <a:off x="5947140" y="6662725"/>
            <a:ext cx="272492"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791" tIns="50791" rIns="50791" bIns="50791" numCol="1" spcCol="26788" rtlCol="0" anchor="ctr">
            <a:spAutoFit/>
          </a:bodyPr>
          <a:lstStyle/>
          <a:p>
            <a:pPr algn="ctr" defTabSz="584088" fontAlgn="auto" latinLnBrk="1" hangingPunct="0">
              <a:spcBef>
                <a:spcPts val="0"/>
              </a:spcBef>
              <a:spcAft>
                <a:spcPts val="0"/>
              </a:spcAft>
            </a:pPr>
            <a:r>
              <a:rPr lang="en-US" sz="2417" dirty="0"/>
              <a:t>2</a:t>
            </a:r>
            <a:endParaRPr lang="en-US" sz="2417" dirty="0">
              <a:latin typeface="+mn-lt"/>
              <a:ea typeface="+mn-ea"/>
              <a:cs typeface="+mn-cs"/>
              <a:sym typeface="Gill Sans"/>
            </a:endParaRPr>
          </a:p>
        </p:txBody>
      </p:sp>
      <p:sp>
        <p:nvSpPr>
          <p:cNvPr id="15" name="TextBox 14"/>
          <p:cNvSpPr txBox="1"/>
          <p:nvPr/>
        </p:nvSpPr>
        <p:spPr>
          <a:xfrm>
            <a:off x="6209147" y="4997600"/>
            <a:ext cx="272492"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791" tIns="50791" rIns="50791" bIns="50791" numCol="1" spcCol="26788" rtlCol="0" anchor="ctr">
            <a:spAutoFit/>
          </a:bodyPr>
          <a:lstStyle/>
          <a:p>
            <a:pPr algn="ctr" defTabSz="584088" fontAlgn="auto" latinLnBrk="1" hangingPunct="0">
              <a:spcBef>
                <a:spcPts val="0"/>
              </a:spcBef>
              <a:spcAft>
                <a:spcPts val="0"/>
              </a:spcAft>
            </a:pPr>
            <a:r>
              <a:rPr lang="en-US" sz="2417" dirty="0"/>
              <a:t>3</a:t>
            </a:r>
            <a:endParaRPr lang="en-US" sz="2417" dirty="0">
              <a:latin typeface="+mn-lt"/>
              <a:ea typeface="+mn-ea"/>
              <a:cs typeface="+mn-cs"/>
              <a:sym typeface="Gill Sans"/>
            </a:endParaRPr>
          </a:p>
        </p:txBody>
      </p:sp>
      <p:sp>
        <p:nvSpPr>
          <p:cNvPr id="16" name="TextBox 15"/>
          <p:cNvSpPr txBox="1"/>
          <p:nvPr/>
        </p:nvSpPr>
        <p:spPr>
          <a:xfrm>
            <a:off x="5529646" y="4260168"/>
            <a:ext cx="272492"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791" tIns="50791" rIns="50791" bIns="50791" numCol="1" spcCol="26788" rtlCol="0" anchor="ctr">
            <a:spAutoFit/>
          </a:bodyPr>
          <a:lstStyle/>
          <a:p>
            <a:pPr algn="ctr" defTabSz="584088" fontAlgn="auto" latinLnBrk="1" hangingPunct="0">
              <a:spcBef>
                <a:spcPts val="0"/>
              </a:spcBef>
              <a:spcAft>
                <a:spcPts val="0"/>
              </a:spcAft>
            </a:pPr>
            <a:r>
              <a:rPr lang="en-US" sz="2417" dirty="0">
                <a:latin typeface="+mn-lt"/>
                <a:ea typeface="+mn-ea"/>
                <a:cs typeface="+mn-cs"/>
                <a:sym typeface="Gill Sans"/>
              </a:rPr>
              <a:t>4</a:t>
            </a:r>
          </a:p>
        </p:txBody>
      </p:sp>
      <p:sp>
        <p:nvSpPr>
          <p:cNvPr id="17" name="TextBox 16"/>
          <p:cNvSpPr txBox="1"/>
          <p:nvPr/>
        </p:nvSpPr>
        <p:spPr>
          <a:xfrm>
            <a:off x="4603193" y="4212204"/>
            <a:ext cx="272492"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791" tIns="50791" rIns="50791" bIns="50791" numCol="1" spcCol="26788" rtlCol="0" anchor="ctr">
            <a:spAutoFit/>
          </a:bodyPr>
          <a:lstStyle/>
          <a:p>
            <a:pPr algn="ctr" defTabSz="584088" fontAlgn="auto" latinLnBrk="1" hangingPunct="0">
              <a:spcBef>
                <a:spcPts val="0"/>
              </a:spcBef>
              <a:spcAft>
                <a:spcPts val="0"/>
              </a:spcAft>
            </a:pPr>
            <a:r>
              <a:rPr lang="en-US" sz="2417" dirty="0">
                <a:latin typeface="+mn-lt"/>
                <a:ea typeface="+mn-ea"/>
                <a:cs typeface="+mn-cs"/>
                <a:sym typeface="Gill Sans"/>
              </a:rPr>
              <a:t>5</a:t>
            </a:r>
          </a:p>
        </p:txBody>
      </p:sp>
      <p:sp>
        <p:nvSpPr>
          <p:cNvPr id="18" name="TextBox 17"/>
          <p:cNvSpPr txBox="1"/>
          <p:nvPr/>
        </p:nvSpPr>
        <p:spPr>
          <a:xfrm>
            <a:off x="3592159" y="4761666"/>
            <a:ext cx="610225" cy="4745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791" tIns="50791" rIns="50791" bIns="50791" numCol="1" spcCol="26788" rtlCol="0" anchor="ctr">
            <a:spAutoFit/>
          </a:bodyPr>
          <a:lstStyle/>
          <a:p>
            <a:pPr algn="ctr" defTabSz="584088" fontAlgn="auto" latinLnBrk="1" hangingPunct="0">
              <a:spcBef>
                <a:spcPts val="0"/>
              </a:spcBef>
              <a:spcAft>
                <a:spcPts val="0"/>
              </a:spcAft>
            </a:pPr>
            <a:r>
              <a:rPr lang="en-US" sz="2417" dirty="0"/>
              <a:t>6</a:t>
            </a:r>
            <a:endParaRPr lang="en-US" sz="2417" dirty="0">
              <a:latin typeface="+mn-lt"/>
              <a:ea typeface="+mn-ea"/>
              <a:cs typeface="+mn-cs"/>
              <a:sym typeface="Gill Sans"/>
            </a:endParaRPr>
          </a:p>
        </p:txBody>
      </p:sp>
      <p:sp>
        <p:nvSpPr>
          <p:cNvPr id="3" name="Title 2"/>
          <p:cNvSpPr>
            <a:spLocks noGrp="1"/>
          </p:cNvSpPr>
          <p:nvPr>
            <p:ph type="title"/>
          </p:nvPr>
        </p:nvSpPr>
        <p:spPr/>
        <p:txBody>
          <a:bodyPr/>
          <a:lstStyle/>
          <a:p>
            <a:r>
              <a:rPr lang="en-US" dirty="0"/>
              <a:t>What is volume?</a:t>
            </a:r>
          </a:p>
        </p:txBody>
      </p:sp>
      <p:sp>
        <p:nvSpPr>
          <p:cNvPr id="4" name="Content Placeholder 3"/>
          <p:cNvSpPr>
            <a:spLocks noGrp="1"/>
          </p:cNvSpPr>
          <p:nvPr>
            <p:ph sz="half" idx="1"/>
          </p:nvPr>
        </p:nvSpPr>
        <p:spPr/>
        <p:txBody>
          <a:bodyPr/>
          <a:lstStyle/>
          <a:p>
            <a:endParaRPr lang="en-US" dirty="0"/>
          </a:p>
        </p:txBody>
      </p:sp>
      <p:sp>
        <p:nvSpPr>
          <p:cNvPr id="5" name="Content Placeholder 4"/>
          <p:cNvSpPr>
            <a:spLocks noGrp="1"/>
          </p:cNvSpPr>
          <p:nvPr>
            <p:ph sz="half" idx="2"/>
          </p:nvPr>
        </p:nvSpPr>
        <p:spPr>
          <a:xfrm>
            <a:off x="7270566" y="2609341"/>
            <a:ext cx="5190848" cy="6081420"/>
          </a:xfrm>
        </p:spPr>
        <p:txBody>
          <a:bodyPr/>
          <a:lstStyle/>
          <a:p>
            <a:pPr marL="355531" indent="-355531">
              <a:buSzPct val="100000"/>
              <a:buFontTx/>
              <a:buAutoNum type="arabicPeriod"/>
              <a:defRPr sz="1800">
                <a:solidFill>
                  <a:srgbClr val="000000"/>
                </a:solidFill>
              </a:defRPr>
            </a:pPr>
            <a:r>
              <a:rPr lang="en-US" sz="2400" dirty="0">
                <a:solidFill>
                  <a:srgbClr val="000000"/>
                </a:solidFill>
              </a:rPr>
              <a:t>The amount of 3-D space occupied by an object</a:t>
            </a:r>
          </a:p>
          <a:p>
            <a:pPr marL="355531" indent="-355531">
              <a:buSzPct val="100000"/>
              <a:buFontTx/>
              <a:buAutoNum type="arabicPeriod" startAt="2"/>
              <a:defRPr sz="1800">
                <a:solidFill>
                  <a:srgbClr val="000000"/>
                </a:solidFill>
              </a:defRPr>
            </a:pPr>
            <a:r>
              <a:rPr lang="en-US" sz="2400" dirty="0">
                <a:solidFill>
                  <a:srgbClr val="000000"/>
                </a:solidFill>
              </a:rPr>
              <a:t>A relative amount </a:t>
            </a:r>
          </a:p>
          <a:p>
            <a:pPr marL="355531" indent="-355531">
              <a:buSzPct val="100000"/>
              <a:buFontTx/>
              <a:buAutoNum type="arabicPeriod" startAt="2"/>
              <a:defRPr sz="1800">
                <a:solidFill>
                  <a:srgbClr val="000000"/>
                </a:solidFill>
              </a:defRPr>
            </a:pPr>
            <a:r>
              <a:rPr lang="en-US" sz="2400" dirty="0">
                <a:solidFill>
                  <a:srgbClr val="000000"/>
                </a:solidFill>
              </a:rPr>
              <a:t>The magnitude of sound (usually in a specified direction)</a:t>
            </a:r>
          </a:p>
          <a:p>
            <a:pPr marL="355531" indent="-355531">
              <a:buSzPct val="100000"/>
              <a:buFontTx/>
              <a:buAutoNum type="arabicPeriod" startAt="4"/>
              <a:defRPr sz="1800">
                <a:solidFill>
                  <a:srgbClr val="000000"/>
                </a:solidFill>
              </a:defRPr>
            </a:pPr>
            <a:r>
              <a:rPr lang="en-US" sz="2400" dirty="0">
                <a:solidFill>
                  <a:srgbClr val="000000"/>
                </a:solidFill>
              </a:rPr>
              <a:t>The property of something that is great in magnitude</a:t>
            </a:r>
          </a:p>
          <a:p>
            <a:pPr marL="355531" indent="-355531">
              <a:buSzPct val="100000"/>
              <a:buFontTx/>
              <a:buAutoNum type="arabicPeriod" startAt="4"/>
              <a:defRPr sz="1800">
                <a:solidFill>
                  <a:srgbClr val="000000"/>
                </a:solidFill>
              </a:defRPr>
            </a:pPr>
            <a:r>
              <a:rPr lang="en-US" sz="2400" dirty="0">
                <a:solidFill>
                  <a:srgbClr val="000000"/>
                </a:solidFill>
              </a:rPr>
              <a:t>Physical objects consisting of number of pages bound together</a:t>
            </a:r>
          </a:p>
          <a:p>
            <a:pPr marL="355531" indent="-355531">
              <a:buSzPct val="100000"/>
              <a:buFontTx/>
              <a:buAutoNum type="arabicPeriod" startAt="4"/>
              <a:defRPr sz="1800">
                <a:solidFill>
                  <a:srgbClr val="000000"/>
                </a:solidFill>
              </a:defRPr>
            </a:pPr>
            <a:r>
              <a:rPr lang="en-US" sz="2400" dirty="0">
                <a:solidFill>
                  <a:srgbClr val="000000"/>
                </a:solidFill>
              </a:rPr>
              <a:t>A publication that is one of a set of several similar publications</a:t>
            </a:r>
          </a:p>
          <a:p>
            <a:pPr marL="0" indent="0">
              <a:buSzPct val="100000"/>
              <a:buNone/>
              <a:defRPr sz="1800">
                <a:solidFill>
                  <a:srgbClr val="000000"/>
                </a:solidFill>
              </a:defRPr>
            </a:pPr>
            <a:r>
              <a:rPr lang="en-US" sz="1800" dirty="0"/>
              <a:t>http://</a:t>
            </a:r>
            <a:r>
              <a:rPr lang="en-US" sz="1800" dirty="0" err="1"/>
              <a:t>www.visualthesaurus.com</a:t>
            </a:r>
            <a:endParaRPr lang="en-US" sz="1800" dirty="0"/>
          </a:p>
        </p:txBody>
      </p:sp>
    </p:spTree>
    <p:extLst>
      <p:ext uri="{BB962C8B-B14F-4D97-AF65-F5344CB8AC3E}">
        <p14:creationId xmlns:p14="http://schemas.microsoft.com/office/powerpoint/2010/main" val="3033490696"/>
      </p:ext>
    </p:extLst>
  </p:cSld>
  <p:clrMapOvr>
    <a:masterClrMapping/>
  </p:clrMapOvr>
  <p:transition/>
</p:sld>
</file>

<file path=ppt/theme/theme1.xml><?xml version="1.0" encoding="utf-8"?>
<a:theme xmlns:a="http://schemas.openxmlformats.org/drawingml/2006/main" name="slide_blank_master_082014_um">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4523</TotalTime>
  <Words>1830</Words>
  <Application>Microsoft Macintosh PowerPoint</Application>
  <PresentationFormat>Custom</PresentationFormat>
  <Paragraphs>213</Paragraphs>
  <Slides>29</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ＭＳ Ｐゴシック</vt:lpstr>
      <vt:lpstr>Arial</vt:lpstr>
      <vt:lpstr>Calibri</vt:lpstr>
      <vt:lpstr>Gill Sans</vt:lpstr>
      <vt:lpstr>Tahoma</vt:lpstr>
      <vt:lpstr>slide_blank_master_082014_um</vt:lpstr>
      <vt:lpstr>Session 7: Volume Learning Trajectory –  Mathematical goals</vt:lpstr>
      <vt:lpstr>Discussing the CCA  from the previous session</vt:lpstr>
      <vt:lpstr>Overview of Session 7</vt:lpstr>
      <vt:lpstr>Learning trajectories approach</vt:lpstr>
      <vt:lpstr>Measuring volume: Cubic units</vt:lpstr>
      <vt:lpstr>Measuring the volume of the room</vt:lpstr>
      <vt:lpstr>Discussion</vt:lpstr>
      <vt:lpstr>Reflection</vt:lpstr>
      <vt:lpstr>What is volume?</vt:lpstr>
      <vt:lpstr>What is volume? Students’ ideas (Part 1)</vt:lpstr>
      <vt:lpstr>What is volume? Students’ ideas (Part 2)</vt:lpstr>
      <vt:lpstr>1996 NAEP assessment: Grade 4</vt:lpstr>
      <vt:lpstr>1996 NAEP assessment: Grade 4 result</vt:lpstr>
      <vt:lpstr>2011 NAEP assessment: Grade 4</vt:lpstr>
      <vt:lpstr>2011 NAEP assessment: Grade 4 result</vt:lpstr>
      <vt:lpstr>Volume measurement</vt:lpstr>
      <vt:lpstr>Measurement Concepts – Volume (Part 1)</vt:lpstr>
      <vt:lpstr>Measurement Concepts – Volume (Part 2)</vt:lpstr>
      <vt:lpstr>Measurement Concepts – Volume (Part 3)</vt:lpstr>
      <vt:lpstr>How do we ask about volume?</vt:lpstr>
      <vt:lpstr>The mathematics of volume measurement</vt:lpstr>
      <vt:lpstr>Volume measurement task design variations</vt:lpstr>
      <vt:lpstr>Volume in the Common Core</vt:lpstr>
      <vt:lpstr>Common Core State Standards grade 5</vt:lpstr>
      <vt:lpstr>Volume in the Common Core:  Considering the mathematical practices</vt:lpstr>
      <vt:lpstr>Volume in the Common Core breakout questions</vt:lpstr>
      <vt:lpstr>CCSSM  4.MD</vt:lpstr>
      <vt:lpstr>CCSSM 5.MD.5</vt:lpstr>
      <vt:lpstr>Summary</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 Module: Session 7</dc:title>
  <dc:subject/>
  <dc:creator/>
  <cp:keywords/>
  <dc:description/>
  <cp:lastModifiedBy>Tim Boerst</cp:lastModifiedBy>
  <cp:revision>197</cp:revision>
  <cp:lastPrinted>2014-08-26T00:20:23Z</cp:lastPrinted>
  <dcterms:created xsi:type="dcterms:W3CDTF">2011-10-25T16:19:09Z</dcterms:created>
  <dcterms:modified xsi:type="dcterms:W3CDTF">2018-10-19T16:47:15Z</dcterms:modified>
  <cp:category/>
</cp:coreProperties>
</file>