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mov" ContentType="video/unknown"/>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1.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handoutMasterIdLst>
    <p:handoutMasterId r:id="rId45"/>
  </p:handoutMasterIdLst>
  <p:sldIdLst>
    <p:sldId id="671" r:id="rId2"/>
    <p:sldId id="672" r:id="rId3"/>
    <p:sldId id="571" r:id="rId4"/>
    <p:sldId id="572" r:id="rId5"/>
    <p:sldId id="573" r:id="rId6"/>
    <p:sldId id="511" r:id="rId7"/>
    <p:sldId id="512" r:id="rId8"/>
    <p:sldId id="513" r:id="rId9"/>
    <p:sldId id="554" r:id="rId10"/>
    <p:sldId id="543" r:id="rId11"/>
    <p:sldId id="544" r:id="rId12"/>
    <p:sldId id="679" r:id="rId13"/>
    <p:sldId id="557" r:id="rId14"/>
    <p:sldId id="559" r:id="rId15"/>
    <p:sldId id="561" r:id="rId16"/>
    <p:sldId id="565" r:id="rId17"/>
    <p:sldId id="563" r:id="rId18"/>
    <p:sldId id="634" r:id="rId19"/>
    <p:sldId id="631" r:id="rId20"/>
    <p:sldId id="675" r:id="rId21"/>
    <p:sldId id="648" r:id="rId22"/>
    <p:sldId id="649" r:id="rId23"/>
    <p:sldId id="650" r:id="rId24"/>
    <p:sldId id="651" r:id="rId25"/>
    <p:sldId id="652" r:id="rId26"/>
    <p:sldId id="653" r:id="rId27"/>
    <p:sldId id="654" r:id="rId28"/>
    <p:sldId id="657" r:id="rId29"/>
    <p:sldId id="656" r:id="rId30"/>
    <p:sldId id="659" r:id="rId31"/>
    <p:sldId id="661" r:id="rId32"/>
    <p:sldId id="662" r:id="rId33"/>
    <p:sldId id="663" r:id="rId34"/>
    <p:sldId id="569" r:id="rId35"/>
    <p:sldId id="667" r:id="rId36"/>
    <p:sldId id="680" r:id="rId37"/>
    <p:sldId id="676" r:id="rId38"/>
    <p:sldId id="681" r:id="rId39"/>
    <p:sldId id="677" r:id="rId40"/>
    <p:sldId id="682" r:id="rId41"/>
    <p:sldId id="678" r:id="rId42"/>
    <p:sldId id="674" r:id="rId43"/>
  </p:sldIdLst>
  <p:sldSz cx="13003213" cy="9756775"/>
  <p:notesSz cx="6858000" cy="9144000"/>
  <p:defaultTextStyle>
    <a:defPPr>
      <a:defRPr lang="en-US"/>
    </a:defPPr>
    <a:lvl1pPr algn="l" defTabSz="650210" rtl="0" fontAlgn="base">
      <a:spcBef>
        <a:spcPct val="0"/>
      </a:spcBef>
      <a:spcAft>
        <a:spcPct val="0"/>
      </a:spcAft>
      <a:defRPr kern="1200">
        <a:solidFill>
          <a:schemeClr val="tx1"/>
        </a:solidFill>
        <a:latin typeface="Tahoma" charset="0"/>
        <a:ea typeface="ＭＳ Ｐゴシック" charset="0"/>
        <a:cs typeface="ＭＳ Ｐゴシック" charset="0"/>
      </a:defRPr>
    </a:lvl1pPr>
    <a:lvl2pPr marL="650210" algn="l" defTabSz="650210"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300417" algn="l" defTabSz="650210"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950628" algn="l" defTabSz="650210"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600836" algn="l" defTabSz="650210"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3251045" algn="l" defTabSz="650210" rtl="0" eaLnBrk="1" latinLnBrk="0" hangingPunct="1">
      <a:defRPr kern="1200">
        <a:solidFill>
          <a:schemeClr val="tx1"/>
        </a:solidFill>
        <a:latin typeface="Tahoma" charset="0"/>
        <a:ea typeface="ＭＳ Ｐゴシック" charset="0"/>
        <a:cs typeface="ＭＳ Ｐゴシック" charset="0"/>
      </a:defRPr>
    </a:lvl6pPr>
    <a:lvl7pPr marL="3901255" algn="l" defTabSz="650210" rtl="0" eaLnBrk="1" latinLnBrk="0" hangingPunct="1">
      <a:defRPr kern="1200">
        <a:solidFill>
          <a:schemeClr val="tx1"/>
        </a:solidFill>
        <a:latin typeface="Tahoma" charset="0"/>
        <a:ea typeface="ＭＳ Ｐゴシック" charset="0"/>
        <a:cs typeface="ＭＳ Ｐゴシック" charset="0"/>
      </a:defRPr>
    </a:lvl7pPr>
    <a:lvl8pPr marL="4551462" algn="l" defTabSz="650210" rtl="0" eaLnBrk="1" latinLnBrk="0" hangingPunct="1">
      <a:defRPr kern="1200">
        <a:solidFill>
          <a:schemeClr val="tx1"/>
        </a:solidFill>
        <a:latin typeface="Tahoma" charset="0"/>
        <a:ea typeface="ＭＳ Ｐゴシック" charset="0"/>
        <a:cs typeface="ＭＳ Ｐゴシック" charset="0"/>
      </a:defRPr>
    </a:lvl8pPr>
    <a:lvl9pPr marL="5201673" algn="l" defTabSz="650210" rtl="0" eaLnBrk="1" latinLnBrk="0" hangingPunct="1">
      <a:defRPr kern="1200">
        <a:solidFill>
          <a:schemeClr val="tx1"/>
        </a:solidFill>
        <a:latin typeface="Tahoma"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ED9DA85F-8083-0A49-AAED-3A6DADCB08AB}">
          <p14:sldIdLst>
            <p14:sldId id="671"/>
            <p14:sldId id="672"/>
            <p14:sldId id="571"/>
            <p14:sldId id="572"/>
            <p14:sldId id="573"/>
            <p14:sldId id="511"/>
            <p14:sldId id="512"/>
            <p14:sldId id="513"/>
            <p14:sldId id="554"/>
            <p14:sldId id="543"/>
            <p14:sldId id="544"/>
            <p14:sldId id="679"/>
            <p14:sldId id="557"/>
            <p14:sldId id="559"/>
            <p14:sldId id="561"/>
            <p14:sldId id="565"/>
            <p14:sldId id="563"/>
          </p14:sldIdLst>
        </p14:section>
        <p14:section name="Untitled Section" id="{C16B28B8-4226-F04D-9DF2-26E36883300E}">
          <p14:sldIdLst>
            <p14:sldId id="634"/>
            <p14:sldId id="631"/>
            <p14:sldId id="675"/>
            <p14:sldId id="648"/>
            <p14:sldId id="649"/>
            <p14:sldId id="650"/>
            <p14:sldId id="651"/>
            <p14:sldId id="652"/>
            <p14:sldId id="653"/>
            <p14:sldId id="654"/>
            <p14:sldId id="657"/>
            <p14:sldId id="656"/>
            <p14:sldId id="659"/>
            <p14:sldId id="661"/>
            <p14:sldId id="662"/>
            <p14:sldId id="663"/>
            <p14:sldId id="569"/>
            <p14:sldId id="667"/>
            <p14:sldId id="680"/>
            <p14:sldId id="676"/>
            <p14:sldId id="681"/>
            <p14:sldId id="677"/>
            <p14:sldId id="682"/>
            <p14:sldId id="678"/>
            <p14:sldId id="674"/>
          </p14:sldIdLst>
        </p14:section>
      </p14:sectionLst>
    </p:ext>
    <p:ext uri="{EFAFB233-063F-42B5-8137-9DF3F51BA10A}">
      <p15:sldGuideLst xmlns:p15="http://schemas.microsoft.com/office/powerpoint/2012/main" xmlns="">
        <p15:guide id="1" orient="horz" pos="3073" userDrawn="1">
          <p15:clr>
            <a:srgbClr val="A4A3A4"/>
          </p15:clr>
        </p15:guide>
        <p15:guide id="2" pos="4096"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clrMru>
    <a:srgbClr val="0A224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80" autoAdjust="0"/>
    <p:restoredTop sz="85843" autoAdjust="0"/>
  </p:normalViewPr>
  <p:slideViewPr>
    <p:cSldViewPr snapToGrid="0">
      <p:cViewPr varScale="1">
        <p:scale>
          <a:sx n="99" d="100"/>
          <a:sy n="99" d="100"/>
        </p:scale>
        <p:origin x="-1760" y="-96"/>
      </p:cViewPr>
      <p:guideLst>
        <p:guide orient="horz" pos="3073"/>
        <p:guide pos="4096"/>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snapToObjects="1">
      <p:cViewPr varScale="1">
        <p:scale>
          <a:sx n="99" d="100"/>
          <a:sy n="99" d="100"/>
        </p:scale>
        <p:origin x="2976"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51730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946A8CEE-9B4D-274F-AFAC-334FCD858812}" type="datetimeFigureOut">
              <a:rPr lang="en-US"/>
              <a:pPr>
                <a:defRPr/>
              </a:pPr>
              <a:t>10/19/18</a:t>
            </a:fld>
            <a:endParaRPr lang="en-US"/>
          </a:p>
        </p:txBody>
      </p:sp>
      <p:sp>
        <p:nvSpPr>
          <p:cNvPr id="4" name="Slide Image Placeholder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C64C40C4-86AA-7247-B3BF-19F89C1D98EC}" type="slidenum">
              <a:rPr lang="en-US"/>
              <a:pPr>
                <a:defRPr/>
              </a:pPr>
              <a:t>‹#›</a:t>
            </a:fld>
            <a:endParaRPr lang="en-US"/>
          </a:p>
        </p:txBody>
      </p:sp>
    </p:spTree>
    <p:extLst>
      <p:ext uri="{BB962C8B-B14F-4D97-AF65-F5344CB8AC3E}">
        <p14:creationId xmlns:p14="http://schemas.microsoft.com/office/powerpoint/2010/main" val="1218528269"/>
      </p:ext>
    </p:extLst>
  </p:cSld>
  <p:clrMap bg1="lt1" tx1="dk1" bg2="lt2" tx2="dk2" accent1="accent1" accent2="accent2" accent3="accent3" accent4="accent4" accent5="accent5" accent6="accent6" hlink="hlink" folHlink="folHlink"/>
  <p:hf sldNum="0" hdr="0" ftr="0" dt="0"/>
  <p:notesStyle>
    <a:lvl1pPr algn="l" defTabSz="650210" rtl="0" fontAlgn="base">
      <a:spcBef>
        <a:spcPct val="30000"/>
      </a:spcBef>
      <a:spcAft>
        <a:spcPct val="0"/>
      </a:spcAft>
      <a:defRPr sz="1707" kern="1200">
        <a:solidFill>
          <a:schemeClr val="tx1"/>
        </a:solidFill>
        <a:latin typeface="+mn-lt"/>
        <a:ea typeface="ＭＳ Ｐゴシック" charset="0"/>
        <a:cs typeface="ＭＳ Ｐゴシック" charset="0"/>
      </a:defRPr>
    </a:lvl1pPr>
    <a:lvl2pPr marL="650210" algn="l" defTabSz="650210" rtl="0" fontAlgn="base">
      <a:spcBef>
        <a:spcPct val="30000"/>
      </a:spcBef>
      <a:spcAft>
        <a:spcPct val="0"/>
      </a:spcAft>
      <a:defRPr sz="1707" kern="1200">
        <a:solidFill>
          <a:schemeClr val="tx1"/>
        </a:solidFill>
        <a:latin typeface="+mn-lt"/>
        <a:ea typeface="ＭＳ Ｐゴシック" charset="0"/>
        <a:cs typeface="+mn-cs"/>
      </a:defRPr>
    </a:lvl2pPr>
    <a:lvl3pPr marL="1300417" algn="l" defTabSz="650210" rtl="0" fontAlgn="base">
      <a:spcBef>
        <a:spcPct val="30000"/>
      </a:spcBef>
      <a:spcAft>
        <a:spcPct val="0"/>
      </a:spcAft>
      <a:defRPr sz="1707" kern="1200">
        <a:solidFill>
          <a:schemeClr val="tx1"/>
        </a:solidFill>
        <a:latin typeface="+mn-lt"/>
        <a:ea typeface="ＭＳ Ｐゴシック" charset="0"/>
        <a:cs typeface="+mn-cs"/>
      </a:defRPr>
    </a:lvl3pPr>
    <a:lvl4pPr marL="1950628" algn="l" defTabSz="650210" rtl="0" fontAlgn="base">
      <a:spcBef>
        <a:spcPct val="30000"/>
      </a:spcBef>
      <a:spcAft>
        <a:spcPct val="0"/>
      </a:spcAft>
      <a:defRPr sz="1707" kern="1200">
        <a:solidFill>
          <a:schemeClr val="tx1"/>
        </a:solidFill>
        <a:latin typeface="+mn-lt"/>
        <a:ea typeface="ＭＳ Ｐゴシック" charset="0"/>
        <a:cs typeface="+mn-cs"/>
      </a:defRPr>
    </a:lvl4pPr>
    <a:lvl5pPr marL="2600836" algn="l" defTabSz="650210" rtl="0" fontAlgn="base">
      <a:spcBef>
        <a:spcPct val="30000"/>
      </a:spcBef>
      <a:spcAft>
        <a:spcPct val="0"/>
      </a:spcAft>
      <a:defRPr sz="1707" kern="1200">
        <a:solidFill>
          <a:schemeClr val="tx1"/>
        </a:solidFill>
        <a:latin typeface="+mn-lt"/>
        <a:ea typeface="ＭＳ Ｐゴシック" charset="0"/>
        <a:cs typeface="+mn-cs"/>
      </a:defRPr>
    </a:lvl5pPr>
    <a:lvl6pPr marL="3251045" algn="l" defTabSz="650210" rtl="0" eaLnBrk="1" latinLnBrk="0" hangingPunct="1">
      <a:defRPr sz="1707" kern="1200">
        <a:solidFill>
          <a:schemeClr val="tx1"/>
        </a:solidFill>
        <a:latin typeface="+mn-lt"/>
        <a:ea typeface="+mn-ea"/>
        <a:cs typeface="+mn-cs"/>
      </a:defRPr>
    </a:lvl6pPr>
    <a:lvl7pPr marL="3901255" algn="l" defTabSz="650210" rtl="0" eaLnBrk="1" latinLnBrk="0" hangingPunct="1">
      <a:defRPr sz="1707" kern="1200">
        <a:solidFill>
          <a:schemeClr val="tx1"/>
        </a:solidFill>
        <a:latin typeface="+mn-lt"/>
        <a:ea typeface="+mn-ea"/>
        <a:cs typeface="+mn-cs"/>
      </a:defRPr>
    </a:lvl7pPr>
    <a:lvl8pPr marL="4551462" algn="l" defTabSz="650210" rtl="0" eaLnBrk="1" latinLnBrk="0" hangingPunct="1">
      <a:defRPr sz="1707" kern="1200">
        <a:solidFill>
          <a:schemeClr val="tx1"/>
        </a:solidFill>
        <a:latin typeface="+mn-lt"/>
        <a:ea typeface="+mn-ea"/>
        <a:cs typeface="+mn-cs"/>
      </a:defRPr>
    </a:lvl8pPr>
    <a:lvl9pPr marL="5201673" algn="l" defTabSz="650210" rtl="0" eaLnBrk="1" latinLnBrk="0" hangingPunct="1">
      <a:defRPr sz="170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2534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94" name="Shape 294"/>
          <p:cNvSpPr>
            <a:spLocks noGrp="1"/>
          </p:cNvSpPr>
          <p:nvPr>
            <p:ph type="body" sz="quarter" idx="1"/>
          </p:nvPr>
        </p:nvSpPr>
        <p:spPr>
          <a:prstGeom prst="rect">
            <a:avLst/>
          </a:prstGeom>
        </p:spPr>
        <p:txBody>
          <a:bodyPr/>
          <a:lstStyle/>
          <a:p>
            <a:pPr marL="381000" lvl="0" indent="-381000" defTabSz="457200">
              <a:buSzPct val="125000"/>
              <a:buChar char="•"/>
              <a:defRPr sz="1800"/>
            </a:pPr>
            <a:endParaRPr sz="1400">
              <a:latin typeface="Helvetica"/>
              <a:ea typeface="Helvetica"/>
              <a:cs typeface="Helvetica"/>
              <a:sym typeface="Helvetica"/>
            </a:endParaRPr>
          </a:p>
        </p:txBody>
      </p:sp>
    </p:spTree>
    <p:extLst>
      <p:ext uri="{BB962C8B-B14F-4D97-AF65-F5344CB8AC3E}">
        <p14:creationId xmlns:p14="http://schemas.microsoft.com/office/powerpoint/2010/main" val="1361276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94" name="Shape 294"/>
          <p:cNvSpPr>
            <a:spLocks noGrp="1"/>
          </p:cNvSpPr>
          <p:nvPr>
            <p:ph type="body" sz="quarter" idx="1"/>
          </p:nvPr>
        </p:nvSpPr>
        <p:spPr>
          <a:prstGeom prst="rect">
            <a:avLst/>
          </a:prstGeom>
        </p:spPr>
        <p:txBody>
          <a:bodyPr/>
          <a:lstStyle/>
          <a:p>
            <a:pPr marL="381000" lvl="0" indent="-381000" defTabSz="457200">
              <a:buSzPct val="125000"/>
              <a:buChar char="•"/>
              <a:defRPr sz="1800"/>
            </a:pPr>
            <a:endParaRPr sz="1400" dirty="0">
              <a:latin typeface="Helvetica"/>
              <a:ea typeface="Helvetica"/>
              <a:cs typeface="Helvetica"/>
              <a:sym typeface="Helvetica"/>
            </a:endParaRPr>
          </a:p>
        </p:txBody>
      </p:sp>
    </p:spTree>
    <p:extLst>
      <p:ext uri="{BB962C8B-B14F-4D97-AF65-F5344CB8AC3E}">
        <p14:creationId xmlns:p14="http://schemas.microsoft.com/office/powerpoint/2010/main" val="971170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2199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r>
              <a:rPr lang="en-US" dirty="0"/>
              <a:t>Maybe transcriptions</a:t>
            </a:r>
          </a:p>
        </p:txBody>
      </p:sp>
    </p:spTree>
    <p:extLst>
      <p:ext uri="{BB962C8B-B14F-4D97-AF65-F5344CB8AC3E}">
        <p14:creationId xmlns:p14="http://schemas.microsoft.com/office/powerpoint/2010/main" val="197292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Clearly, this second task was much more difficult. </a:t>
            </a:r>
          </a:p>
          <a:p>
            <a:endParaRPr lang="en-US" dirty="0"/>
          </a:p>
        </p:txBody>
      </p:sp>
    </p:spTree>
    <p:extLst>
      <p:ext uri="{BB962C8B-B14F-4D97-AF65-F5344CB8AC3E}">
        <p14:creationId xmlns:p14="http://schemas.microsoft.com/office/powerpoint/2010/main" val="3384127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r>
              <a:rPr lang="en-US" dirty="0"/>
              <a:t>Once we omitted one of the extensions, Ryan was able to determine</a:t>
            </a:r>
            <a:r>
              <a:rPr lang="en-US" baseline="0" dirty="0"/>
              <a:t> the number of cubes in the bottom layer and then count by layers.</a:t>
            </a:r>
            <a:endParaRPr lang="en-US" dirty="0"/>
          </a:p>
        </p:txBody>
      </p:sp>
    </p:spTree>
    <p:extLst>
      <p:ext uri="{BB962C8B-B14F-4D97-AF65-F5344CB8AC3E}">
        <p14:creationId xmlns:p14="http://schemas.microsoft.com/office/powerpoint/2010/main" val="3384127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r>
              <a:rPr lang="en-US" dirty="0"/>
              <a:t>The</a:t>
            </a:r>
            <a:r>
              <a:rPr lang="en-US" baseline="0" dirty="0"/>
              <a:t> layering is a stepping stone to the last bullet point. </a:t>
            </a:r>
            <a:endParaRPr lang="en-US" dirty="0"/>
          </a:p>
        </p:txBody>
      </p:sp>
    </p:spTree>
    <p:extLst>
      <p:ext uri="{BB962C8B-B14F-4D97-AF65-F5344CB8AC3E}">
        <p14:creationId xmlns:p14="http://schemas.microsoft.com/office/powerpoint/2010/main" val="4179468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Eight months later,</a:t>
            </a:r>
            <a:r>
              <a:rPr lang="en-US" sz="1200" kern="1200" baseline="0" dirty="0">
                <a:solidFill>
                  <a:schemeClr val="tx1"/>
                </a:solidFill>
                <a:effectLst/>
                <a:latin typeface="+mn-lt"/>
                <a:ea typeface="+mn-ea"/>
                <a:cs typeface="+mn-cs"/>
              </a:rPr>
              <a:t> we showed</a:t>
            </a:r>
            <a:r>
              <a:rPr lang="en-US" sz="1200" kern="1200" dirty="0">
                <a:solidFill>
                  <a:schemeClr val="tx1"/>
                </a:solidFill>
                <a:effectLst/>
                <a:latin typeface="+mn-lt"/>
                <a:ea typeface="+mn-ea"/>
                <a:cs typeface="+mn-cs"/>
              </a:rPr>
              <a:t> Ryan the task represented here we asked him about the volume of the solid.</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How do you think Ryan would respond to this task?</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Ryan found the volume by adding all of the number labels given for the edges. This task representation influenced Ryan’s strategy</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did not elicit his thinking clearly whereas the previous task was useful to probe his thinking about structuring in volume measurement.</a:t>
            </a:r>
          </a:p>
          <a:p>
            <a:endParaRPr lang="en-US" dirty="0"/>
          </a:p>
        </p:txBody>
      </p:sp>
    </p:spTree>
    <p:extLst>
      <p:ext uri="{BB962C8B-B14F-4D97-AF65-F5344CB8AC3E}">
        <p14:creationId xmlns:p14="http://schemas.microsoft.com/office/powerpoint/2010/main" val="3090590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r>
              <a:rPr lang="en-US" dirty="0"/>
              <a:t>We learned that,</a:t>
            </a:r>
            <a:r>
              <a:rPr lang="en-US" baseline="0" dirty="0"/>
              <a:t> when we provided a 3-D space for children to represent their thinking, children as early as Grade 4 showed us that they were able to think about volume in terms of layers.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CCSSM emphasizes developing an understanding of volume measurement that is built on thinking about </a:t>
            </a:r>
            <a:r>
              <a:rPr lang="en-US" sz="1200" dirty="0">
                <a:solidFill>
                  <a:srgbClr val="FF0000"/>
                </a:solidFill>
              </a:rPr>
              <a:t>layers.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And</a:t>
            </a:r>
            <a:r>
              <a:rPr lang="en-US" sz="1200" baseline="0" dirty="0">
                <a:solidFill>
                  <a:srgbClr val="FF0000"/>
                </a:solidFill>
              </a:rPr>
              <a:t> we also know that thinking about layers</a:t>
            </a:r>
            <a:r>
              <a:rPr lang="en-US" sz="1200" dirty="0">
                <a:solidFill>
                  <a:srgbClr val="FF0000"/>
                </a:solidFill>
              </a:rPr>
              <a:t> is a conceptual basis for relating volume to repeated addition or multiplication.</a:t>
            </a:r>
          </a:p>
          <a:p>
            <a:endParaRPr lang="en-US" dirty="0"/>
          </a:p>
        </p:txBody>
      </p:sp>
    </p:spTree>
    <p:extLst>
      <p:ext uri="{BB962C8B-B14F-4D97-AF65-F5344CB8AC3E}">
        <p14:creationId xmlns:p14="http://schemas.microsoft.com/office/powerpoint/2010/main" val="197292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Tree>
    <p:extLst>
      <p:ext uri="{BB962C8B-B14F-4D97-AF65-F5344CB8AC3E}">
        <p14:creationId xmlns:p14="http://schemas.microsoft.com/office/powerpoint/2010/main" val="2249727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9102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Owen’s drawing. Can you tell what</a:t>
            </a:r>
            <a:r>
              <a:rPr lang="en-US" sz="1200" kern="1200" baseline="0" dirty="0">
                <a:solidFill>
                  <a:schemeClr val="tx1"/>
                </a:solidFill>
                <a:effectLst/>
                <a:latin typeface="+mn-lt"/>
                <a:ea typeface="+mn-ea"/>
                <a:cs typeface="+mn-cs"/>
              </a:rPr>
              <a:t> he drew? </a:t>
            </a:r>
            <a:r>
              <a:rPr lang="en-US" sz="1200" kern="1200" dirty="0">
                <a:solidFill>
                  <a:schemeClr val="tx1"/>
                </a:solidFill>
                <a:effectLst/>
                <a:latin typeface="+mn-lt"/>
                <a:ea typeface="+mn-ea"/>
                <a:cs typeface="+mn-cs"/>
              </a:rPr>
              <a:t>Is he correct? What does he know about volume?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Allow participants time for discussion and sharing.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Owen’s drawing looked</a:t>
            </a:r>
            <a:r>
              <a:rPr lang="en-US" sz="1200" kern="1200" baseline="0" dirty="0">
                <a:solidFill>
                  <a:schemeClr val="tx1"/>
                </a:solidFill>
                <a:effectLst/>
                <a:latin typeface="+mn-lt"/>
                <a:ea typeface="+mn-ea"/>
                <a:cs typeface="+mn-cs"/>
              </a:rPr>
              <a:t> very similar to all of our other students’ drawings in the sense that it looked like an array of squares. What was unique about his drawing, was the labels. </a:t>
            </a:r>
            <a:r>
              <a:rPr lang="en-US" sz="1200" kern="1200" dirty="0">
                <a:solidFill>
                  <a:schemeClr val="tx1"/>
                </a:solidFill>
                <a:effectLst/>
                <a:latin typeface="+mn-lt"/>
                <a:ea typeface="+mn-ea"/>
                <a:cs typeface="+mn-cs"/>
              </a:rPr>
              <a:t>With an aerial perspective, he could visualize the new solid from a top view</a:t>
            </a:r>
            <a:r>
              <a:rPr lang="en-US" sz="1200" kern="1200" baseline="0" dirty="0">
                <a:solidFill>
                  <a:schemeClr val="tx1"/>
                </a:solidFill>
                <a:effectLst/>
                <a:latin typeface="+mn-lt"/>
                <a:ea typeface="+mn-ea"/>
                <a:cs typeface="+mn-cs"/>
              </a:rPr>
              <a:t> although this drawing cannot be perceived as a 3-D record for us.</a:t>
            </a:r>
            <a:endParaRPr lang="en-US" dirty="0">
              <a:solidFill>
                <a:prstClr val="black"/>
              </a:solidFill>
            </a:endParaRPr>
          </a:p>
          <a:p>
            <a:endParaRPr lang="en-US" dirty="0"/>
          </a:p>
          <a:p>
            <a:endParaRPr lang="en-US" dirty="0"/>
          </a:p>
          <a:p>
            <a:r>
              <a:rPr lang="en-US" sz="1200" b="1" kern="1200" dirty="0">
                <a:solidFill>
                  <a:schemeClr val="tx1"/>
                </a:solidFill>
                <a:effectLst/>
                <a:latin typeface="+mn-lt"/>
                <a:ea typeface="+mn-ea"/>
                <a:cs typeface="+mn-cs"/>
              </a:rPr>
              <a:t>Build then Draw </a:t>
            </a:r>
            <a:r>
              <a:rPr lang="en-US" sz="1200" kern="1200" dirty="0">
                <a:solidFill>
                  <a:schemeClr val="tx1"/>
                </a:solidFill>
                <a:effectLst/>
                <a:latin typeface="+mn-lt"/>
                <a:ea typeface="+mn-ea"/>
                <a:cs typeface="+mn-cs"/>
              </a:rPr>
              <a:t>(Ryan, Drew, Arielle) – all 3 of these students drew w/out 3-D perspective</a:t>
            </a:r>
          </a:p>
          <a:p>
            <a:pPr lvl="0"/>
            <a:r>
              <a:rPr lang="en-US" sz="1200" b="1" kern="1200" dirty="0">
                <a:solidFill>
                  <a:schemeClr val="tx1"/>
                </a:solidFill>
                <a:effectLst/>
                <a:latin typeface="+mn-lt"/>
                <a:ea typeface="+mn-ea"/>
                <a:cs typeface="+mn-cs"/>
              </a:rPr>
              <a:t>Arielle</a:t>
            </a:r>
            <a:r>
              <a:rPr lang="en-US" sz="1200" kern="1200" dirty="0">
                <a:solidFill>
                  <a:schemeClr val="tx1"/>
                </a:solidFill>
                <a:effectLst/>
                <a:latin typeface="+mn-lt"/>
                <a:ea typeface="+mn-ea"/>
                <a:cs typeface="+mn-cs"/>
              </a:rPr>
              <a:t> was initially asked to draw first, but she didn’t know what it would look like, so she needed to build – drew as a 6x3 array (in a 2D way)</a:t>
            </a:r>
          </a:p>
          <a:p>
            <a:pPr lvl="0"/>
            <a:r>
              <a:rPr lang="en-US" sz="1200" b="1" kern="1200" dirty="0">
                <a:solidFill>
                  <a:schemeClr val="tx1"/>
                </a:solidFill>
                <a:effectLst/>
                <a:latin typeface="+mn-lt"/>
                <a:ea typeface="+mn-ea"/>
                <a:cs typeface="+mn-cs"/>
              </a:rPr>
              <a:t>Drew</a:t>
            </a:r>
            <a:r>
              <a:rPr lang="en-US" sz="1200" kern="1200" dirty="0">
                <a:solidFill>
                  <a:schemeClr val="tx1"/>
                </a:solidFill>
                <a:effectLst/>
                <a:latin typeface="+mn-lt"/>
                <a:ea typeface="+mn-ea"/>
                <a:cs typeface="+mn-cs"/>
              </a:rPr>
              <a:t> built a 5x3x1 (was thinking additively and was operating under his definition of volume in which volume is the height); drew a 5x3 array (in a 2D way)</a:t>
            </a:r>
          </a:p>
          <a:p>
            <a:pPr lvl="0"/>
            <a:r>
              <a:rPr lang="en-US" sz="1200" b="1" kern="1200" dirty="0" err="1">
                <a:solidFill>
                  <a:schemeClr val="tx1"/>
                </a:solidFill>
                <a:effectLst/>
                <a:latin typeface="+mn-lt"/>
                <a:ea typeface="+mn-ea"/>
                <a:cs typeface="+mn-cs"/>
              </a:rPr>
              <a:t>Ressa</a:t>
            </a:r>
            <a:r>
              <a:rPr lang="en-US" sz="1200" kern="1200" dirty="0">
                <a:solidFill>
                  <a:schemeClr val="tx1"/>
                </a:solidFill>
                <a:effectLst/>
                <a:latin typeface="+mn-lt"/>
                <a:ea typeface="+mn-ea"/>
                <a:cs typeface="+mn-cs"/>
              </a:rPr>
              <a:t> correctly built a figure w/ 18 cubes, drew it in a 2D way</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Draw something that has three times the volume of this one (1x3x2</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(Anselm, Danny, Owen)</a:t>
            </a:r>
          </a:p>
          <a:p>
            <a:pPr lvl="0"/>
            <a:r>
              <a:rPr lang="en-US" sz="1200" kern="1200" dirty="0">
                <a:solidFill>
                  <a:schemeClr val="tx1"/>
                </a:solidFill>
                <a:effectLst/>
                <a:latin typeface="+mn-lt"/>
                <a:ea typeface="+mn-ea"/>
                <a:cs typeface="+mn-cs"/>
              </a:rPr>
              <a:t>need to check </a:t>
            </a:r>
            <a:r>
              <a:rPr lang="en-US" sz="1200" b="1" kern="1200" dirty="0">
                <a:solidFill>
                  <a:schemeClr val="tx1"/>
                </a:solidFill>
                <a:effectLst/>
                <a:latin typeface="+mn-lt"/>
                <a:ea typeface="+mn-ea"/>
                <a:cs typeface="+mn-cs"/>
              </a:rPr>
              <a:t>Anselm’s</a:t>
            </a:r>
            <a:r>
              <a:rPr lang="en-US" sz="1200" kern="1200" dirty="0">
                <a:solidFill>
                  <a:schemeClr val="tx1"/>
                </a:solidFill>
                <a:effectLst/>
                <a:latin typeface="+mn-lt"/>
                <a:ea typeface="+mn-ea"/>
                <a:cs typeface="+mn-cs"/>
              </a:rPr>
              <a:t> drawing – he built from his drawing in the same interview; drew in a 2D way</a:t>
            </a:r>
          </a:p>
          <a:p>
            <a:pPr lvl="0"/>
            <a:r>
              <a:rPr lang="en-US" sz="1200" b="1" kern="1200" dirty="0">
                <a:solidFill>
                  <a:schemeClr val="tx1"/>
                </a:solidFill>
                <a:effectLst/>
                <a:latin typeface="+mn-lt"/>
                <a:ea typeface="+mn-ea"/>
                <a:cs typeface="+mn-cs"/>
              </a:rPr>
              <a:t>Danny</a:t>
            </a:r>
            <a:r>
              <a:rPr lang="en-US" sz="1200" kern="1200" dirty="0">
                <a:solidFill>
                  <a:schemeClr val="tx1"/>
                </a:solidFill>
                <a:effectLst/>
                <a:latin typeface="+mn-lt"/>
                <a:ea typeface="+mn-ea"/>
                <a:cs typeface="+mn-cs"/>
              </a:rPr>
              <a:t> drew a 2D image of a 6 x 3 array – he built a 1 x 3 x 6 three-dimensional figure</a:t>
            </a:r>
          </a:p>
          <a:p>
            <a:pPr lvl="0"/>
            <a:r>
              <a:rPr lang="en-US" sz="1200" b="1" kern="1200" dirty="0">
                <a:solidFill>
                  <a:schemeClr val="tx1"/>
                </a:solidFill>
                <a:effectLst/>
                <a:latin typeface="+mn-lt"/>
                <a:ea typeface="+mn-ea"/>
                <a:cs typeface="+mn-cs"/>
              </a:rPr>
              <a:t>Owen</a:t>
            </a:r>
            <a:r>
              <a:rPr lang="en-US" sz="1200" kern="1200" dirty="0">
                <a:solidFill>
                  <a:schemeClr val="tx1"/>
                </a:solidFill>
                <a:effectLst/>
                <a:latin typeface="+mn-lt"/>
                <a:ea typeface="+mn-ea"/>
                <a:cs typeface="+mn-cs"/>
              </a:rPr>
              <a:t> attempted to make his picture 3D by labeling the top and the side – he built a 3x3x2 in the same interview; in a follow up, he was able to again build a 3x3x2 from his drawing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 </a:t>
            </a:r>
          </a:p>
          <a:p>
            <a:pPr lvl="0"/>
            <a:r>
              <a:rPr lang="en-US" sz="1200" kern="1200" dirty="0">
                <a:solidFill>
                  <a:schemeClr val="tx1"/>
                </a:solidFill>
                <a:effectLst/>
                <a:latin typeface="+mn-lt"/>
                <a:ea typeface="+mn-ea"/>
                <a:cs typeface="+mn-cs"/>
              </a:rPr>
              <a:t>One student who was asked to draw first could not because she did not know what the building would look like (Arielle)</a:t>
            </a:r>
          </a:p>
          <a:p>
            <a:pPr lvl="0"/>
            <a:r>
              <a:rPr lang="en-US" sz="1200" kern="1200" dirty="0">
                <a:solidFill>
                  <a:schemeClr val="tx1"/>
                </a:solidFill>
                <a:effectLst/>
                <a:latin typeface="+mn-lt"/>
                <a:ea typeface="+mn-ea"/>
                <a:cs typeface="+mn-cs"/>
              </a:rPr>
              <a:t>Only Owen attempted to use 3-D perspective in his drawing</a:t>
            </a:r>
          </a:p>
          <a:p>
            <a:pPr lvl="0"/>
            <a:r>
              <a:rPr lang="en-US" sz="1200" kern="1200" dirty="0">
                <a:solidFill>
                  <a:schemeClr val="tx1"/>
                </a:solidFill>
                <a:effectLst/>
                <a:latin typeface="+mn-lt"/>
                <a:ea typeface="+mn-ea"/>
                <a:cs typeface="+mn-cs"/>
              </a:rPr>
              <a:t>Of the 3 students who were asked to build from their drawings (Owen, Danny, and Anselm), all did so correctly.</a:t>
            </a:r>
          </a:p>
          <a:p>
            <a:pPr lvl="0"/>
            <a:r>
              <a:rPr lang="en-US" sz="1200" kern="1200" dirty="0">
                <a:solidFill>
                  <a:schemeClr val="tx1"/>
                </a:solidFill>
                <a:effectLst/>
                <a:latin typeface="+mn-lt"/>
                <a:ea typeface="+mn-ea"/>
                <a:cs typeface="+mn-cs"/>
              </a:rPr>
              <a:t>The drawings of the other 3 students, (Arielle, Drew, and Ryan) correctly reflected a “front on” view of their buildings</a:t>
            </a:r>
          </a:p>
          <a:p>
            <a:r>
              <a:rPr lang="en-US" sz="1200" kern="1200" dirty="0">
                <a:solidFill>
                  <a:schemeClr val="tx1"/>
                </a:solidFill>
                <a:effectLst/>
                <a:latin typeface="+mn-lt"/>
                <a:ea typeface="+mn-ea"/>
                <a:cs typeface="+mn-cs"/>
              </a:rPr>
              <a:t> Did Jesse ever build? Include her in this info here.</a:t>
            </a:r>
          </a:p>
        </p:txBody>
      </p:sp>
    </p:spTree>
    <p:extLst>
      <p:ext uri="{BB962C8B-B14F-4D97-AF65-F5344CB8AC3E}">
        <p14:creationId xmlns:p14="http://schemas.microsoft.com/office/powerpoint/2010/main" val="17298368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Two weeks after</a:t>
            </a:r>
            <a:r>
              <a:rPr lang="en-US" sz="1200" kern="1200" baseline="0" dirty="0">
                <a:solidFill>
                  <a:schemeClr val="tx1"/>
                </a:solidFill>
                <a:effectLst/>
                <a:latin typeface="+mn-lt"/>
                <a:ea typeface="+mn-ea"/>
                <a:cs typeface="+mn-cs"/>
              </a:rPr>
              <a:t> he created his drawing</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we asked him to build what he had drawn. </a:t>
            </a:r>
            <a:r>
              <a:rPr lang="en-US" sz="1200" kern="1200" dirty="0">
                <a:solidFill>
                  <a:schemeClr val="tx1"/>
                </a:solidFill>
                <a:effectLst/>
                <a:latin typeface="+mn-lt"/>
                <a:ea typeface="+mn-ea"/>
                <a:cs typeface="+mn-cs"/>
              </a:rPr>
              <a:t>While looking at his old drawing, Owen explained that there would be 2 layers of 9 so that there would be 18 cubes. The figures Owen drew did not have 3-D perspective; however, he could use his own representations to determine the number of cubes in the figures.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Students’ representations might be identified as incorrect.</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33971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We hoped to help students connect</a:t>
            </a:r>
            <a:r>
              <a:rPr lang="en-US" baseline="0" dirty="0"/>
              <a:t> their thinking in 3-space with physical inch cubes to their thinking in 2-space by asking them to create a 2-D representation of a 3-D object.</a:t>
            </a:r>
          </a:p>
        </p:txBody>
      </p:sp>
    </p:spTree>
    <p:extLst>
      <p:ext uri="{BB962C8B-B14F-4D97-AF65-F5344CB8AC3E}">
        <p14:creationId xmlns:p14="http://schemas.microsoft.com/office/powerpoint/2010/main" val="1206311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72" name="Shape 172"/>
          <p:cNvSpPr>
            <a:spLocks noGrp="1"/>
          </p:cNvSpPr>
          <p:nvPr>
            <p:ph type="body" sz="quarter" idx="1"/>
          </p:nvPr>
        </p:nvSpPr>
        <p:spPr>
          <a:prstGeom prst="rect">
            <a:avLst/>
          </a:prstGeom>
        </p:spPr>
        <p:txBody>
          <a:bodyPr/>
          <a:lstStyle/>
          <a:p>
            <a:pPr lvl="0">
              <a:buClr>
                <a:srgbClr val="000000"/>
              </a:buClr>
              <a:defRPr sz="1800"/>
            </a:pPr>
            <a:r>
              <a:rPr sz="1400" dirty="0">
                <a:uFill>
                  <a:solidFill/>
                </a:uFill>
              </a:rPr>
              <a:t>Even though he did not have the perceptual support of a grid, Ryan was able to use  the ruler  to build a row, build a layer while iterating the row, and iterate the layer while finding the volume of the prism. </a:t>
            </a:r>
            <a:endParaRPr sz="1400" dirty="0"/>
          </a:p>
          <a:p>
            <a:pPr lvl="0">
              <a:buClr>
                <a:srgbClr val="000000"/>
              </a:buClr>
              <a:defRPr sz="1800"/>
            </a:pPr>
            <a:endParaRPr sz="1400" dirty="0">
              <a:uFill>
                <a:solidFill/>
              </a:uFill>
            </a:endParaRPr>
          </a:p>
          <a:p>
            <a:pPr lvl="0">
              <a:buClr>
                <a:srgbClr val="000000"/>
              </a:buClr>
              <a:defRPr sz="1800"/>
            </a:pPr>
            <a:r>
              <a:rPr sz="1400" dirty="0">
                <a:uFill>
                  <a:solidFill/>
                </a:uFill>
              </a:rPr>
              <a:t>In terms of Learning trajectory, this typifies 3-D row and column structurer.</a:t>
            </a:r>
            <a:endParaRPr lang="en-US" sz="1400" dirty="0">
              <a:uFill>
                <a:solidFill/>
              </a:uFill>
            </a:endParaRPr>
          </a:p>
          <a:p>
            <a:pPr lvl="0">
              <a:buClr>
                <a:srgbClr val="000000"/>
              </a:buClr>
              <a:defRPr sz="1800"/>
            </a:pPr>
            <a:endParaRPr lang="en-US" sz="1400" dirty="0">
              <a:uFill>
                <a:solidFill/>
              </a:uFill>
            </a:endParaRPr>
          </a:p>
          <a:p>
            <a:pPr lvl="0">
              <a:buClr>
                <a:srgbClr val="000000"/>
              </a:buClr>
              <a:defRPr sz="1800"/>
            </a:pPr>
            <a:r>
              <a:rPr lang="en-US" sz="1400" dirty="0">
                <a:uFill>
                  <a:solidFill/>
                </a:uFill>
              </a:rPr>
              <a:t>(But this</a:t>
            </a:r>
            <a:r>
              <a:rPr lang="en-US" sz="1400" baseline="0" dirty="0">
                <a:uFill>
                  <a:solidFill/>
                </a:uFill>
              </a:rPr>
              <a:t> is the boy that added the labels!)</a:t>
            </a:r>
            <a:endParaRPr sz="1400" dirty="0">
              <a:uFill>
                <a:solidFill/>
              </a:uFill>
            </a:endParaRPr>
          </a:p>
        </p:txBody>
      </p:sp>
    </p:spTree>
    <p:extLst>
      <p:ext uri="{BB962C8B-B14F-4D97-AF65-F5344CB8AC3E}">
        <p14:creationId xmlns:p14="http://schemas.microsoft.com/office/powerpoint/2010/main" val="1119654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72" name="Shape 172"/>
          <p:cNvSpPr>
            <a:spLocks noGrp="1"/>
          </p:cNvSpPr>
          <p:nvPr>
            <p:ph type="body" sz="quarter" idx="1"/>
          </p:nvPr>
        </p:nvSpPr>
        <p:spPr>
          <a:prstGeom prst="rect">
            <a:avLst/>
          </a:prstGeom>
        </p:spPr>
        <p:txBody>
          <a:bodyPr/>
          <a:lstStyle/>
          <a:p>
            <a:pPr lvl="0">
              <a:buClr>
                <a:srgbClr val="000000"/>
              </a:buClr>
              <a:defRPr sz="1800"/>
            </a:pPr>
            <a:r>
              <a:rPr sz="1400" dirty="0">
                <a:uFill>
                  <a:solidFill/>
                </a:uFill>
              </a:rPr>
              <a:t>Even though he did not have the perceptual support of a grid, Ryan was able to use  the ruler  to build a row, build a layer while iterating the row, and iterate the layer while finding the volume of the prism. </a:t>
            </a:r>
            <a:endParaRPr sz="1400" dirty="0"/>
          </a:p>
          <a:p>
            <a:pPr lvl="0">
              <a:buClr>
                <a:srgbClr val="000000"/>
              </a:buClr>
              <a:defRPr sz="1800"/>
            </a:pPr>
            <a:endParaRPr sz="1400" dirty="0">
              <a:uFill>
                <a:solidFill/>
              </a:uFill>
            </a:endParaRPr>
          </a:p>
          <a:p>
            <a:pPr lvl="0">
              <a:buClr>
                <a:srgbClr val="000000"/>
              </a:buClr>
              <a:defRPr sz="1800"/>
            </a:pPr>
            <a:r>
              <a:rPr sz="1400" dirty="0">
                <a:uFill>
                  <a:solidFill/>
                </a:uFill>
              </a:rPr>
              <a:t>In terms of Learning trajectory, this typifies 3-D row and column structurer.</a:t>
            </a:r>
            <a:endParaRPr lang="en-US" sz="1400" dirty="0">
              <a:uFill>
                <a:solidFill/>
              </a:uFill>
            </a:endParaRPr>
          </a:p>
          <a:p>
            <a:pPr lvl="0">
              <a:buClr>
                <a:srgbClr val="000000"/>
              </a:buClr>
              <a:defRPr sz="1800"/>
            </a:pPr>
            <a:endParaRPr lang="en-US" sz="1400" dirty="0">
              <a:uFill>
                <a:solidFill/>
              </a:uFill>
            </a:endParaRPr>
          </a:p>
          <a:p>
            <a:pPr lvl="0">
              <a:buClr>
                <a:srgbClr val="000000"/>
              </a:buClr>
              <a:defRPr sz="1800"/>
            </a:pPr>
            <a:r>
              <a:rPr lang="en-US" sz="1400" dirty="0">
                <a:uFill>
                  <a:solidFill/>
                </a:uFill>
              </a:rPr>
              <a:t>(But this</a:t>
            </a:r>
            <a:r>
              <a:rPr lang="en-US" sz="1400" baseline="0" dirty="0">
                <a:uFill>
                  <a:solidFill/>
                </a:uFill>
              </a:rPr>
              <a:t> is the boy that added the labels!)</a:t>
            </a:r>
            <a:endParaRPr sz="1400" dirty="0">
              <a:uFill>
                <a:solidFill/>
              </a:uFill>
            </a:endParaRPr>
          </a:p>
        </p:txBody>
      </p:sp>
    </p:spTree>
    <p:extLst>
      <p:ext uri="{BB962C8B-B14F-4D97-AF65-F5344CB8AC3E}">
        <p14:creationId xmlns:p14="http://schemas.microsoft.com/office/powerpoint/2010/main" val="11987338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97" name="Shape 97"/>
          <p:cNvSpPr>
            <a:spLocks noGrp="1"/>
          </p:cNvSpPr>
          <p:nvPr>
            <p:ph type="body" sz="quarter" idx="1"/>
          </p:nvPr>
        </p:nvSpPr>
        <p:spPr>
          <a:prstGeom prst="rect">
            <a:avLst/>
          </a:prstGeom>
        </p:spPr>
        <p:txBody>
          <a:bodyPr/>
          <a:lstStyle/>
          <a:p>
            <a:pPr lvl="0" defTabSz="457200">
              <a:defRPr sz="1800"/>
            </a:pPr>
            <a:r>
              <a:rPr lang="en-US" sz="1400" b="1" dirty="0">
                <a:latin typeface="Arial"/>
                <a:ea typeface="Arial"/>
                <a:cs typeface="Arial"/>
                <a:sym typeface="Arial"/>
              </a:rPr>
              <a:t>1</a:t>
            </a:r>
            <a:r>
              <a:rPr lang="en-US" sz="1400" b="1" baseline="30000" dirty="0">
                <a:latin typeface="Arial"/>
                <a:ea typeface="Arial"/>
                <a:cs typeface="Arial"/>
                <a:sym typeface="Arial"/>
              </a:rPr>
              <a:t>st</a:t>
            </a:r>
            <a:r>
              <a:rPr lang="en-US" sz="1400" b="1" dirty="0">
                <a:latin typeface="Arial"/>
                <a:ea typeface="Arial"/>
                <a:cs typeface="Arial"/>
                <a:sym typeface="Arial"/>
              </a:rPr>
              <a:t> grader</a:t>
            </a:r>
          </a:p>
          <a:p>
            <a:pPr lvl="0" defTabSz="457200">
              <a:defRPr sz="1800"/>
            </a:pPr>
            <a:endParaRPr lang="en-US" sz="1400" b="1" dirty="0">
              <a:latin typeface="Arial"/>
              <a:ea typeface="Arial"/>
              <a:cs typeface="Arial"/>
              <a:sym typeface="Arial"/>
            </a:endParaRPr>
          </a:p>
          <a:p>
            <a:pPr lvl="0" defTabSz="457200">
              <a:defRPr sz="1800"/>
            </a:pPr>
            <a:r>
              <a:rPr lang="en-US" sz="1400" b="1" dirty="0">
                <a:latin typeface="Arial"/>
                <a:ea typeface="Arial"/>
                <a:cs typeface="Arial"/>
                <a:sym typeface="Arial"/>
              </a:rPr>
              <a:t>Purpose</a:t>
            </a:r>
            <a:r>
              <a:rPr lang="en-US" sz="1400" dirty="0">
                <a:latin typeface="Arial"/>
                <a:ea typeface="Arial"/>
                <a:cs typeface="Arial"/>
                <a:sym typeface="Arial"/>
              </a:rPr>
              <a:t>: </a:t>
            </a:r>
          </a:p>
          <a:p>
            <a:pPr lvl="0" defTabSz="457200">
              <a:defRPr sz="1800"/>
            </a:pPr>
            <a:r>
              <a:rPr lang="en-US" sz="1400" b="1" dirty="0">
                <a:latin typeface="Arial"/>
                <a:ea typeface="Arial"/>
                <a:cs typeface="Arial"/>
                <a:sym typeface="Arial"/>
              </a:rPr>
              <a:t>One week follow up</a:t>
            </a:r>
            <a:r>
              <a:rPr lang="en-US" sz="1400" dirty="0">
                <a:latin typeface="Arial"/>
                <a:ea typeface="Arial"/>
                <a:cs typeface="Arial"/>
                <a:sym typeface="Arial"/>
              </a:rPr>
              <a:t> on previous interview to gain insight on children’s </a:t>
            </a:r>
          </a:p>
          <a:p>
            <a:pPr lvl="0" defTabSz="457200">
              <a:defRPr sz="1800"/>
            </a:pPr>
            <a:r>
              <a:rPr lang="en-US" sz="1400" dirty="0">
                <a:latin typeface="Arial"/>
                <a:ea typeface="Arial"/>
                <a:cs typeface="Arial"/>
                <a:sym typeface="Arial"/>
              </a:rPr>
              <a:t>1) understanding of volume and </a:t>
            </a:r>
          </a:p>
          <a:p>
            <a:pPr lvl="0" defTabSz="457200">
              <a:defRPr sz="1800"/>
            </a:pPr>
            <a:r>
              <a:rPr lang="en-US" sz="1400" dirty="0">
                <a:latin typeface="Arial"/>
                <a:ea typeface="Arial"/>
                <a:cs typeface="Arial"/>
                <a:sym typeface="Arial"/>
              </a:rPr>
              <a:t>2) strategies for determining the volume of irregular prisms made of unit cubes.</a:t>
            </a:r>
          </a:p>
          <a:p>
            <a:pPr marL="381000" lvl="0" indent="-381000" defTabSz="457200">
              <a:buSzPct val="125000"/>
              <a:buChar char="•"/>
              <a:defRPr sz="1800"/>
            </a:pPr>
            <a:endParaRPr lang="en-US" sz="1400" dirty="0">
              <a:latin typeface="Arial"/>
              <a:ea typeface="Arial"/>
              <a:cs typeface="Arial"/>
              <a:sym typeface="Arial"/>
            </a:endParaRPr>
          </a:p>
          <a:p>
            <a:pPr lvl="0" defTabSz="457200">
              <a:defRPr sz="1800"/>
            </a:pPr>
            <a:r>
              <a:rPr lang="en-US" sz="1400" b="1" dirty="0">
                <a:latin typeface="Arial"/>
                <a:ea typeface="Arial"/>
                <a:cs typeface="Arial"/>
                <a:sym typeface="Arial"/>
              </a:rPr>
              <a:t>Results:</a:t>
            </a:r>
            <a:endParaRPr lang="en-US" sz="1400" dirty="0">
              <a:latin typeface="Arial"/>
              <a:ea typeface="Arial"/>
              <a:cs typeface="Arial"/>
              <a:sym typeface="Arial"/>
            </a:endParaRPr>
          </a:p>
          <a:p>
            <a:pPr lvl="0" defTabSz="457200">
              <a:defRPr sz="1800"/>
            </a:pPr>
            <a:r>
              <a:rPr lang="en-US" sz="1400" b="1" dirty="0">
                <a:latin typeface="Arial"/>
                <a:ea typeface="Arial"/>
                <a:cs typeface="Arial"/>
                <a:sym typeface="Arial"/>
              </a:rPr>
              <a:t>Asked to find volume of another irregular prism</a:t>
            </a:r>
            <a:r>
              <a:rPr lang="en-US" sz="1400" dirty="0">
                <a:latin typeface="Arial"/>
                <a:ea typeface="Arial"/>
                <a:cs typeface="Arial"/>
                <a:sym typeface="Arial"/>
              </a:rPr>
              <a:t>.  </a:t>
            </a:r>
          </a:p>
          <a:p>
            <a:pPr marL="381000" lvl="0" indent="-381000" defTabSz="457200">
              <a:buSzPct val="125000"/>
              <a:buChar char="•"/>
              <a:defRPr sz="1800"/>
            </a:pPr>
            <a:r>
              <a:rPr lang="en-US" sz="1400" dirty="0">
                <a:latin typeface="Arial"/>
                <a:ea typeface="Arial"/>
                <a:cs typeface="Arial"/>
                <a:sym typeface="Arial"/>
              </a:rPr>
              <a:t>Looked at prism, looked up at researcher, looked back down at it.  </a:t>
            </a:r>
          </a:p>
          <a:p>
            <a:pPr marL="381000" lvl="0" indent="-381000" defTabSz="457200">
              <a:buSzPct val="125000"/>
              <a:buChar char="•"/>
              <a:defRPr sz="1800"/>
            </a:pPr>
            <a:r>
              <a:rPr lang="en-US" sz="1400" dirty="0">
                <a:latin typeface="Arial"/>
                <a:ea typeface="Arial"/>
                <a:cs typeface="Arial"/>
                <a:sym typeface="Arial"/>
              </a:rPr>
              <a:t>Question changed - “How do we find the volume of something?” </a:t>
            </a:r>
          </a:p>
          <a:p>
            <a:pPr marL="762000" lvl="1" indent="-381000" defTabSz="457200">
              <a:buSzPct val="125000"/>
              <a:buChar char="-"/>
              <a:defRPr sz="1800"/>
            </a:pPr>
            <a:r>
              <a:rPr lang="en-US" sz="1400" dirty="0">
                <a:latin typeface="Arial"/>
                <a:ea typeface="Arial"/>
                <a:cs typeface="Arial"/>
                <a:sym typeface="Arial"/>
              </a:rPr>
              <a:t>He said, “</a:t>
            </a:r>
            <a:r>
              <a:rPr lang="en-US" sz="1400" b="1" dirty="0">
                <a:latin typeface="Arial"/>
                <a:ea typeface="Arial"/>
                <a:cs typeface="Arial"/>
                <a:sym typeface="Arial"/>
              </a:rPr>
              <a:t>Counting</a:t>
            </a:r>
            <a:r>
              <a:rPr lang="en-US" sz="1400" dirty="0">
                <a:latin typeface="Arial"/>
                <a:ea typeface="Arial"/>
                <a:cs typeface="Arial"/>
                <a:sym typeface="Arial"/>
              </a:rPr>
              <a:t>?”  </a:t>
            </a:r>
          </a:p>
          <a:p>
            <a:pPr marL="381000" lvl="0" indent="-381000" defTabSz="457200">
              <a:buSzPct val="125000"/>
              <a:buChar char="•"/>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He started pointing, counting cubes</a:t>
            </a:r>
          </a:p>
          <a:p>
            <a:pPr marL="762000" lvl="1" indent="-381000" defTabSz="457200">
              <a:buSzPct val="125000"/>
              <a:buChar char="-"/>
              <a:defRPr sz="1800"/>
            </a:pPr>
            <a:r>
              <a:rPr lang="en-US" sz="1400" dirty="0">
                <a:latin typeface="Arial"/>
                <a:ea typeface="Arial"/>
                <a:cs typeface="Arial"/>
                <a:sym typeface="Arial"/>
              </a:rPr>
              <a:t>Counted front section correctly - no double counting</a:t>
            </a:r>
          </a:p>
          <a:p>
            <a:pPr marL="762000" lvl="1" indent="-381000" defTabSz="457200">
              <a:buSzPct val="125000"/>
              <a:buChar char="-"/>
              <a:defRPr sz="1800"/>
            </a:pPr>
            <a:r>
              <a:rPr lang="en-US" sz="1400" dirty="0">
                <a:latin typeface="Arial"/>
                <a:ea typeface="Arial"/>
                <a:cs typeface="Arial"/>
                <a:sym typeface="Arial"/>
              </a:rPr>
              <a:t>Moved unsystematically around shape - got lost, unsure of which cubes not yet counted</a:t>
            </a:r>
          </a:p>
          <a:p>
            <a:pPr lvl="0" defTabSz="457200">
              <a:defRPr sz="1800"/>
            </a:pPr>
            <a:endParaRPr lang="en-US" sz="1400" dirty="0">
              <a:latin typeface="Arial"/>
              <a:ea typeface="Arial"/>
              <a:cs typeface="Arial"/>
              <a:sym typeface="Arial"/>
            </a:endParaRPr>
          </a:p>
          <a:p>
            <a:pPr lvl="0" defTabSz="457200">
              <a:defRPr sz="1800"/>
            </a:pPr>
            <a:r>
              <a:rPr lang="en-US" sz="1400" b="1" i="1" dirty="0">
                <a:latin typeface="Arial"/>
                <a:ea typeface="Arial"/>
                <a:cs typeface="Arial"/>
                <a:sym typeface="Arial"/>
              </a:rPr>
              <a:t>Here, you will see what happened when </a:t>
            </a:r>
          </a:p>
          <a:p>
            <a:pPr lvl="0" defTabSz="457200">
              <a:defRPr sz="1800"/>
            </a:pPr>
            <a:r>
              <a:rPr lang="en-US" sz="1400" dirty="0">
                <a:latin typeface="Arial"/>
                <a:ea typeface="Arial"/>
                <a:cs typeface="Arial"/>
                <a:sym typeface="Arial"/>
              </a:rPr>
              <a:t>Small front section of the blue shape moved away from rest of prism (SHOW VIDEO)</a:t>
            </a:r>
          </a:p>
          <a:p>
            <a:pPr marL="381000" lvl="0" indent="-381000" defTabSz="457200">
              <a:buSzPct val="125000"/>
              <a:buChar char="•"/>
              <a:defRPr sz="1800"/>
            </a:pPr>
            <a:r>
              <a:rPr lang="en-US" sz="1400" dirty="0">
                <a:latin typeface="Arial"/>
                <a:ea typeface="Arial"/>
                <a:cs typeface="Arial"/>
                <a:sym typeface="Arial"/>
              </a:rPr>
              <a:t>When asked to count those cubes, correctly counted 8, </a:t>
            </a:r>
          </a:p>
          <a:p>
            <a:pPr marL="762000" lvl="1" indent="-381000" defTabSz="457200">
              <a:buSzPct val="125000"/>
              <a:buChar char="-"/>
              <a:defRPr sz="1800"/>
            </a:pPr>
            <a:r>
              <a:rPr lang="en-US" sz="1400" dirty="0">
                <a:latin typeface="Arial"/>
                <a:ea typeface="Arial"/>
                <a:cs typeface="Arial"/>
                <a:sym typeface="Arial"/>
              </a:rPr>
              <a:t>Pointed, counted the 4 cubes on top, then 2 on bottom facing him. </a:t>
            </a:r>
          </a:p>
          <a:p>
            <a:pPr marL="762000" lvl="1" indent="-381000" defTabSz="457200">
              <a:buSzPct val="125000"/>
              <a:buChar char="-"/>
              <a:defRPr sz="1800"/>
            </a:pPr>
            <a:r>
              <a:rPr lang="en-US" sz="1400" dirty="0">
                <a:latin typeface="Arial"/>
                <a:ea typeface="Arial"/>
                <a:cs typeface="Arial"/>
                <a:sym typeface="Arial"/>
              </a:rPr>
              <a:t>Then he reached around and counted the other 2 cubes on bottom.</a:t>
            </a:r>
          </a:p>
          <a:p>
            <a:pPr marL="762000" lvl="1" indent="-381000" defTabSz="457200">
              <a:buSzPct val="125000"/>
              <a:buChar char="-"/>
              <a:defRPr sz="1800"/>
            </a:pPr>
            <a:r>
              <a:rPr lang="en-US" sz="1400" b="1" dirty="0">
                <a:latin typeface="Arial"/>
                <a:ea typeface="Arial"/>
                <a:cs typeface="Arial"/>
                <a:sym typeface="Arial"/>
              </a:rPr>
              <a:t>He did </a:t>
            </a:r>
            <a:r>
              <a:rPr lang="en-US" sz="1400" b="1" i="1" dirty="0">
                <a:latin typeface="Arial"/>
                <a:ea typeface="Arial"/>
                <a:cs typeface="Arial"/>
                <a:sym typeface="Arial"/>
              </a:rPr>
              <a:t>not</a:t>
            </a:r>
            <a:r>
              <a:rPr lang="en-US" sz="1400" b="1" dirty="0">
                <a:latin typeface="Arial"/>
                <a:ea typeface="Arial"/>
                <a:cs typeface="Arial"/>
                <a:sym typeface="Arial"/>
              </a:rPr>
              <a:t> double count cubes</a:t>
            </a:r>
            <a:r>
              <a:rPr lang="en-US" sz="1400" dirty="0">
                <a:latin typeface="Arial"/>
                <a:ea typeface="Arial"/>
                <a:cs typeface="Arial"/>
                <a:sym typeface="Arial"/>
              </a:rPr>
              <a:t>. </a:t>
            </a:r>
          </a:p>
          <a:p>
            <a:pPr marL="381000" lvl="0" indent="-381000" defTabSz="457200">
              <a:buSzPct val="125000"/>
              <a:buChar char="•"/>
              <a:defRPr sz="1800"/>
            </a:pPr>
            <a:endParaRPr lang="en-US" sz="1400" dirty="0">
              <a:latin typeface="Arial"/>
              <a:ea typeface="Arial"/>
              <a:cs typeface="Arial"/>
              <a:sym typeface="Arial"/>
            </a:endParaRPr>
          </a:p>
          <a:p>
            <a:pPr lvl="0" defTabSz="457200">
              <a:defRPr sz="1800"/>
            </a:pPr>
            <a:r>
              <a:rPr lang="en-US" sz="1400" dirty="0">
                <a:latin typeface="Arial"/>
                <a:ea typeface="Arial"/>
                <a:cs typeface="Arial"/>
                <a:sym typeface="Arial"/>
              </a:rPr>
              <a:t>Later - </a:t>
            </a:r>
            <a:r>
              <a:rPr lang="en-US" sz="1400" b="1" dirty="0">
                <a:latin typeface="Arial"/>
                <a:ea typeface="Arial"/>
                <a:cs typeface="Arial"/>
                <a:sym typeface="Arial"/>
              </a:rPr>
              <a:t>Asked to count the larger section of the blue shape. </a:t>
            </a:r>
            <a:r>
              <a:rPr lang="en-US" sz="1400" dirty="0">
                <a:latin typeface="Arial"/>
                <a:ea typeface="Arial"/>
                <a:cs typeface="Arial"/>
                <a:sym typeface="Arial"/>
              </a:rPr>
              <a:t> </a:t>
            </a:r>
          </a:p>
          <a:p>
            <a:pPr marL="381000" lvl="0" indent="-381000" defTabSz="457200">
              <a:buSzPct val="125000"/>
              <a:buChar char="•"/>
              <a:defRPr sz="1800"/>
            </a:pPr>
            <a:r>
              <a:rPr lang="en-US" sz="1400" dirty="0">
                <a:latin typeface="Arial"/>
                <a:ea typeface="Arial"/>
                <a:cs typeface="Arial"/>
                <a:sym typeface="Arial"/>
              </a:rPr>
              <a:t>Counted individual cubes in bottom layer, </a:t>
            </a:r>
          </a:p>
          <a:p>
            <a:pPr marL="762000" lvl="1" indent="-381000" defTabSz="457200">
              <a:buSzPct val="125000"/>
              <a:buChar char="-"/>
              <a:defRPr sz="1800"/>
            </a:pPr>
            <a:r>
              <a:rPr lang="en-US" sz="1400" dirty="0">
                <a:latin typeface="Arial"/>
                <a:ea typeface="Arial"/>
                <a:cs typeface="Arial"/>
                <a:sym typeface="Arial"/>
              </a:rPr>
              <a:t>6 along the front row (1-6)</a:t>
            </a:r>
          </a:p>
          <a:p>
            <a:pPr marL="762000" lvl="1" indent="-381000" defTabSz="457200">
              <a:buSzPct val="125000"/>
              <a:buChar char="-"/>
              <a:defRPr sz="1800"/>
            </a:pPr>
            <a:r>
              <a:rPr lang="en-US" sz="1400" dirty="0">
                <a:latin typeface="Arial"/>
                <a:ea typeface="Arial"/>
                <a:cs typeface="Arial"/>
                <a:sym typeface="Arial"/>
              </a:rPr>
              <a:t>Moved around to count 6 on the back row (7-12). </a:t>
            </a:r>
          </a:p>
          <a:p>
            <a:pPr marL="762000" lvl="1" indent="-381000" defTabSz="457200">
              <a:buSzPct val="125000"/>
              <a:buChar char="-"/>
              <a:defRPr sz="1800"/>
            </a:pPr>
            <a:r>
              <a:rPr lang="en-US" sz="1400" dirty="0">
                <a:latin typeface="Arial"/>
                <a:ea typeface="Arial"/>
                <a:cs typeface="Arial"/>
                <a:sym typeface="Arial"/>
              </a:rPr>
              <a:t>He did not double count at the corners. </a:t>
            </a:r>
          </a:p>
          <a:p>
            <a:pPr lvl="0" defTabSz="457200">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Next, he moved to the top layer</a:t>
            </a:r>
          </a:p>
          <a:p>
            <a:pPr marL="762000" lvl="1" indent="-381000" defTabSz="457200">
              <a:buSzPct val="125000"/>
              <a:buChar char="-"/>
              <a:defRPr sz="1800"/>
            </a:pPr>
            <a:r>
              <a:rPr lang="en-US" sz="1400" dirty="0">
                <a:latin typeface="Arial"/>
                <a:ea typeface="Arial"/>
                <a:cs typeface="Arial"/>
                <a:sym typeface="Arial"/>
              </a:rPr>
              <a:t>Systematically counted 12 cubes in top layer (13-24) in groups of two (top-to-bottom, left-to-right). </a:t>
            </a:r>
          </a:p>
          <a:p>
            <a:pPr marR="457200" lvl="0" defTabSz="457200">
              <a:defRPr sz="1800"/>
            </a:pPr>
            <a:endParaRPr lang="en-US" sz="1400" dirty="0">
              <a:latin typeface="Arial"/>
              <a:ea typeface="Arial"/>
              <a:cs typeface="Arial"/>
              <a:sym typeface="Arial"/>
            </a:endParaRPr>
          </a:p>
          <a:p>
            <a:pPr lvl="0" defTabSz="457200">
              <a:defRPr sz="1800"/>
            </a:pPr>
            <a:r>
              <a:rPr lang="en-US" sz="1400" b="1" dirty="0">
                <a:latin typeface="Arial"/>
                <a:ea typeface="Arial"/>
                <a:cs typeface="Arial"/>
                <a:sym typeface="Arial"/>
              </a:rPr>
              <a:t>Analysis: </a:t>
            </a:r>
          </a:p>
          <a:p>
            <a:pPr marL="381000" lvl="0" indent="-381000" defTabSz="457200">
              <a:buSzPct val="125000"/>
              <a:buChar char="•"/>
              <a:defRPr sz="1800"/>
            </a:pPr>
            <a:r>
              <a:rPr lang="en-US" sz="1400" dirty="0">
                <a:latin typeface="Arial"/>
                <a:ea typeface="Arial"/>
                <a:cs typeface="Arial"/>
                <a:sym typeface="Arial"/>
              </a:rPr>
              <a:t>Understanding of volume limited to counting cube units</a:t>
            </a:r>
          </a:p>
          <a:p>
            <a:pPr lvl="0" defTabSz="457200">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More growth in awareness -  “Cubes are units of volume, not faces”</a:t>
            </a:r>
          </a:p>
          <a:p>
            <a:pPr marL="762000" lvl="1" indent="-381000" defTabSz="457200">
              <a:buSzPct val="125000"/>
              <a:buFont typeface="Arial"/>
              <a:buChar char="-"/>
              <a:defRPr sz="1800"/>
            </a:pPr>
            <a:r>
              <a:rPr lang="en-US" sz="1400" dirty="0">
                <a:latin typeface="Arial"/>
                <a:ea typeface="Arial"/>
                <a:cs typeface="Arial"/>
                <a:sym typeface="Arial"/>
              </a:rPr>
              <a:t>Did not double-count faces at all in this task. </a:t>
            </a:r>
          </a:p>
          <a:p>
            <a:pPr marL="762000" lvl="1" indent="-381000" defTabSz="457200">
              <a:buSzPct val="125000"/>
              <a:buFont typeface="Arial"/>
              <a:buChar char="-"/>
              <a:defRPr sz="1800"/>
            </a:pPr>
            <a:r>
              <a:rPr lang="en-US" sz="1400" dirty="0">
                <a:latin typeface="Arial"/>
                <a:ea typeface="Arial"/>
                <a:cs typeface="Arial"/>
                <a:sym typeface="Arial"/>
              </a:rPr>
              <a:t>However, no consistent strategy for counting individual cubes</a:t>
            </a:r>
          </a:p>
          <a:p>
            <a:pPr marL="1143000" lvl="2" indent="-381000" defTabSz="457200">
              <a:buSzPct val="88000"/>
              <a:buFont typeface="Lucida Grande"/>
              <a:buChar char="‣"/>
              <a:defRPr sz="1800"/>
            </a:pPr>
            <a:r>
              <a:rPr lang="en-US" sz="1400" dirty="0">
                <a:latin typeface="Arial"/>
                <a:ea typeface="Arial"/>
                <a:cs typeface="Arial"/>
                <a:sym typeface="Arial"/>
              </a:rPr>
              <a:t>Used multiple techniques to count cubes in different layers of prism</a:t>
            </a:r>
          </a:p>
          <a:p>
            <a:pPr marL="1143000" lvl="2" indent="-381000" defTabSz="457200">
              <a:buSzPct val="88000"/>
              <a:buFont typeface="Lucida Grande"/>
              <a:buChar char="‣"/>
              <a:defRPr sz="1800"/>
            </a:pPr>
            <a:r>
              <a:rPr lang="en-US" sz="1400" dirty="0">
                <a:latin typeface="Arial"/>
                <a:ea typeface="Arial"/>
                <a:cs typeface="Arial"/>
                <a:sym typeface="Arial"/>
              </a:rPr>
              <a:t>Pointing demonstrated the use of rows and columns to help structure counting.</a:t>
            </a:r>
          </a:p>
          <a:p>
            <a:pPr marL="381000" lvl="0" indent="-381000" defTabSz="457200">
              <a:buSzPct val="125000"/>
              <a:buChar char="•"/>
              <a:defRPr sz="1800"/>
            </a:pPr>
            <a:endParaRPr lang="en-US" sz="1400" dirty="0">
              <a:latin typeface="Arial"/>
              <a:ea typeface="Arial"/>
              <a:cs typeface="Arial"/>
              <a:sym typeface="Arial"/>
            </a:endParaRPr>
          </a:p>
          <a:p>
            <a:pPr lvl="0" defTabSz="457200">
              <a:defRPr sz="1800"/>
            </a:pPr>
            <a:r>
              <a:rPr lang="en-US" sz="1400" b="1" dirty="0">
                <a:latin typeface="Arial"/>
                <a:ea typeface="Arial"/>
                <a:cs typeface="Arial"/>
                <a:sym typeface="Arial"/>
              </a:rPr>
              <a:t>Interpretation</a:t>
            </a:r>
            <a:r>
              <a:rPr lang="en-US" sz="1400" dirty="0">
                <a:latin typeface="Arial"/>
                <a:ea typeface="Arial"/>
                <a:cs typeface="Arial"/>
                <a:sym typeface="Arial"/>
              </a:rPr>
              <a:t>:  actions-on-objects indicative of </a:t>
            </a:r>
          </a:p>
          <a:p>
            <a:pPr lvl="0" defTabSz="457200">
              <a:defRPr sz="1800"/>
            </a:pPr>
            <a:r>
              <a:rPr lang="en-US" sz="1400" dirty="0">
                <a:latin typeface="Arial"/>
                <a:ea typeface="Arial"/>
                <a:cs typeface="Arial"/>
                <a:sym typeface="Arial"/>
              </a:rPr>
              <a:t>1) Solid </a:t>
            </a:r>
            <a:r>
              <a:rPr lang="en-US" sz="1400" b="1" dirty="0">
                <a:latin typeface="Arial"/>
                <a:ea typeface="Arial"/>
                <a:cs typeface="Arial"/>
                <a:sym typeface="Arial"/>
              </a:rPr>
              <a:t>Primitive 3D Array Counter</a:t>
            </a:r>
            <a:endParaRPr lang="en-US" sz="1400" dirty="0">
              <a:latin typeface="Arial"/>
              <a:ea typeface="Arial"/>
              <a:cs typeface="Arial"/>
              <a:sym typeface="Arial"/>
            </a:endParaRPr>
          </a:p>
          <a:p>
            <a:pPr lvl="0" defTabSz="457200">
              <a:defRPr sz="1800"/>
            </a:pPr>
            <a:r>
              <a:rPr lang="en-US" sz="1400" dirty="0">
                <a:latin typeface="Arial"/>
                <a:ea typeface="Arial"/>
                <a:cs typeface="Arial"/>
                <a:sym typeface="Arial"/>
              </a:rPr>
              <a:t>2) More growth toward </a:t>
            </a:r>
            <a:r>
              <a:rPr lang="en-US" sz="1400" b="1" dirty="0">
                <a:latin typeface="Arial"/>
                <a:ea typeface="Arial"/>
                <a:cs typeface="Arial"/>
                <a:sym typeface="Arial"/>
              </a:rPr>
              <a:t>Partial 3D </a:t>
            </a:r>
            <a:r>
              <a:rPr lang="en-US" sz="1400" b="1" dirty="0" err="1">
                <a:latin typeface="Arial"/>
                <a:ea typeface="Arial"/>
                <a:cs typeface="Arial"/>
                <a:sym typeface="Arial"/>
              </a:rPr>
              <a:t>Structurer</a:t>
            </a:r>
            <a:endParaRPr lang="en-US" sz="1400" b="1" dirty="0">
              <a:latin typeface="Arial"/>
              <a:ea typeface="Arial"/>
              <a:cs typeface="Arial"/>
              <a:sym typeface="Arial"/>
            </a:endParaRPr>
          </a:p>
          <a:p>
            <a:pPr marR="457200" lvl="0" defTabSz="457200">
              <a:defRPr sz="1800"/>
            </a:pPr>
            <a:endParaRPr lang="en-US" sz="1400" b="1" dirty="0">
              <a:latin typeface="Arial"/>
              <a:ea typeface="Arial"/>
              <a:cs typeface="Arial"/>
              <a:sym typeface="Arial"/>
            </a:endParaRPr>
          </a:p>
          <a:p>
            <a:pPr marL="160020" marR="457200" lvl="0" indent="-118745" defTabSz="457200">
              <a:defRPr sz="1800"/>
            </a:pPr>
            <a:r>
              <a:rPr lang="en-US" sz="1400" dirty="0">
                <a:latin typeface="Symbol"/>
                <a:ea typeface="Symbol"/>
                <a:cs typeface="Symbol"/>
                <a:sym typeface="Symbol"/>
              </a:rPr>
              <a:t>•	</a:t>
            </a:r>
            <a:r>
              <a:rPr lang="en-US" sz="1400" b="1" dirty="0">
                <a:latin typeface="Arial Narrow"/>
                <a:ea typeface="Arial Narrow"/>
                <a:cs typeface="Arial Narrow"/>
                <a:sym typeface="Arial Narrow"/>
              </a:rPr>
              <a:t>Understands cubes as filling a space, but does not use layers or multiplicative thinking. Moves to more accurate counting strategies e.g.:</a:t>
            </a:r>
          </a:p>
          <a:p>
            <a:pPr marL="388620" marR="457200" lvl="0" indent="-118745" defTabSz="457200">
              <a:defRPr sz="1800"/>
            </a:pPr>
            <a:r>
              <a:rPr lang="en-US" sz="1400" b="1" dirty="0">
                <a:latin typeface="Arial Narrow"/>
                <a:ea typeface="Arial Narrow"/>
                <a:cs typeface="Arial Narrow"/>
                <a:sym typeface="Arial Narrow"/>
              </a:rPr>
              <a:t>-	</a:t>
            </a:r>
            <a:r>
              <a:rPr lang="en-US" sz="1400" b="1" i="1" dirty="0">
                <a:latin typeface="Arial Narrow"/>
                <a:ea typeface="Arial Narrow"/>
                <a:cs typeface="Arial Narrow"/>
                <a:sym typeface="Arial Narrow"/>
              </a:rPr>
              <a:t>Counts unsystematically, but attempts to account for internal cubes.</a:t>
            </a:r>
          </a:p>
          <a:p>
            <a:pPr marL="388620" marR="457200" lvl="0" indent="-118745" defTabSz="457200">
              <a:defRPr sz="1800"/>
            </a:pPr>
            <a:r>
              <a:rPr lang="en-US" sz="1400" b="1" dirty="0">
                <a:latin typeface="Arial Narrow"/>
                <a:ea typeface="Arial Narrow"/>
                <a:cs typeface="Arial Narrow"/>
                <a:sym typeface="Arial Narrow"/>
              </a:rPr>
              <a:t>-	</a:t>
            </a:r>
            <a:r>
              <a:rPr lang="en-US" sz="1400" b="1" i="1" dirty="0">
                <a:latin typeface="Arial Narrow"/>
                <a:ea typeface="Arial Narrow"/>
                <a:cs typeface="Arial Narrow"/>
                <a:sym typeface="Arial Narrow"/>
              </a:rPr>
              <a:t>Counts systematically, trying to account for outside and inside cubes.</a:t>
            </a:r>
          </a:p>
          <a:p>
            <a:pPr marR="457200" lvl="0" defTabSz="457200">
              <a:lnSpc>
                <a:spcPct val="115000"/>
              </a:lnSpc>
              <a:spcBef>
                <a:spcPts val="1000"/>
              </a:spcBef>
              <a:defRPr sz="1800"/>
            </a:pPr>
            <a:r>
              <a:rPr lang="en-US" sz="1400" b="1" i="1" dirty="0">
                <a:latin typeface="Arial Narrow"/>
                <a:ea typeface="Arial Narrow"/>
                <a:cs typeface="Arial Narrow"/>
                <a:sym typeface="Arial Narrow"/>
              </a:rPr>
              <a:t>Counts the number of cubes in one row or column of a 3-D structure and uses skip counting to get the total.</a:t>
            </a:r>
          </a:p>
          <a:p>
            <a:pPr lvl="0" defTabSz="457200">
              <a:defRPr sz="1800"/>
            </a:pPr>
            <a:r>
              <a:rPr lang="en-US" sz="1400" b="1" dirty="0">
                <a:latin typeface="Arial"/>
                <a:ea typeface="Arial"/>
                <a:cs typeface="Arial"/>
                <a:sym typeface="Arial"/>
              </a:rPr>
              <a:t>Limitations: </a:t>
            </a:r>
          </a:p>
        </p:txBody>
      </p:sp>
    </p:spTree>
    <p:extLst>
      <p:ext uri="{BB962C8B-B14F-4D97-AF65-F5344CB8AC3E}">
        <p14:creationId xmlns:p14="http://schemas.microsoft.com/office/powerpoint/2010/main" val="413117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97" name="Shape 97"/>
          <p:cNvSpPr>
            <a:spLocks noGrp="1"/>
          </p:cNvSpPr>
          <p:nvPr>
            <p:ph type="body" sz="quarter" idx="1"/>
          </p:nvPr>
        </p:nvSpPr>
        <p:spPr>
          <a:prstGeom prst="rect">
            <a:avLst/>
          </a:prstGeom>
        </p:spPr>
        <p:txBody>
          <a:bodyPr/>
          <a:lstStyle/>
          <a:p>
            <a:pPr lvl="0" defTabSz="457200">
              <a:defRPr sz="1800"/>
            </a:pPr>
            <a:r>
              <a:rPr lang="en-US" sz="1400" b="1" dirty="0">
                <a:latin typeface="Arial"/>
                <a:ea typeface="Arial"/>
                <a:cs typeface="Arial"/>
                <a:sym typeface="Arial"/>
              </a:rPr>
              <a:t>Purpose</a:t>
            </a:r>
            <a:r>
              <a:rPr lang="en-US" sz="1400" dirty="0">
                <a:latin typeface="Arial"/>
                <a:ea typeface="Arial"/>
                <a:cs typeface="Arial"/>
                <a:sym typeface="Arial"/>
              </a:rPr>
              <a:t>: to probe children’s </a:t>
            </a:r>
          </a:p>
          <a:p>
            <a:pPr lvl="0" defTabSz="457200">
              <a:defRPr sz="1800"/>
            </a:pPr>
            <a:r>
              <a:rPr lang="en-US" sz="1400" dirty="0">
                <a:latin typeface="Arial"/>
                <a:ea typeface="Arial"/>
                <a:cs typeface="Arial"/>
                <a:sym typeface="Arial"/>
              </a:rPr>
              <a:t>1) strategies for determining volume of a rectangular prism, represented by a 2D drawing </a:t>
            </a:r>
          </a:p>
          <a:p>
            <a:pPr lvl="0" defTabSz="457200">
              <a:defRPr sz="1800"/>
            </a:pPr>
            <a:r>
              <a:rPr lang="en-US" sz="1400" dirty="0">
                <a:latin typeface="Arial"/>
                <a:ea typeface="Arial"/>
                <a:cs typeface="Arial"/>
                <a:sym typeface="Arial"/>
              </a:rPr>
              <a:t>2) strategies for representing the 2D drawing in 3D with unit cubes.</a:t>
            </a:r>
          </a:p>
          <a:p>
            <a:pPr lvl="0" defTabSz="457200">
              <a:defRPr sz="1800"/>
            </a:pPr>
            <a:endParaRPr lang="en-US" sz="1400" dirty="0">
              <a:latin typeface="Arial"/>
              <a:ea typeface="Arial"/>
              <a:cs typeface="Arial"/>
              <a:sym typeface="Arial"/>
            </a:endParaRPr>
          </a:p>
          <a:p>
            <a:pPr lvl="0" defTabSz="457200">
              <a:defRPr sz="1800"/>
            </a:pPr>
            <a:endParaRPr lang="en-US" sz="1400" dirty="0">
              <a:latin typeface="Arial"/>
              <a:ea typeface="Arial"/>
              <a:cs typeface="Arial"/>
              <a:sym typeface="Arial"/>
            </a:endParaRPr>
          </a:p>
          <a:p>
            <a:pPr lvl="0" defTabSz="457200">
              <a:defRPr sz="1800"/>
            </a:pPr>
            <a:r>
              <a:rPr lang="en-US" sz="1400" b="1" dirty="0">
                <a:latin typeface="Arial"/>
                <a:ea typeface="Arial"/>
                <a:cs typeface="Arial"/>
                <a:sym typeface="Arial"/>
              </a:rPr>
              <a:t>Results</a:t>
            </a:r>
            <a:r>
              <a:rPr lang="en-US" sz="1400" dirty="0">
                <a:latin typeface="Arial"/>
                <a:ea typeface="Arial"/>
                <a:cs typeface="Arial"/>
                <a:sym typeface="Arial"/>
              </a:rPr>
              <a:t>: </a:t>
            </a:r>
          </a:p>
          <a:p>
            <a:pPr lvl="0" defTabSz="457200">
              <a:defRPr sz="1800"/>
            </a:pPr>
            <a:r>
              <a:rPr lang="en-US" sz="1400" dirty="0">
                <a:latin typeface="Arial Bold"/>
                <a:ea typeface="Arial Bold"/>
                <a:cs typeface="Arial Bold"/>
                <a:sym typeface="Arial Bold"/>
              </a:rPr>
              <a:t>Presented with drawing of 3x3x2 rectangular prism</a:t>
            </a:r>
          </a:p>
          <a:p>
            <a:pPr marL="381000" lvl="0" indent="-381000" defTabSz="457200">
              <a:buSzPct val="125000"/>
              <a:buChar char="•"/>
              <a:defRPr sz="1800"/>
            </a:pPr>
            <a:r>
              <a:rPr lang="en-US" sz="1400" dirty="0">
                <a:latin typeface="Arial"/>
                <a:ea typeface="Arial"/>
                <a:cs typeface="Arial"/>
                <a:sym typeface="Arial"/>
              </a:rPr>
              <a:t> Asked what the volume of the block would be. </a:t>
            </a:r>
          </a:p>
          <a:p>
            <a:pPr marL="762000" lvl="1" indent="-381000" defTabSz="457200">
              <a:buSzPct val="125000"/>
              <a:buChar char="-"/>
              <a:defRPr sz="1800"/>
            </a:pPr>
            <a:r>
              <a:rPr lang="en-US" sz="1400" dirty="0">
                <a:latin typeface="Arial"/>
                <a:ea typeface="Arial"/>
                <a:cs typeface="Arial"/>
                <a:sym typeface="Arial"/>
              </a:rPr>
              <a:t>(Clarified task, “How many cubes would fill this block?”) </a:t>
            </a:r>
          </a:p>
          <a:p>
            <a:pPr marL="381000" lvl="0" indent="-381000" defTabSz="457200">
              <a:buSzPct val="125000"/>
              <a:buChar char="•"/>
              <a:defRPr sz="1800"/>
            </a:pPr>
            <a:r>
              <a:rPr lang="en-US" sz="1400" dirty="0">
                <a:latin typeface="Arial"/>
                <a:ea typeface="Arial"/>
                <a:cs typeface="Arial"/>
                <a:sym typeface="Arial"/>
              </a:rPr>
              <a:t>Looked at drawing intently, nodded head as if counting silently.  </a:t>
            </a:r>
          </a:p>
          <a:p>
            <a:pPr lvl="0" defTabSz="457200">
              <a:defRPr sz="1800"/>
            </a:pPr>
            <a:endParaRPr lang="en-US" sz="1400" dirty="0">
              <a:latin typeface="Arial"/>
              <a:ea typeface="Arial"/>
              <a:cs typeface="Arial"/>
              <a:sym typeface="Arial"/>
            </a:endParaRPr>
          </a:p>
          <a:p>
            <a:pPr lvl="0" defTabSz="457200">
              <a:defRPr sz="1800"/>
            </a:pPr>
            <a:r>
              <a:rPr lang="en-US" sz="1400" b="1" i="1" dirty="0">
                <a:latin typeface="Arial"/>
                <a:ea typeface="Arial"/>
                <a:cs typeface="Arial"/>
                <a:sym typeface="Arial"/>
              </a:rPr>
              <a:t>Here you will see how</a:t>
            </a:r>
          </a:p>
          <a:p>
            <a:pPr marL="381000" lvl="0" indent="-381000" defTabSz="457200">
              <a:buSzPct val="125000"/>
              <a:buChar char="•"/>
              <a:defRPr sz="1800"/>
            </a:pPr>
            <a:r>
              <a:rPr lang="en-US" sz="1400" dirty="0">
                <a:latin typeface="Arial"/>
                <a:ea typeface="Arial"/>
                <a:cs typeface="Arial"/>
                <a:sym typeface="Arial"/>
              </a:rPr>
              <a:t>Researcher guided him to focus on top layer, consider how many cubes would be on top layer, then bottom. (SHOW VIDEO)</a:t>
            </a:r>
          </a:p>
          <a:p>
            <a:pPr marL="762000" lvl="1" indent="-381000" defTabSz="457200">
              <a:buSzPct val="125000"/>
              <a:buChar char="-"/>
              <a:defRPr sz="1800"/>
            </a:pPr>
            <a:r>
              <a:rPr lang="en-US" sz="1400" dirty="0">
                <a:latin typeface="Arial"/>
                <a:ea typeface="Arial"/>
                <a:cs typeface="Arial"/>
                <a:sym typeface="Arial"/>
              </a:rPr>
              <a:t>He counted individual cubes in rows (1, 2, 3… 4, 5, 6… 7, 8, 9)</a:t>
            </a:r>
          </a:p>
          <a:p>
            <a:pPr marL="762000" lvl="1" indent="-381000" defTabSz="457200">
              <a:buSzPct val="125000"/>
              <a:buChar char="-"/>
              <a:defRPr sz="1800"/>
            </a:pPr>
            <a:r>
              <a:rPr lang="en-US" sz="1400" dirty="0">
                <a:latin typeface="Arial"/>
                <a:ea typeface="Arial"/>
                <a:cs typeface="Arial"/>
                <a:sym typeface="Arial"/>
              </a:rPr>
              <a:t>Got stuck counting cubes in bottom layer - only counted the 5 he could see </a:t>
            </a:r>
          </a:p>
          <a:p>
            <a:pPr marL="762000" lvl="1" indent="-381000" defTabSz="457200">
              <a:buSzPct val="125000"/>
              <a:buChar char="-"/>
              <a:defRPr sz="1800"/>
            </a:pPr>
            <a:r>
              <a:rPr lang="en-US" sz="1400" dirty="0">
                <a:latin typeface="Arial"/>
                <a:ea typeface="Arial"/>
                <a:cs typeface="Arial"/>
                <a:sym typeface="Arial"/>
              </a:rPr>
              <a:t>Said, “I don’t know…’cause it’s like all over there” (pointing to the side with cubes he couldn’t see).  </a:t>
            </a:r>
          </a:p>
          <a:p>
            <a:pPr lvl="0" defTabSz="457200">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Researcher guided him to consider how many cubes would be on bottom layer “holding up” the cubes on top layer. </a:t>
            </a:r>
          </a:p>
          <a:p>
            <a:pPr marL="762000" lvl="1" indent="-381000" defTabSz="457200">
              <a:buSzPct val="125000"/>
              <a:buChar char="-"/>
              <a:defRPr sz="1800"/>
            </a:pPr>
            <a:r>
              <a:rPr lang="en-US" sz="1400" dirty="0">
                <a:latin typeface="Arial"/>
                <a:ea typeface="Arial"/>
                <a:cs typeface="Arial"/>
                <a:sym typeface="Arial"/>
              </a:rPr>
              <a:t>He looked at drawing again; said, “Nine?” </a:t>
            </a:r>
          </a:p>
          <a:p>
            <a:pPr lvl="0" defTabSz="457200">
              <a:defRPr sz="1800"/>
            </a:pPr>
            <a:endParaRPr lang="en-US" sz="1400" dirty="0">
              <a:latin typeface="Arial"/>
              <a:ea typeface="Arial"/>
              <a:cs typeface="Arial"/>
              <a:sym typeface="Arial"/>
            </a:endParaRPr>
          </a:p>
          <a:p>
            <a:pPr lvl="0" defTabSz="457200">
              <a:defRPr sz="1800"/>
            </a:pPr>
            <a:r>
              <a:rPr lang="en-US" sz="1400" b="1" i="1" dirty="0">
                <a:latin typeface="Arial"/>
                <a:ea typeface="Arial"/>
                <a:cs typeface="Arial"/>
                <a:sym typeface="Arial"/>
              </a:rPr>
              <a:t>Later</a:t>
            </a:r>
            <a:r>
              <a:rPr lang="en-US" sz="1400" dirty="0">
                <a:latin typeface="Arial"/>
                <a:ea typeface="Arial"/>
                <a:cs typeface="Arial"/>
                <a:sym typeface="Arial"/>
              </a:rPr>
              <a:t>, he built the prism with cubes. (PICTURE)</a:t>
            </a:r>
          </a:p>
          <a:p>
            <a:pPr marL="381000" lvl="0" indent="-381000" defTabSz="457200">
              <a:buSzPct val="125000"/>
              <a:buChar char="•"/>
              <a:defRPr sz="1800"/>
            </a:pPr>
            <a:r>
              <a:rPr lang="en-US" sz="1400" dirty="0">
                <a:latin typeface="Arial"/>
                <a:ea typeface="Arial"/>
                <a:cs typeface="Arial"/>
                <a:sym typeface="Arial"/>
              </a:rPr>
              <a:t>Built bottom layer in three rows of 3 (top-to bottom, left-to-right). </a:t>
            </a:r>
          </a:p>
          <a:p>
            <a:pPr marL="381000" lvl="0" indent="-381000" defTabSz="457200">
              <a:buSzPct val="125000"/>
              <a:buChar char="•"/>
              <a:defRPr sz="1800"/>
            </a:pPr>
            <a:r>
              <a:rPr lang="en-US" sz="1400" dirty="0">
                <a:latin typeface="Arial"/>
                <a:ea typeface="Arial"/>
                <a:cs typeface="Arial"/>
                <a:sym typeface="Arial"/>
              </a:rPr>
              <a:t>Built top layer in three horizontal rows of 3 (left-to-right, top-to-bottom). </a:t>
            </a:r>
          </a:p>
          <a:p>
            <a:pPr marL="381000" lvl="0" indent="-381000" defTabSz="457200">
              <a:buSzPct val="125000"/>
              <a:buChar char="•"/>
              <a:defRPr sz="1800"/>
            </a:pPr>
            <a:r>
              <a:rPr lang="en-US" sz="1400" dirty="0">
                <a:latin typeface="Arial"/>
                <a:ea typeface="Arial"/>
                <a:cs typeface="Arial"/>
                <a:sym typeface="Arial"/>
              </a:rPr>
              <a:t>After discussing the layers, Robert volunteered, “It’s 18!” </a:t>
            </a:r>
          </a:p>
          <a:p>
            <a:pPr marL="381000" lvl="0" indent="-381000" defTabSz="457200">
              <a:buSzPct val="125000"/>
              <a:buChar char="•"/>
              <a:defRPr sz="1800"/>
            </a:pPr>
            <a:r>
              <a:rPr lang="en-US" sz="1400" dirty="0">
                <a:latin typeface="Arial"/>
                <a:ea typeface="Arial"/>
                <a:cs typeface="Arial"/>
                <a:sym typeface="Arial"/>
              </a:rPr>
              <a:t>When asked how he knew, he said, “’Cause 9 + 9 = 18!”</a:t>
            </a:r>
          </a:p>
          <a:p>
            <a:pPr lvl="0" defTabSz="457200">
              <a:defRPr sz="1800"/>
            </a:pPr>
            <a:endParaRPr lang="en-US" sz="1400" dirty="0">
              <a:latin typeface="Arial"/>
              <a:ea typeface="Arial"/>
              <a:cs typeface="Arial"/>
              <a:sym typeface="Arial"/>
            </a:endParaRPr>
          </a:p>
          <a:p>
            <a:pPr lvl="0" defTabSz="457200">
              <a:defRPr sz="1800"/>
            </a:pPr>
            <a:r>
              <a:rPr lang="en-US" sz="1400" dirty="0">
                <a:latin typeface="Arial Bold"/>
                <a:ea typeface="Arial Bold"/>
                <a:cs typeface="Arial Bold"/>
                <a:sym typeface="Arial Bold"/>
              </a:rPr>
              <a:t>Analysis: </a:t>
            </a:r>
          </a:p>
          <a:p>
            <a:pPr marL="381000" lvl="0" indent="-381000" defTabSz="457200">
              <a:buSzPct val="125000"/>
              <a:buChar char="•"/>
              <a:defRPr sz="1800"/>
            </a:pPr>
            <a:r>
              <a:rPr lang="en-US" sz="1400" dirty="0">
                <a:latin typeface="Arial"/>
                <a:ea typeface="Arial"/>
                <a:cs typeface="Arial"/>
                <a:sym typeface="Arial"/>
              </a:rPr>
              <a:t>Pointing, counting demonstrate more solid understanding of “cubes as units” (volume), rather than “faces as units” (volume). </a:t>
            </a:r>
          </a:p>
          <a:p>
            <a:pPr marL="762000" lvl="1" indent="-381000" defTabSz="457200">
              <a:buSzPct val="125000"/>
              <a:buFont typeface="Arial"/>
              <a:buChar char="-"/>
              <a:defRPr sz="1800"/>
            </a:pPr>
            <a:r>
              <a:rPr lang="en-US" sz="1400" dirty="0">
                <a:latin typeface="Arial"/>
                <a:ea typeface="Arial"/>
                <a:cs typeface="Arial"/>
                <a:sym typeface="Arial"/>
              </a:rPr>
              <a:t>Did not double count cube faces at all in the drawing. </a:t>
            </a:r>
          </a:p>
          <a:p>
            <a:pPr marL="762000" lvl="1" indent="-381000" defTabSz="457200">
              <a:buSzPct val="125000"/>
              <a:buFont typeface="Arial"/>
              <a:buChar char="-"/>
              <a:defRPr sz="1800"/>
            </a:pPr>
            <a:r>
              <a:rPr lang="en-US" sz="1400" dirty="0">
                <a:latin typeface="Arial"/>
                <a:ea typeface="Arial"/>
                <a:cs typeface="Arial"/>
                <a:sym typeface="Arial"/>
              </a:rPr>
              <a:t>Disequilibrium - he knew there was something under the top layer he couldn’t see, but couldn’t verbalize it</a:t>
            </a:r>
          </a:p>
          <a:p>
            <a:pPr lvl="0" defTabSz="457200">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Guided to see “top layer/bottom layer” (ZPD)</a:t>
            </a:r>
          </a:p>
          <a:p>
            <a:pPr marL="762000" lvl="1" indent="-381000" defTabSz="457200">
              <a:buSzPct val="125000"/>
              <a:buFont typeface="Arial"/>
              <a:buChar char="-"/>
              <a:defRPr sz="1800"/>
            </a:pPr>
            <a:r>
              <a:rPr lang="en-US" sz="1400" dirty="0">
                <a:latin typeface="Arial"/>
                <a:ea typeface="Arial"/>
                <a:cs typeface="Arial"/>
                <a:sym typeface="Arial"/>
              </a:rPr>
              <a:t>Made mental connection “same # on bottom layer as on top”</a:t>
            </a:r>
          </a:p>
          <a:p>
            <a:pPr lvl="0" defTabSz="457200">
              <a:defRPr sz="1800"/>
            </a:pPr>
            <a:endParaRPr lang="en-US" sz="1400" dirty="0">
              <a:latin typeface="Arial"/>
              <a:ea typeface="Arial"/>
              <a:cs typeface="Arial"/>
              <a:sym typeface="Arial"/>
            </a:endParaRPr>
          </a:p>
          <a:p>
            <a:pPr marL="381000" lvl="0" indent="-381000" defTabSz="457200">
              <a:buSzPct val="125000"/>
              <a:buChar char="•"/>
              <a:defRPr sz="1800"/>
            </a:pPr>
            <a:r>
              <a:rPr lang="en-US" sz="1400" dirty="0">
                <a:latin typeface="Arial"/>
                <a:ea typeface="Arial"/>
                <a:cs typeface="Arial"/>
                <a:sym typeface="Arial"/>
              </a:rPr>
              <a:t>Accurately constructed prism, placing individual cubes in rows </a:t>
            </a:r>
          </a:p>
          <a:p>
            <a:pPr marL="762000" lvl="1" indent="-381000" defTabSz="457200">
              <a:buSzPct val="125000"/>
              <a:buFont typeface="Arial"/>
              <a:buChar char="-"/>
              <a:defRPr sz="1800"/>
            </a:pPr>
            <a:r>
              <a:rPr lang="en-US" sz="1400" dirty="0">
                <a:latin typeface="Arial"/>
                <a:ea typeface="Arial"/>
                <a:cs typeface="Arial"/>
                <a:sym typeface="Arial"/>
              </a:rPr>
              <a:t>counted number of cubes in top layer before trying to count bottom layer </a:t>
            </a:r>
          </a:p>
          <a:p>
            <a:pPr marL="762000" lvl="1" indent="-381000" defTabSz="457200">
              <a:buSzPct val="125000"/>
              <a:buFont typeface="Arial"/>
              <a:buChar char="-"/>
              <a:defRPr sz="1800"/>
            </a:pPr>
            <a:r>
              <a:rPr lang="en-US" sz="1400" dirty="0">
                <a:latin typeface="Arial"/>
                <a:ea typeface="Arial"/>
                <a:cs typeface="Arial"/>
                <a:sym typeface="Arial"/>
              </a:rPr>
              <a:t>(Did not articulate what he was thinking) </a:t>
            </a:r>
          </a:p>
          <a:p>
            <a:pPr marL="381000" lvl="0" indent="-381000" defTabSz="457200">
              <a:buSzPct val="125000"/>
              <a:buChar char="•"/>
              <a:defRPr sz="1800"/>
            </a:pPr>
            <a:r>
              <a:rPr lang="en-US" sz="1400" dirty="0">
                <a:latin typeface="Arial"/>
                <a:ea typeface="Arial"/>
                <a:cs typeface="Arial"/>
                <a:sym typeface="Arial"/>
              </a:rPr>
              <a:t>Able to determine the volume of the prism in terms of cubic units </a:t>
            </a:r>
          </a:p>
          <a:p>
            <a:pPr marL="762000" lvl="1" indent="-381000" defTabSz="457200">
              <a:buSzPct val="125000"/>
              <a:buFont typeface="Arial"/>
              <a:buChar char="-"/>
              <a:defRPr sz="1800"/>
            </a:pPr>
            <a:r>
              <a:rPr lang="en-US" sz="1400" dirty="0">
                <a:solidFill>
                  <a:srgbClr val="F42900"/>
                </a:solidFill>
                <a:latin typeface="Arial"/>
                <a:ea typeface="Arial"/>
                <a:cs typeface="Arial"/>
                <a:sym typeface="Arial"/>
              </a:rPr>
              <a:t>“9+9=18” - unit of units (the layer as a unit of individual cubes)??</a:t>
            </a:r>
          </a:p>
          <a:p>
            <a:pPr lvl="0" defTabSz="457200">
              <a:defRPr sz="1800"/>
            </a:pPr>
            <a:endParaRPr lang="en-US" sz="1400" dirty="0">
              <a:latin typeface="Arial"/>
              <a:ea typeface="Arial"/>
              <a:cs typeface="Arial"/>
              <a:sym typeface="Arial"/>
            </a:endParaRPr>
          </a:p>
          <a:p>
            <a:pPr marR="457200" lvl="0" defTabSz="457200">
              <a:defRPr sz="1800"/>
            </a:pPr>
            <a:r>
              <a:rPr lang="en-US" sz="1400" b="1" dirty="0">
                <a:latin typeface="Arial"/>
                <a:ea typeface="Arial"/>
                <a:cs typeface="Arial"/>
                <a:sym typeface="Arial"/>
              </a:rPr>
              <a:t>Interpretations:</a:t>
            </a:r>
            <a:r>
              <a:rPr lang="en-US" sz="1400" dirty="0">
                <a:latin typeface="Arial"/>
                <a:ea typeface="Arial"/>
                <a:cs typeface="Arial"/>
                <a:sym typeface="Arial"/>
              </a:rPr>
              <a:t> Actions-on-objects representative of </a:t>
            </a:r>
          </a:p>
          <a:p>
            <a:pPr marR="457200" lvl="0" defTabSz="457200">
              <a:defRPr sz="1800"/>
            </a:pPr>
            <a:r>
              <a:rPr lang="en-US" sz="1400" dirty="0">
                <a:latin typeface="Arial"/>
                <a:ea typeface="Arial"/>
                <a:cs typeface="Arial"/>
                <a:sym typeface="Arial"/>
              </a:rPr>
              <a:t>1) Solid evidence of </a:t>
            </a:r>
            <a:r>
              <a:rPr lang="en-US" sz="1400" b="1" dirty="0">
                <a:latin typeface="Arial"/>
                <a:ea typeface="Arial"/>
                <a:cs typeface="Arial"/>
                <a:sym typeface="Arial"/>
              </a:rPr>
              <a:t>Initial Composite 3D </a:t>
            </a:r>
            <a:r>
              <a:rPr lang="en-US" sz="1400" b="1" dirty="0" err="1">
                <a:latin typeface="Arial"/>
                <a:ea typeface="Arial"/>
                <a:cs typeface="Arial"/>
                <a:sym typeface="Arial"/>
              </a:rPr>
              <a:t>Structurer</a:t>
            </a:r>
            <a:r>
              <a:rPr lang="en-US" sz="1400" dirty="0">
                <a:latin typeface="Arial"/>
                <a:ea typeface="Arial"/>
                <a:cs typeface="Arial"/>
                <a:sym typeface="Arial"/>
              </a:rPr>
              <a:t> level, </a:t>
            </a:r>
          </a:p>
          <a:p>
            <a:pPr marR="457200" lvl="0" defTabSz="457200">
              <a:defRPr sz="1800"/>
            </a:pPr>
            <a:r>
              <a:rPr lang="en-US" sz="1400" dirty="0">
                <a:latin typeface="Arial"/>
                <a:ea typeface="Arial"/>
                <a:cs typeface="Arial"/>
                <a:sym typeface="Arial"/>
              </a:rPr>
              <a:t>2) Initial development toward </a:t>
            </a:r>
            <a:r>
              <a:rPr lang="en-US" sz="1400" b="1" dirty="0">
                <a:latin typeface="Arial"/>
                <a:ea typeface="Arial"/>
                <a:cs typeface="Arial"/>
                <a:sym typeface="Arial"/>
              </a:rPr>
              <a:t>Volume Row and Column </a:t>
            </a:r>
            <a:r>
              <a:rPr lang="en-US" sz="1400" b="1" dirty="0" err="1">
                <a:latin typeface="Arial"/>
                <a:ea typeface="Arial"/>
                <a:cs typeface="Arial"/>
                <a:sym typeface="Arial"/>
              </a:rPr>
              <a:t>Structurer</a:t>
            </a:r>
            <a:r>
              <a:rPr lang="en-US" sz="1400" b="1" dirty="0">
                <a:latin typeface="Arial"/>
                <a:ea typeface="Arial"/>
                <a:cs typeface="Arial"/>
                <a:sym typeface="Arial"/>
              </a:rPr>
              <a:t>. </a:t>
            </a:r>
            <a:endParaRPr lang="en-US" sz="1400" dirty="0">
              <a:latin typeface="Arial"/>
              <a:ea typeface="Arial"/>
              <a:cs typeface="Arial"/>
              <a:sym typeface="Arial"/>
            </a:endParaRPr>
          </a:p>
          <a:p>
            <a:pPr lvl="0" defTabSz="457200">
              <a:defRPr sz="1800"/>
            </a:pPr>
            <a:endParaRPr lang="en-US" sz="1400" dirty="0">
              <a:latin typeface="Arial Bold"/>
              <a:ea typeface="Arial Bold"/>
              <a:cs typeface="Arial Bold"/>
              <a:sym typeface="Arial Bold"/>
            </a:endParaRPr>
          </a:p>
          <a:p>
            <a:pPr marL="160020" marR="457200" lvl="0" indent="-118745" defTabSz="457200">
              <a:defRPr sz="1800"/>
            </a:pPr>
            <a:r>
              <a:rPr lang="en-US" sz="1400" b="1" dirty="0">
                <a:latin typeface="Symbol"/>
                <a:ea typeface="Symbol"/>
                <a:cs typeface="Symbol"/>
                <a:sym typeface="Symbol"/>
              </a:rPr>
              <a:t>•	P3DS - </a:t>
            </a:r>
            <a:r>
              <a:rPr lang="en-US" sz="1400" b="1" dirty="0">
                <a:latin typeface="Arial Narrow"/>
                <a:ea typeface="Arial Narrow"/>
                <a:cs typeface="Arial Narrow"/>
                <a:sym typeface="Arial Narrow"/>
              </a:rPr>
              <a:t>Understands cubes as filling a space, but does not use layers or multiplicative thinking. Moves to more accurate counting strategies e.g.:</a:t>
            </a:r>
          </a:p>
          <a:p>
            <a:pPr marL="388620" marR="457200" lvl="0" indent="-118745" defTabSz="457200">
              <a:defRPr sz="1800"/>
            </a:pPr>
            <a:r>
              <a:rPr lang="en-US" sz="1400" b="1" dirty="0">
                <a:latin typeface="Arial Narrow"/>
                <a:ea typeface="Arial Narrow"/>
                <a:cs typeface="Arial Narrow"/>
                <a:sym typeface="Arial Narrow"/>
              </a:rPr>
              <a:t>-	</a:t>
            </a:r>
            <a:r>
              <a:rPr lang="en-US" sz="1400" b="1" i="1" dirty="0">
                <a:latin typeface="Arial Narrow"/>
                <a:ea typeface="Arial Narrow"/>
                <a:cs typeface="Arial Narrow"/>
                <a:sym typeface="Arial Narrow"/>
              </a:rPr>
              <a:t>Counts unsystematically, but attempts to account for internal cubes.</a:t>
            </a:r>
          </a:p>
          <a:p>
            <a:pPr marL="388620" marR="457200" lvl="0" indent="-118745" defTabSz="457200">
              <a:defRPr sz="1800"/>
            </a:pPr>
            <a:r>
              <a:rPr lang="en-US" sz="1400" b="1" dirty="0">
                <a:latin typeface="Arial Narrow"/>
                <a:ea typeface="Arial Narrow"/>
                <a:cs typeface="Arial Narrow"/>
                <a:sym typeface="Arial Narrow"/>
              </a:rPr>
              <a:t>-	</a:t>
            </a:r>
            <a:r>
              <a:rPr lang="en-US" sz="1400" b="1" i="1" dirty="0">
                <a:latin typeface="Arial Narrow"/>
                <a:ea typeface="Arial Narrow"/>
                <a:cs typeface="Arial Narrow"/>
                <a:sym typeface="Arial Narrow"/>
              </a:rPr>
              <a:t>Counts systematically, trying to account for outside and inside cubes.</a:t>
            </a:r>
          </a:p>
          <a:p>
            <a:pPr marR="457200" lvl="0" defTabSz="457200">
              <a:lnSpc>
                <a:spcPct val="115000"/>
              </a:lnSpc>
              <a:spcBef>
                <a:spcPts val="1000"/>
              </a:spcBef>
              <a:defRPr sz="1800"/>
            </a:pPr>
            <a:r>
              <a:rPr lang="en-US" sz="1400" b="1" i="1" dirty="0">
                <a:latin typeface="Arial Narrow"/>
                <a:ea typeface="Arial Narrow"/>
                <a:cs typeface="Arial Narrow"/>
                <a:sym typeface="Arial Narrow"/>
              </a:rPr>
              <a:t>Counts the number of cubes in one row or column of a 3-D structure and uses skip counting to get the total.</a:t>
            </a:r>
          </a:p>
          <a:p>
            <a:pPr marR="457200" lvl="0" defTabSz="457200">
              <a:lnSpc>
                <a:spcPct val="115000"/>
              </a:lnSpc>
              <a:spcBef>
                <a:spcPts val="1000"/>
              </a:spcBef>
              <a:defRPr sz="1800"/>
            </a:pPr>
            <a:endParaRPr lang="en-US" sz="1400" b="1" i="1" dirty="0">
              <a:latin typeface="Arial Narrow"/>
              <a:ea typeface="Arial Narrow"/>
              <a:cs typeface="Arial Narrow"/>
              <a:sym typeface="Arial Narrow"/>
            </a:endParaRPr>
          </a:p>
          <a:p>
            <a:pPr marL="388620" marR="457200" lvl="0" indent="-114300" defTabSz="457200">
              <a:spcBef>
                <a:spcPts val="300"/>
              </a:spcBef>
              <a:defRPr sz="1800"/>
            </a:pPr>
            <a:r>
              <a:rPr lang="en-US" sz="1400" b="1" dirty="0">
                <a:latin typeface="Arial Narrow"/>
                <a:ea typeface="Arial Narrow"/>
                <a:cs typeface="Arial Narrow"/>
                <a:sym typeface="Arial Narrow"/>
              </a:rPr>
              <a:t>-	RACS - </a:t>
            </a:r>
            <a:r>
              <a:rPr lang="en-US" sz="1400" b="1" i="1" dirty="0">
                <a:latin typeface="Arial Narrow"/>
                <a:ea typeface="Arial Narrow"/>
                <a:cs typeface="Arial Narrow"/>
                <a:sym typeface="Arial Narrow"/>
              </a:rPr>
              <a:t>Counts or computes (row by column) the number of cubes in one row, and then </a:t>
            </a:r>
          </a:p>
          <a:p>
            <a:pPr marL="388620" marR="457200" lvl="0" indent="-114300" defTabSz="457200">
              <a:spcBef>
                <a:spcPts val="300"/>
              </a:spcBef>
              <a:defRPr sz="1800"/>
            </a:pPr>
            <a:r>
              <a:rPr lang="en-US" sz="1400" b="1" i="1" dirty="0">
                <a:latin typeface="Arial Narrow"/>
                <a:ea typeface="Arial Narrow"/>
                <a:cs typeface="Arial Narrow"/>
                <a:sym typeface="Arial Narrow"/>
              </a:rPr>
              <a:t>- Uses addition or skip counting to determine the total.</a:t>
            </a:r>
          </a:p>
          <a:p>
            <a:pPr marL="388620" marR="457200" lvl="0" indent="-114300" defTabSz="457200">
              <a:spcBef>
                <a:spcPts val="300"/>
              </a:spcBef>
              <a:defRPr sz="1800"/>
            </a:pPr>
            <a:r>
              <a:rPr lang="en-US" sz="1400" b="1" i="1" dirty="0">
                <a:latin typeface="Arial Narrow"/>
                <a:ea typeface="Arial Narrow"/>
                <a:cs typeface="Arial Narrow"/>
                <a:sym typeface="Arial Narrow"/>
              </a:rPr>
              <a:t>Computes (row times column) the number of cubes in one row and then multiplies by the number of layers to determine the total.</a:t>
            </a:r>
          </a:p>
          <a:p>
            <a:pPr marL="388620" marR="457200" lvl="0" indent="-114300" defTabSz="457200">
              <a:spcBef>
                <a:spcPts val="300"/>
              </a:spcBef>
              <a:defRPr sz="1800"/>
            </a:pPr>
            <a:endParaRPr lang="en-US" sz="1400" b="1" i="1" dirty="0">
              <a:latin typeface="Arial Narrow"/>
              <a:ea typeface="Arial Narrow"/>
              <a:cs typeface="Arial Narrow"/>
              <a:sym typeface="Arial Narrow"/>
            </a:endParaRPr>
          </a:p>
          <a:p>
            <a:pPr lvl="0" defTabSz="457200">
              <a:defRPr sz="1800"/>
            </a:pPr>
            <a:r>
              <a:rPr lang="en-US" sz="1400" dirty="0">
                <a:latin typeface="Arial Bold"/>
                <a:ea typeface="Arial Bold"/>
                <a:cs typeface="Arial Bold"/>
                <a:sym typeface="Arial Bold"/>
              </a:rPr>
              <a:t>Limitations: </a:t>
            </a:r>
          </a:p>
          <a:p>
            <a:pPr marL="381000" lvl="0" indent="-381000" defTabSz="457200">
              <a:buSzPct val="125000"/>
              <a:buChar char="•"/>
              <a:defRPr sz="1800"/>
            </a:pPr>
            <a:r>
              <a:rPr lang="en-US" sz="1400" dirty="0">
                <a:latin typeface="Arial Bold"/>
                <a:ea typeface="Arial Bold"/>
                <a:cs typeface="Arial Bold"/>
                <a:sym typeface="Arial Bold"/>
              </a:rPr>
              <a:t>More discussion needed about children’s 3D conceptions of 2D drawing</a:t>
            </a:r>
          </a:p>
          <a:p>
            <a:pPr lvl="0" defTabSz="457200">
              <a:defRPr sz="1800"/>
            </a:pPr>
            <a:endParaRPr sz="1400" dirty="0">
              <a:latin typeface="Arial Bold"/>
              <a:ea typeface="Arial Bold"/>
              <a:cs typeface="Arial Bold"/>
              <a:sym typeface="Arial Bold"/>
            </a:endParaRPr>
          </a:p>
        </p:txBody>
      </p:sp>
    </p:spTree>
    <p:extLst>
      <p:ext uri="{BB962C8B-B14F-4D97-AF65-F5344CB8AC3E}">
        <p14:creationId xmlns:p14="http://schemas.microsoft.com/office/powerpoint/2010/main" val="35652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49" name="Shape 249"/>
          <p:cNvSpPr>
            <a:spLocks noGrp="1"/>
          </p:cNvSpPr>
          <p:nvPr>
            <p:ph type="body" sz="quarter" idx="1"/>
          </p:nvPr>
        </p:nvSpPr>
        <p:spPr>
          <a:prstGeom prst="rect">
            <a:avLst/>
          </a:prstGeom>
        </p:spPr>
        <p:txBody>
          <a:bodyPr/>
          <a:lstStyle/>
          <a:p>
            <a:pPr marL="457200" lvl="0" indent="-457200" defTabSz="457200">
              <a:buSzPct val="125000"/>
              <a:buChar char="•"/>
              <a:defRPr sz="1800"/>
            </a:pPr>
            <a:r>
              <a:rPr sz="1400" dirty="0">
                <a:latin typeface="Helvetica"/>
                <a:ea typeface="Helvetica"/>
                <a:cs typeface="Helvetica"/>
                <a:sym typeface="Helvetica"/>
              </a:rPr>
              <a:t>As a result, I propose an extension of the current volume LT (Sarama &amp; Clements, 2009).</a:t>
            </a:r>
          </a:p>
          <a:p>
            <a:pPr lvl="0" defTabSz="457200">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Whereas previously, volume recognition, capacity comparison, and spatial structuring were laid out in separate, hierarchical levels of the LT, we now see each of these as developing throughout the LT.</a:t>
            </a:r>
          </a:p>
          <a:p>
            <a:pPr lvl="0" defTabSz="457200">
              <a:defRPr sz="1800"/>
            </a:pPr>
            <a:endParaRPr sz="1400" dirty="0">
              <a:latin typeface="Helvetica"/>
              <a:ea typeface="Helvetica"/>
              <a:cs typeface="Helvetica"/>
              <a:sym typeface="Helvetica"/>
            </a:endParaRPr>
          </a:p>
          <a:p>
            <a:pPr marL="457200" lvl="2" indent="-457200" defTabSz="457200">
              <a:buSzPct val="125000"/>
              <a:buChar char="•"/>
              <a:defRPr sz="1800"/>
            </a:pPr>
            <a:r>
              <a:rPr sz="1400" dirty="0">
                <a:latin typeface="Helvetica"/>
                <a:ea typeface="Helvetica"/>
                <a:cs typeface="Helvetica"/>
                <a:sym typeface="Helvetica"/>
              </a:rPr>
              <a:t>We are currently distinguishing four </a:t>
            </a:r>
            <a:r>
              <a:rPr lang="en-US" sz="1400" dirty="0">
                <a:latin typeface="Helvetica"/>
                <a:ea typeface="Helvetica"/>
                <a:cs typeface="Helvetica"/>
                <a:sym typeface="Helvetica"/>
              </a:rPr>
              <a:t>Scheme</a:t>
            </a:r>
            <a:r>
              <a:rPr sz="1400" dirty="0">
                <a:latin typeface="Helvetica"/>
                <a:ea typeface="Helvetica"/>
                <a:cs typeface="Helvetica"/>
                <a:sym typeface="Helvetica"/>
              </a:rPr>
              <a:t>s of volume understanding: filling, packing, building, and comparing - because students demonstrated these </a:t>
            </a:r>
            <a:r>
              <a:rPr lang="en-US" sz="1400" dirty="0">
                <a:latin typeface="Helvetica"/>
                <a:ea typeface="Helvetica"/>
                <a:cs typeface="Helvetica"/>
                <a:sym typeface="Helvetica"/>
              </a:rPr>
              <a:t>Scheme</a:t>
            </a:r>
            <a:r>
              <a:rPr sz="1400" dirty="0">
                <a:latin typeface="Helvetica"/>
                <a:ea typeface="Helvetica"/>
                <a:cs typeface="Helvetica"/>
                <a:sym typeface="Helvetica"/>
              </a:rPr>
              <a:t>s at every level of understanding.</a:t>
            </a:r>
          </a:p>
          <a:p>
            <a:pPr lvl="0" defTabSz="457200">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Additionally, previous research considered that spatial structuring, (e.g. counting, ordering, building) was the crux of volume understanding.</a:t>
            </a:r>
          </a:p>
          <a:p>
            <a:pPr lvl="0" defTabSz="457200">
              <a:defRPr sz="1800"/>
            </a:pPr>
            <a:endParaRPr sz="1400" dirty="0">
              <a:latin typeface="Helvetica"/>
              <a:ea typeface="Helvetica"/>
              <a:cs typeface="Helvetica"/>
              <a:sym typeface="Helvetica"/>
            </a:endParaRPr>
          </a:p>
          <a:p>
            <a:pPr marL="457200" lvl="2" indent="-457200" defTabSz="457200">
              <a:buSzPct val="125000"/>
              <a:buChar char="•"/>
              <a:defRPr sz="1800"/>
            </a:pPr>
            <a:r>
              <a:rPr sz="1400" dirty="0">
                <a:latin typeface="Helvetica"/>
                <a:ea typeface="Helvetica"/>
                <a:cs typeface="Helvetica"/>
                <a:sym typeface="Helvetica"/>
              </a:rPr>
              <a:t>Evidence shows that spatial structuring is just one component of a comprehensive understanding of volume.</a:t>
            </a:r>
          </a:p>
          <a:p>
            <a:pPr lvl="0" defTabSz="457200">
              <a:defRPr sz="1800"/>
            </a:pPr>
            <a:endParaRPr sz="1400" dirty="0">
              <a:latin typeface="Helvetica"/>
              <a:ea typeface="Helvetica"/>
              <a:cs typeface="Helvetica"/>
              <a:sym typeface="Helvetica"/>
            </a:endParaRPr>
          </a:p>
          <a:p>
            <a:pPr marL="457200" lvl="2" indent="-457200" defTabSz="457200">
              <a:buSzPct val="125000"/>
              <a:buChar char="•"/>
              <a:defRPr sz="1800"/>
            </a:pPr>
            <a:r>
              <a:rPr sz="1400" dirty="0">
                <a:latin typeface="Helvetica"/>
                <a:ea typeface="Helvetica"/>
                <a:cs typeface="Helvetica"/>
                <a:sym typeface="Helvetica"/>
              </a:rPr>
              <a:t>We also must consider the capacity of each unit (i.e., each unit is filled/takes up space) as well as the relationship between capacity and volume as spatial structuring</a:t>
            </a:r>
          </a:p>
        </p:txBody>
      </p:sp>
    </p:spTree>
    <p:extLst>
      <p:ext uri="{BB962C8B-B14F-4D97-AF65-F5344CB8AC3E}">
        <p14:creationId xmlns:p14="http://schemas.microsoft.com/office/powerpoint/2010/main" val="1356923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54" name="Shape 254"/>
          <p:cNvSpPr>
            <a:spLocks noGrp="1"/>
          </p:cNvSpPr>
          <p:nvPr>
            <p:ph type="body" sz="quarter" idx="1"/>
          </p:nvPr>
        </p:nvSpPr>
        <p:spPr>
          <a:prstGeom prst="rect">
            <a:avLst/>
          </a:prstGeom>
        </p:spPr>
        <p:txBody>
          <a:bodyPr/>
          <a:lstStyle/>
          <a:p>
            <a:pPr marL="457200" lvl="0" indent="-457200" defTabSz="457200">
              <a:buSzPct val="125000"/>
              <a:buChar char="•"/>
              <a:defRPr sz="1800"/>
            </a:pPr>
            <a:r>
              <a:rPr sz="1400" dirty="0">
                <a:latin typeface="Helvetica"/>
                <a:ea typeface="Helvetica"/>
                <a:cs typeface="Helvetica"/>
                <a:sym typeface="Helvetica"/>
              </a:rPr>
              <a:t>In this first level, children demonstrate an initial recognition of volume; they use very general, familiar language to describe objects - big, little, etc.</a:t>
            </a:r>
          </a:p>
          <a:p>
            <a:pPr marL="457200" lvl="0" indent="-457200" defTabSz="457200">
              <a:buSzPct val="125000"/>
              <a:buChar char="•"/>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When they initially begin to compare, they make no reference to dimensions</a:t>
            </a:r>
            <a:r>
              <a:rPr lang="en-US" sz="1400" dirty="0">
                <a:latin typeface="Helvetica"/>
                <a:ea typeface="Helvetica"/>
                <a:cs typeface="Helvetica"/>
                <a:sym typeface="Helvetica"/>
              </a:rPr>
              <a:t> but tend to use general terms for size</a:t>
            </a:r>
            <a:r>
              <a:rPr sz="1400" dirty="0">
                <a:latin typeface="Helvetica"/>
                <a:ea typeface="Helvetica"/>
                <a:cs typeface="Helvetica"/>
                <a:sym typeface="Helvetica"/>
              </a:rPr>
              <a:t> (big/tiny).</a:t>
            </a:r>
          </a:p>
          <a:p>
            <a:pPr marL="457200" lvl="0" indent="-457200" defTabSz="457200">
              <a:buSzPct val="125000"/>
              <a:buChar char="•"/>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Eventually, they may recognize one dimension in their comparisons - bigger because it’s taller.</a:t>
            </a:r>
          </a:p>
        </p:txBody>
      </p:sp>
    </p:spTree>
    <p:extLst>
      <p:ext uri="{BB962C8B-B14F-4D97-AF65-F5344CB8AC3E}">
        <p14:creationId xmlns:p14="http://schemas.microsoft.com/office/powerpoint/2010/main" val="478337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62" name="Shape 262"/>
          <p:cNvSpPr>
            <a:spLocks noGrp="1"/>
          </p:cNvSpPr>
          <p:nvPr>
            <p:ph type="body" sz="quarter" idx="1"/>
          </p:nvPr>
        </p:nvSpPr>
        <p:spPr>
          <a:prstGeom prst="rect">
            <a:avLst/>
          </a:prstGeom>
        </p:spPr>
        <p:txBody>
          <a:bodyPr/>
          <a:lstStyle/>
          <a:p>
            <a:pPr marL="457200" lvl="0" indent="-457200" defTabSz="457200">
              <a:buSzPct val="125000"/>
              <a:buChar char="•"/>
              <a:defRPr sz="1800"/>
            </a:pPr>
            <a:r>
              <a:rPr sz="1400" dirty="0">
                <a:latin typeface="Helvetica"/>
                <a:ea typeface="Helvetica"/>
                <a:cs typeface="Helvetica"/>
                <a:sym typeface="Helvetica"/>
              </a:rPr>
              <a:t>In the second level, Volume FIller, children fill containers and pack boxes (as in end-to-end length measurement), and may not recognize the need for equal units (gaps/overlaps in packing)</a:t>
            </a:r>
          </a:p>
          <a:p>
            <a:pPr marL="457200" lvl="0" indent="-457200" defTabSz="457200">
              <a:buSzPct val="125000"/>
              <a:buChar char="•"/>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In building and comparing, they are only attending to 1 - 2 dimensions.</a:t>
            </a:r>
            <a:endParaRPr lang="en-US" sz="1400" dirty="0">
              <a:latin typeface="Helvetica"/>
              <a:ea typeface="Helvetica"/>
              <a:cs typeface="Helvetica"/>
              <a:sym typeface="Helvetica"/>
            </a:endParaRPr>
          </a:p>
          <a:p>
            <a:pPr marL="0" lvl="0" indent="0" defTabSz="457200">
              <a:buSzPct val="125000"/>
              <a:buNone/>
              <a:defRPr sz="1800"/>
            </a:pPr>
            <a:endParaRPr lang="en-US" sz="1400" dirty="0">
              <a:latin typeface="Helvetica"/>
              <a:ea typeface="Helvetica"/>
              <a:cs typeface="Helvetica"/>
              <a:sym typeface="Helvetica"/>
            </a:endParaRPr>
          </a:p>
        </p:txBody>
      </p:sp>
    </p:spTree>
    <p:extLst>
      <p:ext uri="{BB962C8B-B14F-4D97-AF65-F5344CB8AC3E}">
        <p14:creationId xmlns:p14="http://schemas.microsoft.com/office/powerpoint/2010/main" val="212781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72" name="Shape 272"/>
          <p:cNvSpPr>
            <a:spLocks noGrp="1"/>
          </p:cNvSpPr>
          <p:nvPr>
            <p:ph type="body" sz="quarter" idx="1"/>
          </p:nvPr>
        </p:nvSpPr>
        <p:spPr>
          <a:prstGeom prst="rect">
            <a:avLst/>
          </a:prstGeom>
        </p:spPr>
        <p:txBody>
          <a:bodyPr/>
          <a:lstStyle/>
          <a:p>
            <a:pPr marL="457200" lvl="0" indent="-457200" defTabSz="457200">
              <a:buSzPct val="125000"/>
              <a:buChar char="•"/>
              <a:defRPr sz="1800"/>
            </a:pPr>
            <a:r>
              <a:rPr sz="1400" dirty="0">
                <a:latin typeface="Helvetica"/>
                <a:ea typeface="Helvetica"/>
                <a:cs typeface="Helvetica"/>
                <a:sym typeface="Helvetica"/>
              </a:rPr>
              <a:t>Children begin to quantify individual scoops or cubes to measure volume, understanding that the count stands for something. However, they do not recognize the need for equal size units.</a:t>
            </a:r>
          </a:p>
          <a:p>
            <a:pPr lvl="0" defTabSz="457200">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When building, they may double count cubes on adjacent sides or at corners, and don’t account for hidden cubes.</a:t>
            </a:r>
          </a:p>
          <a:p>
            <a:pPr marL="457200" lvl="0" indent="-457200" defTabSz="457200">
              <a:buSzPct val="125000"/>
              <a:buChar char="•"/>
              <a:defRPr sz="1800"/>
            </a:pPr>
            <a:endParaRPr sz="1400" dirty="0">
              <a:latin typeface="Helvetica"/>
              <a:ea typeface="Helvetica"/>
              <a:cs typeface="Helvetica"/>
              <a:sym typeface="Helvetica"/>
            </a:endParaRPr>
          </a:p>
          <a:p>
            <a:pPr marL="457200" lvl="0" indent="-457200" defTabSz="457200">
              <a:buSzPct val="125000"/>
              <a:buChar char="•"/>
              <a:defRPr sz="1800"/>
            </a:pPr>
            <a:r>
              <a:rPr sz="1400" dirty="0">
                <a:latin typeface="Helvetica"/>
                <a:ea typeface="Helvetica"/>
                <a:cs typeface="Helvetica"/>
                <a:sym typeface="Helvetica"/>
              </a:rPr>
              <a:t>They recognize 3 dimensions when comparing.</a:t>
            </a:r>
          </a:p>
        </p:txBody>
      </p:sp>
    </p:spTree>
    <p:extLst>
      <p:ext uri="{BB962C8B-B14F-4D97-AF65-F5344CB8AC3E}">
        <p14:creationId xmlns:p14="http://schemas.microsoft.com/office/powerpoint/2010/main" val="282447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84" name="Shape 284"/>
          <p:cNvSpPr>
            <a:spLocks noGrp="1"/>
          </p:cNvSpPr>
          <p:nvPr>
            <p:ph type="body" sz="quarter" idx="1"/>
          </p:nvPr>
        </p:nvSpPr>
        <p:spPr>
          <a:prstGeom prst="rect">
            <a:avLst/>
          </a:prstGeom>
        </p:spPr>
        <p:txBody>
          <a:bodyPr/>
          <a:lstStyle/>
          <a:p>
            <a:pPr marL="381000" lvl="0" indent="-381000" defTabSz="457200">
              <a:buSzPct val="125000"/>
              <a:buChar char="•"/>
              <a:defRPr sz="1800"/>
            </a:pPr>
            <a:r>
              <a:rPr sz="1400">
                <a:latin typeface="Helvetica"/>
                <a:ea typeface="Helvetica"/>
                <a:cs typeface="Helvetica"/>
                <a:sym typeface="Helvetica"/>
              </a:rPr>
              <a:t>Here, children relate size and number of units.</a:t>
            </a:r>
          </a:p>
          <a:p>
            <a:pPr marL="381000" lvl="0" indent="-381000" defTabSz="457200">
              <a:buSzPct val="125000"/>
              <a:buChar char="•"/>
              <a:defRPr sz="1800"/>
            </a:pPr>
            <a:endParaRPr sz="1400">
              <a:latin typeface="Helvetica"/>
              <a:ea typeface="Helvetica"/>
              <a:cs typeface="Helvetica"/>
              <a:sym typeface="Helvetica"/>
            </a:endParaRPr>
          </a:p>
          <a:p>
            <a:pPr marL="381000" lvl="0" indent="-381000" defTabSz="457200">
              <a:buSzPct val="125000"/>
              <a:buChar char="•"/>
              <a:defRPr sz="1800"/>
            </a:pPr>
            <a:r>
              <a:rPr sz="1400">
                <a:latin typeface="Helvetica"/>
                <a:ea typeface="Helvetica"/>
                <a:cs typeface="Helvetica"/>
                <a:sym typeface="Helvetica"/>
              </a:rPr>
              <a:t>They know that fewer bigger scoops are needed to fill a container, and more accurately quantify a comparison.</a:t>
            </a:r>
          </a:p>
          <a:p>
            <a:pPr lvl="0" defTabSz="457200">
              <a:defRPr sz="1800"/>
            </a:pPr>
            <a:endParaRPr sz="1400">
              <a:latin typeface="Helvetica"/>
              <a:ea typeface="Helvetica"/>
              <a:cs typeface="Helvetica"/>
              <a:sym typeface="Helvetica"/>
            </a:endParaRPr>
          </a:p>
          <a:p>
            <a:pPr marL="381000" lvl="0" indent="-381000" defTabSz="457200">
              <a:buSzPct val="125000"/>
              <a:buChar char="•"/>
              <a:defRPr sz="1800"/>
            </a:pPr>
            <a:r>
              <a:rPr sz="1400">
                <a:latin typeface="Helvetica"/>
                <a:ea typeface="Helvetica"/>
                <a:cs typeface="Helvetica"/>
                <a:sym typeface="Helvetica"/>
              </a:rPr>
              <a:t>They are able to iterate a unit in packing to find the volume, but may ignore internal cubes at times</a:t>
            </a:r>
          </a:p>
          <a:p>
            <a:pPr marL="381000" lvl="0" indent="-381000" defTabSz="457200">
              <a:buSzPct val="125000"/>
              <a:buChar char="•"/>
              <a:defRPr sz="1800"/>
            </a:pPr>
            <a:endParaRPr sz="1400">
              <a:latin typeface="Helvetica"/>
              <a:ea typeface="Helvetica"/>
              <a:cs typeface="Helvetica"/>
              <a:sym typeface="Helvetica"/>
            </a:endParaRPr>
          </a:p>
          <a:p>
            <a:pPr marL="381000" lvl="0" indent="-381000" defTabSz="457200">
              <a:buSzPct val="125000"/>
              <a:buChar char="•"/>
              <a:defRPr sz="1800"/>
            </a:pPr>
            <a:r>
              <a:rPr sz="1400">
                <a:latin typeface="Helvetica"/>
                <a:ea typeface="Helvetica"/>
                <a:cs typeface="Helvetica"/>
                <a:sym typeface="Helvetica"/>
              </a:rPr>
              <a:t>They count cubes, but may miss some hidden cubes.</a:t>
            </a:r>
          </a:p>
        </p:txBody>
      </p:sp>
    </p:spTree>
    <p:extLst>
      <p:ext uri="{BB962C8B-B14F-4D97-AF65-F5344CB8AC3E}">
        <p14:creationId xmlns:p14="http://schemas.microsoft.com/office/powerpoint/2010/main" val="1432651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hape 305"/>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306" name="Shape 306"/>
          <p:cNvSpPr>
            <a:spLocks noGrp="1"/>
          </p:cNvSpPr>
          <p:nvPr>
            <p:ph type="body" sz="quarter" idx="1"/>
          </p:nvPr>
        </p:nvSpPr>
        <p:spPr>
          <a:prstGeom prst="rect">
            <a:avLst/>
          </a:prstGeom>
        </p:spPr>
        <p:txBody>
          <a:bodyPr/>
          <a:lstStyle/>
          <a:p>
            <a:pPr marL="381000" lvl="0" indent="-381000" defTabSz="457200">
              <a:buSzPct val="125000"/>
              <a:buChar char="•"/>
              <a:defRPr sz="1800"/>
            </a:pPr>
            <a:r>
              <a:rPr sz="1400">
                <a:latin typeface="Helvetica"/>
                <a:ea typeface="Helvetica"/>
                <a:cs typeface="Helvetica"/>
                <a:sym typeface="Helvetica"/>
              </a:rPr>
              <a:t>To explore the issue of counts vs. space filled, we designed tasks that involved coordinating packing volume with filling volume.</a:t>
            </a:r>
          </a:p>
          <a:p>
            <a:pPr marL="381000" lvl="0" indent="-381000" defTabSz="457200">
              <a:buSzPct val="125000"/>
              <a:buChar char="•"/>
              <a:defRPr sz="1800"/>
            </a:pPr>
            <a:endParaRPr sz="1400">
              <a:latin typeface="Helvetica"/>
              <a:ea typeface="Helvetica"/>
              <a:cs typeface="Helvetica"/>
              <a:sym typeface="Helvetica"/>
            </a:endParaRPr>
          </a:p>
          <a:p>
            <a:pPr marL="381000" lvl="0" indent="-381000" defTabSz="457200">
              <a:buSzPct val="125000"/>
              <a:buChar char="•"/>
              <a:defRPr sz="1800"/>
            </a:pPr>
            <a:r>
              <a:rPr sz="1400">
                <a:latin typeface="Helvetica"/>
                <a:ea typeface="Helvetica"/>
                <a:cs typeface="Helvetica"/>
                <a:sym typeface="Helvetica"/>
              </a:rPr>
              <a:t>For example, we had children fill boxes with cubes, then rice.</a:t>
            </a:r>
          </a:p>
          <a:p>
            <a:pPr lvl="0" defTabSz="457200">
              <a:defRPr sz="1800"/>
            </a:pPr>
            <a:endParaRPr sz="1400">
              <a:latin typeface="Helvetica"/>
              <a:ea typeface="Helvetica"/>
              <a:cs typeface="Helvetica"/>
              <a:sym typeface="Helvetica"/>
            </a:endParaRPr>
          </a:p>
          <a:p>
            <a:pPr marL="381000" lvl="0" indent="-381000" defTabSz="457200">
              <a:buSzPct val="125000"/>
              <a:buChar char="•"/>
              <a:defRPr sz="1800"/>
            </a:pPr>
            <a:r>
              <a:rPr sz="1400">
                <a:latin typeface="Helvetica"/>
                <a:ea typeface="Helvetica"/>
                <a:cs typeface="Helvetica"/>
                <a:sym typeface="Helvetica"/>
              </a:rPr>
              <a:t>We used a graduated cylinder marked with cubic inches to help children make sense of how the cubes would “fill” a graduated cylinder.</a:t>
            </a:r>
          </a:p>
        </p:txBody>
      </p:sp>
    </p:spTree>
    <p:extLst>
      <p:ext uri="{BB962C8B-B14F-4D97-AF65-F5344CB8AC3E}">
        <p14:creationId xmlns:p14="http://schemas.microsoft.com/office/powerpoint/2010/main" val="979059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94" name="Shape 294"/>
          <p:cNvSpPr>
            <a:spLocks noGrp="1"/>
          </p:cNvSpPr>
          <p:nvPr>
            <p:ph type="body" sz="quarter" idx="1"/>
          </p:nvPr>
        </p:nvSpPr>
        <p:spPr>
          <a:prstGeom prst="rect">
            <a:avLst/>
          </a:prstGeom>
        </p:spPr>
        <p:txBody>
          <a:bodyPr/>
          <a:lstStyle/>
          <a:p>
            <a:pPr marL="381000" lvl="0" indent="-381000" defTabSz="457200">
              <a:buSzPct val="125000"/>
              <a:buChar char="•"/>
              <a:defRPr sz="1800"/>
            </a:pPr>
            <a:r>
              <a:rPr sz="1400" dirty="0">
                <a:latin typeface="Helvetica"/>
                <a:ea typeface="Helvetica"/>
                <a:cs typeface="Helvetica"/>
                <a:sym typeface="Helvetica"/>
              </a:rPr>
              <a:t>Here is where children begin to see units-of-units, what we call cores, and use additive reasoning/skip counting to calculate volume.</a:t>
            </a:r>
          </a:p>
          <a:p>
            <a:pPr marL="381000" lvl="0" indent="-381000" defTabSz="457200">
              <a:buSzPct val="125000"/>
              <a:buChar char="•"/>
              <a:defRPr sz="1800"/>
            </a:pPr>
            <a:endParaRPr sz="1400" dirty="0">
              <a:latin typeface="Helvetica"/>
              <a:ea typeface="Helvetica"/>
              <a:cs typeface="Helvetica"/>
              <a:sym typeface="Helvetica"/>
            </a:endParaRPr>
          </a:p>
          <a:p>
            <a:pPr marL="381000" lvl="0" indent="-381000" defTabSz="457200">
              <a:buSzPct val="125000"/>
              <a:buChar char="•"/>
              <a:defRPr sz="1800"/>
            </a:pPr>
            <a:r>
              <a:rPr sz="1400" dirty="0">
                <a:latin typeface="Helvetica"/>
                <a:ea typeface="Helvetica"/>
                <a:cs typeface="Helvetica"/>
                <a:sym typeface="Helvetica"/>
              </a:rPr>
              <a:t>They now solidly relate the number of cubes to capacity of the object.  </a:t>
            </a:r>
          </a:p>
          <a:p>
            <a:pPr marL="381000" lvl="0" indent="-381000" defTabSz="457200">
              <a:buSzPct val="125000"/>
              <a:buChar char="•"/>
              <a:defRPr sz="1800"/>
            </a:pPr>
            <a:endParaRPr sz="1400" dirty="0">
              <a:latin typeface="Helvetica"/>
              <a:ea typeface="Helvetica"/>
              <a:cs typeface="Helvetica"/>
              <a:sym typeface="Helvetica"/>
            </a:endParaRPr>
          </a:p>
          <a:p>
            <a:pPr marL="381000" lvl="0" indent="-381000" defTabSz="457200">
              <a:buSzPct val="125000"/>
              <a:buChar char="•"/>
              <a:defRPr sz="1800"/>
            </a:pPr>
            <a:r>
              <a:rPr sz="1400" dirty="0">
                <a:latin typeface="Helvetica"/>
                <a:ea typeface="Helvetica"/>
                <a:cs typeface="Helvetica"/>
                <a:sym typeface="Helvetica"/>
              </a:rPr>
              <a:t>Just because children can accurately count the number of cubes in an object, it doesn’t mean they connect the unit count to the amount of space in the object. This level is where that understanding solidifies.</a:t>
            </a:r>
          </a:p>
        </p:txBody>
      </p:sp>
    </p:spTree>
    <p:extLst>
      <p:ext uri="{BB962C8B-B14F-4D97-AF65-F5344CB8AC3E}">
        <p14:creationId xmlns:p14="http://schemas.microsoft.com/office/powerpoint/2010/main" val="678064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no anima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3" name="Rectangle 3"/>
          <p:cNvSpPr>
            <a:spLocks noGrp="1" noChangeArrowheads="1"/>
          </p:cNvSpPr>
          <p:nvPr>
            <p:ph idx="1"/>
          </p:nvPr>
        </p:nvSpPr>
        <p:spPr bwMode="auto">
          <a:xfrm>
            <a:off x="541802" y="2601810"/>
            <a:ext cx="11919612" cy="611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p:txBody>
          <a:bodyPr/>
          <a:lstStyle>
            <a:lvl1pPr>
              <a:defRPr/>
            </a:lvl1pPr>
          </a:lstStyle>
          <a:p>
            <a:pPr>
              <a:defRPr/>
            </a:pPr>
            <a:fld id="{3A70E966-DF5C-7F49-B8C5-38FCE1A407A0}" type="slidenum">
              <a:rPr lang="en-US"/>
              <a:pPr>
                <a:defRPr/>
              </a:pPr>
              <a:t>‹#›</a:t>
            </a:fld>
            <a:endParaRPr lang="en-US" dirty="0"/>
          </a:p>
        </p:txBody>
      </p:sp>
      <p:sp>
        <p:nvSpPr>
          <p:cNvPr id="7" name="Footer Placeholder 1">
            <a:extLst>
              <a:ext uri="{FF2B5EF4-FFF2-40B4-BE49-F238E27FC236}">
                <a16:creationId xmlns:a16="http://schemas.microsoft.com/office/drawing/2014/main" xmlns="" id="{D9AF36AA-1537-E54F-929E-B7966A339ED5}"/>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269471863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xmlns:p14="http://schemas.microsoft.com/office/powerpoint/2010/mai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2">
            <p:tnLst>
              <p:par>
                <p:cTn xmlns:p14="http://schemas.microsoft.com/office/powerpoint/2010/mai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3">
            <p:tnLst>
              <p:par>
                <p:cTn xmlns:p14="http://schemas.microsoft.com/office/powerpoint/2010/mai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4">
            <p:tnLst>
              <p:par>
                <p:cTn xmlns:p14="http://schemas.microsoft.com/office/powerpoint/2010/mai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5">
            <p:tnLst>
              <p:par>
                <p:cTn xmlns:p14="http://schemas.microsoft.com/office/powerpoint/2010/mai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3" name="Rectangle 3"/>
          <p:cNvSpPr>
            <a:spLocks noGrp="1" noChangeArrowheads="1"/>
          </p:cNvSpPr>
          <p:nvPr>
            <p:ph idx="1"/>
          </p:nvPr>
        </p:nvSpPr>
        <p:spPr bwMode="auto">
          <a:xfrm>
            <a:off x="541802" y="2601810"/>
            <a:ext cx="11919612" cy="611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p:txBody>
          <a:bodyPr/>
          <a:lstStyle>
            <a:lvl1pPr>
              <a:defRPr/>
            </a:lvl1pPr>
          </a:lstStyle>
          <a:p>
            <a:pPr>
              <a:defRPr/>
            </a:pPr>
            <a:fld id="{4FEB6D4D-DBBA-C748-B144-9A276EB883E4}" type="slidenum">
              <a:rPr lang="en-US"/>
              <a:pPr>
                <a:defRPr/>
              </a:pPr>
              <a:t>‹#›</a:t>
            </a:fld>
            <a:endParaRPr lang="en-US" dirty="0"/>
          </a:p>
        </p:txBody>
      </p:sp>
      <p:sp>
        <p:nvSpPr>
          <p:cNvPr id="5" name="Footer Placeholder 1">
            <a:extLst>
              <a:ext uri="{FF2B5EF4-FFF2-40B4-BE49-F238E27FC236}">
                <a16:creationId xmlns:a16="http://schemas.microsoft.com/office/drawing/2014/main" xmlns="" id="{247C8599-ACF5-3E46-9C34-6335B9E66A74}"/>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65355664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xmlns:p14="http://schemas.microsoft.com/office/powerpoint/2010/mai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2">
            <p:tnLst>
              <p:par>
                <p:cTn xmlns:p14="http://schemas.microsoft.com/office/powerpoint/2010/mai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3">
            <p:tnLst>
              <p:par>
                <p:cTn xmlns:p14="http://schemas.microsoft.com/office/powerpoint/2010/mai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4">
            <p:tnLst>
              <p:par>
                <p:cTn xmlns:p14="http://schemas.microsoft.com/office/powerpoint/2010/mai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5">
            <p:tnLst>
              <p:par>
                <p:cTn xmlns:p14="http://schemas.microsoft.com/office/powerpoint/2010/mai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59860" y="2609338"/>
            <a:ext cx="5833386" cy="6081419"/>
          </a:xfrm>
        </p:spPr>
        <p:txBody>
          <a:bodyPr/>
          <a:lstStyle>
            <a:lvl1pPr>
              <a:defRPr sz="3600"/>
            </a:lvl1pPr>
            <a:lvl2pPr>
              <a:defRPr sz="3200"/>
            </a:lvl2pPr>
            <a:lvl3pPr>
              <a:defRPr sz="2800"/>
            </a:lvl3pPr>
            <a:lvl4pPr>
              <a:defRPr sz="2400"/>
            </a:lvl4pPr>
            <a:lvl5pPr>
              <a:defRPr sz="2000"/>
            </a:lvl5pPr>
            <a:lvl6pPr>
              <a:defRPr sz="2560"/>
            </a:lvl6pPr>
            <a:lvl7pPr>
              <a:defRPr sz="2560"/>
            </a:lvl7pPr>
            <a:lvl8pPr>
              <a:defRPr sz="2560"/>
            </a:lvl8pPr>
            <a:lvl9pPr>
              <a:defRPr sz="25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718328" y="2609341"/>
            <a:ext cx="5743086" cy="6081420"/>
          </a:xfrm>
        </p:spPr>
        <p:txBody>
          <a:bodyPr/>
          <a:lstStyle>
            <a:lvl1pPr>
              <a:defRPr sz="3600"/>
            </a:lvl1pPr>
            <a:lvl2pPr>
              <a:defRPr sz="3200"/>
            </a:lvl2pPr>
            <a:lvl3pPr>
              <a:defRPr sz="2800"/>
            </a:lvl3pPr>
            <a:lvl4pPr>
              <a:defRPr sz="2400"/>
            </a:lvl4pPr>
            <a:lvl5pPr>
              <a:defRPr sz="2000"/>
            </a:lvl5pPr>
            <a:lvl6pPr>
              <a:defRPr sz="2560"/>
            </a:lvl6pPr>
            <a:lvl7pPr>
              <a:defRPr sz="2560"/>
            </a:lvl7pPr>
            <a:lvl8pPr>
              <a:defRPr sz="2560"/>
            </a:lvl8pPr>
            <a:lvl9pPr>
              <a:defRPr sz="25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p:txBody>
          <a:bodyPr/>
          <a:lstStyle>
            <a:lvl1pPr>
              <a:defRPr/>
            </a:lvl1pPr>
          </a:lstStyle>
          <a:p>
            <a:pPr>
              <a:defRPr/>
            </a:pPr>
            <a:fld id="{8AB86A60-8BFC-954E-BCEA-9DB73CBC6115}" type="slidenum">
              <a:rPr lang="en-US"/>
              <a:pPr>
                <a:defRPr/>
              </a:pPr>
              <a:t>‹#›</a:t>
            </a:fld>
            <a:endParaRPr lang="en-US" dirty="0"/>
          </a:p>
        </p:txBody>
      </p:sp>
      <p:sp>
        <p:nvSpPr>
          <p:cNvPr id="6" name="Footer Placeholder 1">
            <a:extLst>
              <a:ext uri="{FF2B5EF4-FFF2-40B4-BE49-F238E27FC236}">
                <a16:creationId xmlns:a16="http://schemas.microsoft.com/office/drawing/2014/main" xmlns="" id="{D372F20B-2C8D-7B4A-A9EA-AA54CB8DBB80}"/>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1059072865"/>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5299" y="3824057"/>
            <a:ext cx="11937672" cy="1951355"/>
          </a:xfrm>
        </p:spPr>
        <p:txBody>
          <a:bodyPr/>
          <a:lstStyle/>
          <a:p>
            <a:r>
              <a:rPr lang="en-US" dirty="0"/>
              <a:t>Click to edit Master title style</a:t>
            </a:r>
          </a:p>
        </p:txBody>
      </p:sp>
      <p:sp>
        <p:nvSpPr>
          <p:cNvPr id="3" name="Rectangle 6"/>
          <p:cNvSpPr>
            <a:spLocks noGrp="1" noChangeArrowheads="1"/>
          </p:cNvSpPr>
          <p:nvPr>
            <p:ph type="sldNum" sz="quarter" idx="10"/>
          </p:nvPr>
        </p:nvSpPr>
        <p:spPr/>
        <p:txBody>
          <a:bodyPr/>
          <a:lstStyle>
            <a:lvl1pPr>
              <a:defRPr/>
            </a:lvl1pPr>
          </a:lstStyle>
          <a:p>
            <a:pPr>
              <a:defRPr/>
            </a:pPr>
            <a:fld id="{1D900862-469F-EA4F-ADF8-B72A39836DEC}" type="slidenum">
              <a:rPr lang="en-US"/>
              <a:pPr>
                <a:defRPr/>
              </a:pPr>
              <a:t>‹#›</a:t>
            </a:fld>
            <a:endParaRPr lang="en-US" dirty="0"/>
          </a:p>
        </p:txBody>
      </p:sp>
      <p:sp>
        <p:nvSpPr>
          <p:cNvPr id="4" name="Footer Placeholder 1">
            <a:extLst>
              <a:ext uri="{FF2B5EF4-FFF2-40B4-BE49-F238E27FC236}">
                <a16:creationId xmlns:a16="http://schemas.microsoft.com/office/drawing/2014/main" xmlns="" id="{9ACC3E8A-1F8B-3942-9426-558B74D7CC1C}"/>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2462590548"/>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fld id="{A4CCEE3B-5A22-9B44-A74C-69D005E6A8AE}" type="slidenum">
              <a:rPr lang="en-US"/>
              <a:pPr>
                <a:defRPr/>
              </a:pPr>
              <a:t>‹#›</a:t>
            </a:fld>
            <a:endParaRPr lang="en-US" dirty="0"/>
          </a:p>
        </p:txBody>
      </p:sp>
      <p:sp>
        <p:nvSpPr>
          <p:cNvPr id="3" name="Footer Placeholder 1">
            <a:extLst>
              <a:ext uri="{FF2B5EF4-FFF2-40B4-BE49-F238E27FC236}">
                <a16:creationId xmlns:a16="http://schemas.microsoft.com/office/drawing/2014/main" xmlns="" id="{A1A675AB-11BB-D44C-BFE4-308E3D78F0CB}"/>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2316971261"/>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1801" y="867269"/>
            <a:ext cx="11917355" cy="78054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Rectangle 6"/>
          <p:cNvSpPr>
            <a:spLocks noGrp="1" noChangeArrowheads="1"/>
          </p:cNvSpPr>
          <p:nvPr>
            <p:ph type="sldNum" sz="quarter" idx="10"/>
          </p:nvPr>
        </p:nvSpPr>
        <p:spPr/>
        <p:txBody>
          <a:bodyPr/>
          <a:lstStyle>
            <a:lvl1pPr>
              <a:defRPr/>
            </a:lvl1pPr>
          </a:lstStyle>
          <a:p>
            <a:pPr>
              <a:defRPr/>
            </a:pPr>
            <a:fld id="{0D482E03-6082-E749-A8AE-3AA515D97B72}" type="slidenum">
              <a:rPr lang="en-US"/>
              <a:pPr>
                <a:defRPr/>
              </a:pPr>
              <a:t>‹#›</a:t>
            </a:fld>
            <a:endParaRPr lang="en-US" dirty="0"/>
          </a:p>
        </p:txBody>
      </p:sp>
      <p:sp>
        <p:nvSpPr>
          <p:cNvPr id="4" name="Footer Placeholder 1">
            <a:extLst>
              <a:ext uri="{FF2B5EF4-FFF2-40B4-BE49-F238E27FC236}">
                <a16:creationId xmlns:a16="http://schemas.microsoft.com/office/drawing/2014/main" xmlns="" id="{BC7E0BB0-7FCE-6542-A278-A242B936A464}"/>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extLst>
      <p:ext uri="{BB962C8B-B14F-4D97-AF65-F5344CB8AC3E}">
        <p14:creationId xmlns:p14="http://schemas.microsoft.com/office/powerpoint/2010/main" val="390306370"/>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3740" y="433634"/>
            <a:ext cx="11937672" cy="1951355"/>
          </a:xfrm>
          <a:prstGeom prst="rect">
            <a:avLst/>
          </a:prstGeom>
          <a:solidFill>
            <a:srgbClr val="0A224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0" tIns="45716" rIns="91430" bIns="45716"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41802" y="2601810"/>
            <a:ext cx="11919612" cy="611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0" tIns="45716" rIns="91430" bIns="45716"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1594533" y="8884991"/>
            <a:ext cx="866881" cy="546560"/>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lvl1pPr algn="r" fontAlgn="auto">
              <a:spcBef>
                <a:spcPts val="0"/>
              </a:spcBef>
              <a:spcAft>
                <a:spcPts val="0"/>
              </a:spcAft>
              <a:defRPr sz="1991" smtClean="0">
                <a:latin typeface="Arial"/>
                <a:ea typeface="+mn-ea"/>
                <a:cs typeface="Arial"/>
              </a:defRPr>
            </a:lvl1pPr>
          </a:lstStyle>
          <a:p>
            <a:pPr>
              <a:defRPr/>
            </a:pPr>
            <a:fld id="{A28EC2B1-605E-6046-8E60-7BD1EC5E9CBB}" type="slidenum">
              <a:rPr lang="en-US"/>
              <a:pPr>
                <a:defRPr/>
              </a:pPr>
              <a:t>‹#›</a:t>
            </a:fld>
            <a:endParaRPr lang="en-US" dirty="0"/>
          </a:p>
        </p:txBody>
      </p:sp>
      <p:sp>
        <p:nvSpPr>
          <p:cNvPr id="2" name="Footer Placeholder 1">
            <a:extLst>
              <a:ext uri="{FF2B5EF4-FFF2-40B4-BE49-F238E27FC236}">
                <a16:creationId xmlns:a16="http://schemas.microsoft.com/office/drawing/2014/main" xmlns="" id="{7CC28E02-302C-F940-9CB4-444B60A70855}"/>
              </a:ext>
            </a:extLst>
          </p:cNvPr>
          <p:cNvSpPr>
            <a:spLocks noGrp="1"/>
          </p:cNvSpPr>
          <p:nvPr>
            <p:ph type="ftr" sz="quarter" idx="3"/>
          </p:nvPr>
        </p:nvSpPr>
        <p:spPr>
          <a:xfrm>
            <a:off x="539496" y="8759951"/>
            <a:ext cx="11923776" cy="676656"/>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Lst>
  <p:transition xmlns:p14="http://schemas.microsoft.com/office/powerpoint/2010/main"/>
  <p:hf sldNum="0" hdr="0" dt="0"/>
  <p:txStyles>
    <p:titleStyle>
      <a:lvl1pPr algn="ctr" rtl="0" eaLnBrk="1" fontAlgn="base" hangingPunct="1">
        <a:spcBef>
          <a:spcPct val="0"/>
        </a:spcBef>
        <a:spcAft>
          <a:spcPct val="0"/>
        </a:spcAft>
        <a:defRPr sz="4000">
          <a:solidFill>
            <a:schemeClr val="bg1"/>
          </a:solidFill>
          <a:latin typeface="+mj-lt"/>
          <a:ea typeface="ＭＳ Ｐゴシック" pitchFamily="24" charset="-128"/>
          <a:cs typeface="ＭＳ Ｐゴシック" pitchFamily="24" charset="-128"/>
        </a:defRPr>
      </a:lvl1pPr>
      <a:lvl2pPr algn="ctr" rtl="0" eaLnBrk="1" fontAlgn="base" hangingPunct="1">
        <a:spcBef>
          <a:spcPct val="0"/>
        </a:spcBef>
        <a:spcAft>
          <a:spcPct val="0"/>
        </a:spcAft>
        <a:defRPr sz="5119">
          <a:solidFill>
            <a:schemeClr val="bg1"/>
          </a:solidFill>
          <a:latin typeface="Tahoma" pitchFamily="24" charset="0"/>
          <a:ea typeface="ＭＳ Ｐゴシック" pitchFamily="24" charset="-128"/>
          <a:cs typeface="ＭＳ Ｐゴシック" pitchFamily="24" charset="-128"/>
        </a:defRPr>
      </a:lvl2pPr>
      <a:lvl3pPr algn="ctr" rtl="0" eaLnBrk="1" fontAlgn="base" hangingPunct="1">
        <a:spcBef>
          <a:spcPct val="0"/>
        </a:spcBef>
        <a:spcAft>
          <a:spcPct val="0"/>
        </a:spcAft>
        <a:defRPr sz="5119">
          <a:solidFill>
            <a:schemeClr val="bg1"/>
          </a:solidFill>
          <a:latin typeface="Tahoma" pitchFamily="24" charset="0"/>
          <a:ea typeface="ＭＳ Ｐゴシック" pitchFamily="24" charset="-128"/>
          <a:cs typeface="ＭＳ Ｐゴシック" pitchFamily="24" charset="-128"/>
        </a:defRPr>
      </a:lvl3pPr>
      <a:lvl4pPr algn="ctr" rtl="0" eaLnBrk="1" fontAlgn="base" hangingPunct="1">
        <a:spcBef>
          <a:spcPct val="0"/>
        </a:spcBef>
        <a:spcAft>
          <a:spcPct val="0"/>
        </a:spcAft>
        <a:defRPr sz="5119">
          <a:solidFill>
            <a:schemeClr val="bg1"/>
          </a:solidFill>
          <a:latin typeface="Tahoma" pitchFamily="24" charset="0"/>
          <a:ea typeface="ＭＳ Ｐゴシック" pitchFamily="24" charset="-128"/>
          <a:cs typeface="ＭＳ Ｐゴシック" pitchFamily="24" charset="-128"/>
        </a:defRPr>
      </a:lvl4pPr>
      <a:lvl5pPr algn="ctr" rtl="0" eaLnBrk="1" fontAlgn="base" hangingPunct="1">
        <a:spcBef>
          <a:spcPct val="0"/>
        </a:spcBef>
        <a:spcAft>
          <a:spcPct val="0"/>
        </a:spcAft>
        <a:defRPr sz="5119">
          <a:solidFill>
            <a:schemeClr val="bg1"/>
          </a:solidFill>
          <a:latin typeface="Tahoma" pitchFamily="24" charset="0"/>
          <a:ea typeface="ＭＳ Ｐゴシック" pitchFamily="24" charset="-128"/>
          <a:cs typeface="ＭＳ Ｐゴシック" pitchFamily="24" charset="-128"/>
        </a:defRPr>
      </a:lvl5pPr>
      <a:lvl6pPr marL="650073" algn="ctr" rtl="0" eaLnBrk="1" fontAlgn="base" hangingPunct="1">
        <a:spcBef>
          <a:spcPct val="0"/>
        </a:spcBef>
        <a:spcAft>
          <a:spcPct val="0"/>
        </a:spcAft>
        <a:defRPr sz="6257" b="1">
          <a:solidFill>
            <a:schemeClr val="tx2"/>
          </a:solidFill>
          <a:latin typeface="Tahoma" pitchFamily="24" charset="0"/>
        </a:defRPr>
      </a:lvl6pPr>
      <a:lvl7pPr marL="1300143" algn="ctr" rtl="0" eaLnBrk="1" fontAlgn="base" hangingPunct="1">
        <a:spcBef>
          <a:spcPct val="0"/>
        </a:spcBef>
        <a:spcAft>
          <a:spcPct val="0"/>
        </a:spcAft>
        <a:defRPr sz="6257" b="1">
          <a:solidFill>
            <a:schemeClr val="tx2"/>
          </a:solidFill>
          <a:latin typeface="Tahoma" pitchFamily="24" charset="0"/>
        </a:defRPr>
      </a:lvl7pPr>
      <a:lvl8pPr marL="1950216" algn="ctr" rtl="0" eaLnBrk="1" fontAlgn="base" hangingPunct="1">
        <a:spcBef>
          <a:spcPct val="0"/>
        </a:spcBef>
        <a:spcAft>
          <a:spcPct val="0"/>
        </a:spcAft>
        <a:defRPr sz="6257" b="1">
          <a:solidFill>
            <a:schemeClr val="tx2"/>
          </a:solidFill>
          <a:latin typeface="Tahoma" pitchFamily="24" charset="0"/>
        </a:defRPr>
      </a:lvl8pPr>
      <a:lvl9pPr marL="2600288" algn="ctr" rtl="0" eaLnBrk="1" fontAlgn="base" hangingPunct="1">
        <a:spcBef>
          <a:spcPct val="0"/>
        </a:spcBef>
        <a:spcAft>
          <a:spcPct val="0"/>
        </a:spcAft>
        <a:defRPr sz="6257" b="1">
          <a:solidFill>
            <a:schemeClr val="tx2"/>
          </a:solidFill>
          <a:latin typeface="Tahoma" pitchFamily="24" charset="0"/>
        </a:defRPr>
      </a:lvl9pPr>
    </p:titleStyle>
    <p:bodyStyle>
      <a:lvl1pPr marL="487554" indent="-487554" algn="l" rtl="0" eaLnBrk="1" fontAlgn="base" hangingPunct="1">
        <a:spcBef>
          <a:spcPts val="1200"/>
        </a:spcBef>
        <a:spcAft>
          <a:spcPts val="1200"/>
        </a:spcAft>
        <a:buChar char="•"/>
        <a:defRPr sz="3600">
          <a:solidFill>
            <a:schemeClr val="tx1"/>
          </a:solidFill>
          <a:latin typeface="+mn-lt"/>
          <a:ea typeface="ＭＳ Ｐゴシック" pitchFamily="24" charset="-128"/>
          <a:cs typeface="ＭＳ Ｐゴシック" pitchFamily="24" charset="-128"/>
        </a:defRPr>
      </a:lvl1pPr>
      <a:lvl2pPr marL="1056367" indent="-406297" algn="l" rtl="0" eaLnBrk="1" fontAlgn="base" hangingPunct="1">
        <a:spcBef>
          <a:spcPts val="900"/>
        </a:spcBef>
        <a:spcAft>
          <a:spcPts val="900"/>
        </a:spcAft>
        <a:buChar char="–"/>
        <a:defRPr sz="3200">
          <a:solidFill>
            <a:schemeClr val="tx1"/>
          </a:solidFill>
          <a:latin typeface="+mn-lt"/>
          <a:ea typeface="ＭＳ Ｐゴシック" pitchFamily="24" charset="-128"/>
        </a:defRPr>
      </a:lvl2pPr>
      <a:lvl3pPr marL="1625180" indent="-325035" algn="l" rtl="0" eaLnBrk="1" fontAlgn="base" hangingPunct="1">
        <a:spcBef>
          <a:spcPts val="600"/>
        </a:spcBef>
        <a:spcAft>
          <a:spcPts val="600"/>
        </a:spcAft>
        <a:buChar char="•"/>
        <a:defRPr sz="2800">
          <a:solidFill>
            <a:schemeClr val="tx1"/>
          </a:solidFill>
          <a:latin typeface="+mn-lt"/>
          <a:ea typeface="ＭＳ Ｐゴシック" pitchFamily="24" charset="-128"/>
        </a:defRPr>
      </a:lvl3pPr>
      <a:lvl4pPr marL="2275251" indent="-325035" algn="l" rtl="0" eaLnBrk="1" fontAlgn="base" hangingPunct="1">
        <a:spcBef>
          <a:spcPts val="300"/>
        </a:spcBef>
        <a:spcAft>
          <a:spcPts val="300"/>
        </a:spcAft>
        <a:buChar char="–"/>
        <a:defRPr sz="2400">
          <a:solidFill>
            <a:schemeClr val="tx1"/>
          </a:solidFill>
          <a:latin typeface="+mn-lt"/>
          <a:ea typeface="ＭＳ Ｐゴシック" pitchFamily="24" charset="-128"/>
        </a:defRPr>
      </a:lvl4pPr>
      <a:lvl5pPr marL="2925324" indent="-325035" algn="l" rtl="0" eaLnBrk="1" fontAlgn="base" hangingPunct="1">
        <a:spcBef>
          <a:spcPts val="0"/>
        </a:spcBef>
        <a:spcAft>
          <a:spcPct val="0"/>
        </a:spcAft>
        <a:buChar char="»"/>
        <a:defRPr sz="2000">
          <a:solidFill>
            <a:schemeClr val="tx1"/>
          </a:solidFill>
          <a:latin typeface="+mn-lt"/>
          <a:ea typeface="ＭＳ Ｐゴシック" pitchFamily="24" charset="-128"/>
        </a:defRPr>
      </a:lvl5pPr>
      <a:lvl6pPr marL="3575396" indent="-325035" algn="l" rtl="0" eaLnBrk="1" fontAlgn="base" hangingPunct="1">
        <a:spcBef>
          <a:spcPct val="20000"/>
        </a:spcBef>
        <a:spcAft>
          <a:spcPct val="0"/>
        </a:spcAft>
        <a:buChar char="»"/>
        <a:defRPr sz="2844">
          <a:solidFill>
            <a:schemeClr val="tx1"/>
          </a:solidFill>
          <a:latin typeface="+mn-lt"/>
          <a:ea typeface="ＭＳ Ｐゴシック" pitchFamily="24" charset="-128"/>
        </a:defRPr>
      </a:lvl6pPr>
      <a:lvl7pPr marL="4225467" indent="-325035" algn="l" rtl="0" eaLnBrk="1" fontAlgn="base" hangingPunct="1">
        <a:spcBef>
          <a:spcPct val="20000"/>
        </a:spcBef>
        <a:spcAft>
          <a:spcPct val="0"/>
        </a:spcAft>
        <a:buChar char="»"/>
        <a:defRPr sz="2844">
          <a:solidFill>
            <a:schemeClr val="tx1"/>
          </a:solidFill>
          <a:latin typeface="+mn-lt"/>
          <a:ea typeface="ＭＳ Ｐゴシック" pitchFamily="24" charset="-128"/>
        </a:defRPr>
      </a:lvl7pPr>
      <a:lvl8pPr marL="4875540" indent="-325035" algn="l" rtl="0" eaLnBrk="1" fontAlgn="base" hangingPunct="1">
        <a:spcBef>
          <a:spcPct val="20000"/>
        </a:spcBef>
        <a:spcAft>
          <a:spcPct val="0"/>
        </a:spcAft>
        <a:buChar char="»"/>
        <a:defRPr sz="2844">
          <a:solidFill>
            <a:schemeClr val="tx1"/>
          </a:solidFill>
          <a:latin typeface="+mn-lt"/>
          <a:ea typeface="ＭＳ Ｐゴシック" pitchFamily="24" charset="-128"/>
        </a:defRPr>
      </a:lvl8pPr>
      <a:lvl9pPr marL="5525610" indent="-325035" algn="l" rtl="0" eaLnBrk="1" fontAlgn="base" hangingPunct="1">
        <a:spcBef>
          <a:spcPct val="20000"/>
        </a:spcBef>
        <a:spcAft>
          <a:spcPct val="0"/>
        </a:spcAft>
        <a:buChar char="»"/>
        <a:defRPr sz="2844">
          <a:solidFill>
            <a:schemeClr val="tx1"/>
          </a:solidFill>
          <a:latin typeface="+mn-lt"/>
          <a:ea typeface="ＭＳ Ｐゴシック" pitchFamily="24" charset="-128"/>
        </a:defRPr>
      </a:lvl9pPr>
    </p:bodyStyle>
    <p:otherStyle>
      <a:defPPr>
        <a:defRPr lang="en-US"/>
      </a:defPPr>
      <a:lvl1pPr marL="0" algn="l" defTabSz="650073" rtl="0" eaLnBrk="1" latinLnBrk="0" hangingPunct="1">
        <a:defRPr sz="2560" kern="1200">
          <a:solidFill>
            <a:schemeClr val="tx1"/>
          </a:solidFill>
          <a:latin typeface="+mn-lt"/>
          <a:ea typeface="+mn-ea"/>
          <a:cs typeface="+mn-cs"/>
        </a:defRPr>
      </a:lvl1pPr>
      <a:lvl2pPr marL="650073" algn="l" defTabSz="650073" rtl="0" eaLnBrk="1" latinLnBrk="0" hangingPunct="1">
        <a:defRPr sz="2560" kern="1200">
          <a:solidFill>
            <a:schemeClr val="tx1"/>
          </a:solidFill>
          <a:latin typeface="+mn-lt"/>
          <a:ea typeface="+mn-ea"/>
          <a:cs typeface="+mn-cs"/>
        </a:defRPr>
      </a:lvl2pPr>
      <a:lvl3pPr marL="1300143" algn="l" defTabSz="650073" rtl="0" eaLnBrk="1" latinLnBrk="0" hangingPunct="1">
        <a:defRPr sz="2560" kern="1200">
          <a:solidFill>
            <a:schemeClr val="tx1"/>
          </a:solidFill>
          <a:latin typeface="+mn-lt"/>
          <a:ea typeface="+mn-ea"/>
          <a:cs typeface="+mn-cs"/>
        </a:defRPr>
      </a:lvl3pPr>
      <a:lvl4pPr marL="1950216" algn="l" defTabSz="650073" rtl="0" eaLnBrk="1" latinLnBrk="0" hangingPunct="1">
        <a:defRPr sz="2560" kern="1200">
          <a:solidFill>
            <a:schemeClr val="tx1"/>
          </a:solidFill>
          <a:latin typeface="+mn-lt"/>
          <a:ea typeface="+mn-ea"/>
          <a:cs typeface="+mn-cs"/>
        </a:defRPr>
      </a:lvl4pPr>
      <a:lvl5pPr marL="2600288" algn="l" defTabSz="650073" rtl="0" eaLnBrk="1" latinLnBrk="0" hangingPunct="1">
        <a:defRPr sz="2560" kern="1200">
          <a:solidFill>
            <a:schemeClr val="tx1"/>
          </a:solidFill>
          <a:latin typeface="+mn-lt"/>
          <a:ea typeface="+mn-ea"/>
          <a:cs typeface="+mn-cs"/>
        </a:defRPr>
      </a:lvl5pPr>
      <a:lvl6pPr marL="3250359" algn="l" defTabSz="650073" rtl="0" eaLnBrk="1" latinLnBrk="0" hangingPunct="1">
        <a:defRPr sz="2560" kern="1200">
          <a:solidFill>
            <a:schemeClr val="tx1"/>
          </a:solidFill>
          <a:latin typeface="+mn-lt"/>
          <a:ea typeface="+mn-ea"/>
          <a:cs typeface="+mn-cs"/>
        </a:defRPr>
      </a:lvl6pPr>
      <a:lvl7pPr marL="3900432" algn="l" defTabSz="650073" rtl="0" eaLnBrk="1" latinLnBrk="0" hangingPunct="1">
        <a:defRPr sz="2560" kern="1200">
          <a:solidFill>
            <a:schemeClr val="tx1"/>
          </a:solidFill>
          <a:latin typeface="+mn-lt"/>
          <a:ea typeface="+mn-ea"/>
          <a:cs typeface="+mn-cs"/>
        </a:defRPr>
      </a:lvl7pPr>
      <a:lvl8pPr marL="4550502" algn="l" defTabSz="650073" rtl="0" eaLnBrk="1" latinLnBrk="0" hangingPunct="1">
        <a:defRPr sz="2560" kern="1200">
          <a:solidFill>
            <a:schemeClr val="tx1"/>
          </a:solidFill>
          <a:latin typeface="+mn-lt"/>
          <a:ea typeface="+mn-ea"/>
          <a:cs typeface="+mn-cs"/>
        </a:defRPr>
      </a:lvl8pPr>
      <a:lvl9pPr marL="5200575" algn="l" defTabSz="650073"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emf"/><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emf"/><Relationship Id="rId3"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3.emf"/></Relationships>
</file>

<file path=ppt/slides/_rels/slide28.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3.emf"/><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7.png"/><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oleObject" Target="../embeddings/oleObject1.bin"/><Relationship Id="rId5" Type="http://schemas.openxmlformats.org/officeDocument/2006/relationships/package" Target="../embeddings/Microsoft_Word_Document1.docx"/><Relationship Id="rId6" Type="http://schemas.openxmlformats.org/officeDocument/2006/relationships/image" Target="../media/image18.png"/><Relationship Id="rId1" Type="http://schemas.openxmlformats.org/officeDocument/2006/relationships/vmlDrawing" Target="../drawings/vmlDrawing1.vml"/><Relationship Id="rId2"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23.xml"/><Relationship Id="rId5" Type="http://schemas.openxmlformats.org/officeDocument/2006/relationships/image" Target="../media/image20.png"/><Relationship Id="rId1" Type="http://schemas.microsoft.com/office/2007/relationships/media" Target="../media/media1.mov"/><Relationship Id="rId2" Type="http://schemas.openxmlformats.org/officeDocument/2006/relationships/video" Target="../media/media1.mov"/></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ChangeAspect="1"/>
          </p:cNvSpPr>
          <p:nvPr>
            <p:ph type="title"/>
          </p:nvPr>
        </p:nvSpPr>
        <p:spPr/>
        <p:txBody>
          <a:bodyPr/>
          <a:lstStyle/>
          <a:p>
            <a:r>
              <a:rPr lang="en-US" sz="4000" dirty="0"/>
              <a:t>Session 8: Volume Learning Trajectory – </a:t>
            </a:r>
            <a:br>
              <a:rPr lang="en-US" sz="4000" dirty="0"/>
            </a:br>
            <a:r>
              <a:rPr lang="en-US" sz="4000" dirty="0"/>
              <a:t>Developmental progression</a:t>
            </a:r>
          </a:p>
        </p:txBody>
      </p:sp>
      <p:sp>
        <p:nvSpPr>
          <p:cNvPr id="4" name="Content Placeholder 3"/>
          <p:cNvSpPr>
            <a:spLocks noGrp="1"/>
          </p:cNvSpPr>
          <p:nvPr>
            <p:ph idx="1"/>
          </p:nvPr>
        </p:nvSpPr>
        <p:spPr/>
        <p:txBody>
          <a:bodyPr/>
          <a:lstStyle/>
          <a:p>
            <a:endParaRPr lang="en-US"/>
          </a:p>
        </p:txBody>
      </p:sp>
      <p:pic>
        <p:nvPicPr>
          <p:cNvPr id="6" name="Picture 5"/>
          <p:cNvPicPr>
            <a:picLocks noChangeAspect="1"/>
          </p:cNvPicPr>
          <p:nvPr/>
        </p:nvPicPr>
        <p:blipFill>
          <a:blip r:embed="rId3"/>
          <a:stretch>
            <a:fillRect/>
          </a:stretch>
        </p:blipFill>
        <p:spPr>
          <a:xfrm>
            <a:off x="6952151" y="3507970"/>
            <a:ext cx="5509261" cy="2490948"/>
          </a:xfrm>
          <a:prstGeom prst="rect">
            <a:avLst/>
          </a:prstGeom>
        </p:spPr>
      </p:pic>
      <p:sp>
        <p:nvSpPr>
          <p:cNvPr id="7" name="Footer Placeholder 6">
            <a:extLst>
              <a:ext uri="{FF2B5EF4-FFF2-40B4-BE49-F238E27FC236}">
                <a16:creationId xmlns:a16="http://schemas.microsoft.com/office/drawing/2014/main" xmlns="" id="{822A2B64-AEA4-4C4B-ADA2-5FB90DCB70A7}"/>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pic>
        <p:nvPicPr>
          <p:cNvPr id="9" name="Content Placeholder 6">
            <a:extLst>
              <a:ext uri="{FF2B5EF4-FFF2-40B4-BE49-F238E27FC236}">
                <a16:creationId xmlns:a16="http://schemas.microsoft.com/office/drawing/2014/main" xmlns="" id="{7C8C3DCA-07DE-A241-ABA1-AA1179ACA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949065" y="6969079"/>
            <a:ext cx="2672140" cy="96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pic>
        <p:nvPicPr>
          <p:cNvPr id="10" name="Picture 9" descr="PastedGraphic-2.pdf">
            <a:extLst>
              <a:ext uri="{FF2B5EF4-FFF2-40B4-BE49-F238E27FC236}">
                <a16:creationId xmlns:a16="http://schemas.microsoft.com/office/drawing/2014/main" xmlns="" id="{F0CD51B8-C7FB-8842-971A-41890F3A00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401" y="2798916"/>
            <a:ext cx="5872133" cy="2963168"/>
          </a:xfrm>
          <a:prstGeom prst="rect">
            <a:avLst/>
          </a:prstGeom>
          <a:effectLst/>
        </p:spPr>
      </p:pic>
      <p:pic>
        <p:nvPicPr>
          <p:cNvPr id="11" name="nsf1.png">
            <a:extLst>
              <a:ext uri="{FF2B5EF4-FFF2-40B4-BE49-F238E27FC236}">
                <a16:creationId xmlns:a16="http://schemas.microsoft.com/office/drawing/2014/main" xmlns="" id="{D61798F5-A87B-1743-8894-1F8D37DE61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613" y="6176013"/>
            <a:ext cx="2527844" cy="2539588"/>
          </a:xfrm>
          <a:prstGeom prst="rect">
            <a:avLst/>
          </a:prstGeom>
          <a:ln w="12700">
            <a:miter lim="400000"/>
          </a:ln>
        </p:spPr>
      </p:pic>
    </p:spTree>
    <p:extLst>
      <p:ext uri="{BB962C8B-B14F-4D97-AF65-F5344CB8AC3E}">
        <p14:creationId xmlns:p14="http://schemas.microsoft.com/office/powerpoint/2010/main" val="23432291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Shape 58"/>
          <p:cNvSpPr>
            <a:spLocks noGrp="1"/>
          </p:cNvSpPr>
          <p:nvPr>
            <p:ph type="title"/>
          </p:nvPr>
        </p:nvSpPr>
        <p:spPr/>
        <p:txBody>
          <a:bodyPr/>
          <a:lstStyle/>
          <a:p>
            <a:pPr lvl="0"/>
            <a:r>
              <a:rPr lang="en-US" dirty="0"/>
              <a:t>Schemes</a:t>
            </a:r>
          </a:p>
        </p:txBody>
      </p:sp>
      <p:sp>
        <p:nvSpPr>
          <p:cNvPr id="59" name="Shape 59"/>
          <p:cNvSpPr>
            <a:spLocks noGrp="1"/>
          </p:cNvSpPr>
          <p:nvPr>
            <p:ph idx="1"/>
          </p:nvPr>
        </p:nvSpPr>
        <p:spPr/>
        <p:txBody>
          <a:bodyPr/>
          <a:lstStyle/>
          <a:p>
            <a:r>
              <a:rPr lang="en-US" dirty="0"/>
              <a:t>Filling</a:t>
            </a:r>
          </a:p>
          <a:p>
            <a:r>
              <a:rPr lang="en-US" dirty="0"/>
              <a:t>Packing</a:t>
            </a:r>
          </a:p>
          <a:p>
            <a:r>
              <a:rPr lang="en-US" dirty="0"/>
              <a:t>Building</a:t>
            </a:r>
          </a:p>
          <a:p>
            <a:r>
              <a:rPr lang="en-US" dirty="0"/>
              <a:t>Comparing</a:t>
            </a:r>
          </a:p>
        </p:txBody>
      </p:sp>
      <p:sp>
        <p:nvSpPr>
          <p:cNvPr id="3" name="Footer Placeholder 2">
            <a:extLst>
              <a:ext uri="{FF2B5EF4-FFF2-40B4-BE49-F238E27FC236}">
                <a16:creationId xmlns:a16="http://schemas.microsoft.com/office/drawing/2014/main" xmlns="" id="{345A0549-CC6C-B043-AF49-AB1B1D671B6B}"/>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235353788"/>
      </p:ext>
    </p:extLst>
  </p:cSld>
  <p:clrMapOvr>
    <a:masterClrMapping/>
  </p:clrMapOvr>
  <p:transition xmlns:p14="http://schemas.microsoft.com/office/powerpoint/2010/mai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title"/>
          </p:nvPr>
        </p:nvSpPr>
        <p:spPr/>
        <p:txBody>
          <a:bodyPr/>
          <a:lstStyle/>
          <a:p>
            <a:pPr lvl="0"/>
            <a:r>
              <a:rPr lang="en-US" dirty="0"/>
              <a:t>Developmental progression </a:t>
            </a:r>
          </a:p>
        </p:txBody>
      </p:sp>
      <p:sp>
        <p:nvSpPr>
          <p:cNvPr id="62" name="Shape 62"/>
          <p:cNvSpPr>
            <a:spLocks noGrp="1"/>
          </p:cNvSpPr>
          <p:nvPr>
            <p:ph idx="1"/>
          </p:nvPr>
        </p:nvSpPr>
        <p:spPr/>
        <p:txBody>
          <a:bodyPr/>
          <a:lstStyle/>
          <a:p>
            <a:r>
              <a:rPr lang="en-US" dirty="0"/>
              <a:t>Volume Quantity Recognizer (VQR)</a:t>
            </a:r>
          </a:p>
          <a:p>
            <a:r>
              <a:rPr lang="en-US" dirty="0"/>
              <a:t>Volume Filler (VF)</a:t>
            </a:r>
          </a:p>
          <a:p>
            <a:r>
              <a:rPr lang="en-US" dirty="0"/>
              <a:t>Volume Quantifier (VQ)</a:t>
            </a:r>
          </a:p>
          <a:p>
            <a:r>
              <a:rPr lang="en-US" dirty="0"/>
              <a:t>Volume Unit Relater and Repeater (VURR)</a:t>
            </a:r>
          </a:p>
          <a:p>
            <a:r>
              <a:rPr lang="en-US" dirty="0"/>
              <a:t>Initial Composite 3-D </a:t>
            </a:r>
            <a:r>
              <a:rPr lang="en-US" dirty="0" err="1"/>
              <a:t>Structurer</a:t>
            </a:r>
            <a:r>
              <a:rPr lang="en-US" dirty="0"/>
              <a:t> (VICS)</a:t>
            </a:r>
          </a:p>
          <a:p>
            <a:r>
              <a:rPr lang="en-US" dirty="0"/>
              <a:t>3-D Row and Column </a:t>
            </a:r>
            <a:r>
              <a:rPr lang="en-US" dirty="0" err="1"/>
              <a:t>Structurer</a:t>
            </a:r>
            <a:r>
              <a:rPr lang="en-US" dirty="0"/>
              <a:t> (VRCS)</a:t>
            </a:r>
          </a:p>
          <a:p>
            <a:r>
              <a:rPr lang="en-US" dirty="0"/>
              <a:t>3-D Array </a:t>
            </a:r>
            <a:r>
              <a:rPr lang="en-US" dirty="0" err="1"/>
              <a:t>Structurer</a:t>
            </a:r>
            <a:r>
              <a:rPr lang="en-US" dirty="0"/>
              <a:t> (3D AS)</a:t>
            </a:r>
          </a:p>
        </p:txBody>
      </p:sp>
      <p:sp>
        <p:nvSpPr>
          <p:cNvPr id="3" name="Footer Placeholder 2">
            <a:extLst>
              <a:ext uri="{FF2B5EF4-FFF2-40B4-BE49-F238E27FC236}">
                <a16:creationId xmlns:a16="http://schemas.microsoft.com/office/drawing/2014/main" xmlns="" id="{5AE4AB44-25E1-B54C-914F-C9AAE93CA63A}"/>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381302289"/>
      </p:ext>
    </p:extLst>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Volume Quantity Recognizer (VQR)</a:t>
            </a:r>
          </a:p>
        </p:txBody>
      </p:sp>
      <p:sp>
        <p:nvSpPr>
          <p:cNvPr id="4" name="Content Placeholder 3">
            <a:extLst>
              <a:ext uri="{FF2B5EF4-FFF2-40B4-BE49-F238E27FC236}">
                <a16:creationId xmlns:a16="http://schemas.microsoft.com/office/drawing/2014/main" xmlns="" id="{AD337F2C-354A-8A44-A987-D72897B0C5F4}"/>
              </a:ext>
            </a:extLst>
          </p:cNvPr>
          <p:cNvSpPr>
            <a:spLocks noGrp="1"/>
          </p:cNvSpPr>
          <p:nvPr>
            <p:ph idx="1"/>
          </p:nvPr>
        </p:nvSpPr>
        <p:spPr/>
        <p:txBody>
          <a:bodyPr/>
          <a:lstStyle/>
          <a:p>
            <a:endParaRPr lang="en-US"/>
          </a:p>
        </p:txBody>
      </p:sp>
      <p:sp>
        <p:nvSpPr>
          <p:cNvPr id="251" name="Shape 251"/>
          <p:cNvSpPr/>
          <p:nvPr/>
        </p:nvSpPr>
        <p:spPr>
          <a:xfrm>
            <a:off x="241270" y="-23213"/>
            <a:ext cx="12507973" cy="1650798"/>
          </a:xfrm>
          <a:prstGeom prst="rect">
            <a:avLst/>
          </a:prstGeom>
          <a:ln w="12700">
            <a:miter lim="400000"/>
          </a:ln>
          <a:extLst>
            <a:ext uri="{C572A759-6A51-4108-AA02-DFA0A04FC94B}">
              <ma14:wrappingTextBoxFlag xmlns:ma14="http://schemas.microsoft.com/office/mac/drawingml/2011/main" val="1"/>
            </a:ext>
          </a:extLst>
        </p:spPr>
        <p:txBody>
          <a:bodyPr lIns="50791" tIns="50791" rIns="50791" bIns="50791" anchor="ctr"/>
          <a:lstStyle>
            <a:lvl1pPr>
              <a:defRPr sz="8400"/>
            </a:lvl1pPr>
          </a:lstStyle>
          <a:p>
            <a:pPr lvl="0">
              <a:defRPr sz="1800">
                <a:solidFill>
                  <a:srgbClr val="000000"/>
                </a:solidFill>
              </a:defRPr>
            </a:pPr>
            <a:endParaRPr sz="5119" dirty="0"/>
          </a:p>
        </p:txBody>
      </p:sp>
      <p:graphicFrame>
        <p:nvGraphicFramePr>
          <p:cNvPr id="252" name="Table 252"/>
          <p:cNvGraphicFramePr>
            <a:graphicFrameLocks noChangeAspect="1"/>
          </p:cNvGraphicFramePr>
          <p:nvPr>
            <p:extLst>
              <p:ext uri="{D42A27DB-BD31-4B8C-83A1-F6EECF244321}">
                <p14:modId xmlns:p14="http://schemas.microsoft.com/office/powerpoint/2010/main" val="3521352269"/>
              </p:ext>
            </p:extLst>
          </p:nvPr>
        </p:nvGraphicFramePr>
        <p:xfrm>
          <a:off x="1736872" y="2601933"/>
          <a:ext cx="9491960" cy="6080290"/>
        </p:xfrm>
        <a:graphic>
          <a:graphicData uri="http://schemas.openxmlformats.org/drawingml/2006/table">
            <a:tbl>
              <a:tblPr/>
              <a:tblGrid>
                <a:gridCol w="4470700">
                  <a:extLst>
                    <a:ext uri="{9D8B030D-6E8A-4147-A177-3AD203B41FA5}">
                      <a16:colId xmlns:a16="http://schemas.microsoft.com/office/drawing/2014/main" xmlns="" val="20000"/>
                    </a:ext>
                  </a:extLst>
                </a:gridCol>
                <a:gridCol w="352042">
                  <a:extLst>
                    <a:ext uri="{9D8B030D-6E8A-4147-A177-3AD203B41FA5}">
                      <a16:colId xmlns:a16="http://schemas.microsoft.com/office/drawing/2014/main" xmlns="" val="20001"/>
                    </a:ext>
                  </a:extLst>
                </a:gridCol>
                <a:gridCol w="4669218">
                  <a:extLst>
                    <a:ext uri="{9D8B030D-6E8A-4147-A177-3AD203B41FA5}">
                      <a16:colId xmlns:a16="http://schemas.microsoft.com/office/drawing/2014/main" xmlns="" val="20002"/>
                    </a:ext>
                  </a:extLst>
                </a:gridCol>
              </a:tblGrid>
              <a:tr h="748291">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Filling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62D4C"/>
                      </a:solidFill>
                      <a:round/>
                    </a:lnL>
                    <a:lnR w="12700">
                      <a:solidFill>
                        <a:srgbClr val="000000"/>
                      </a:solidFill>
                      <a:round/>
                    </a:lnR>
                    <a:lnT w="12700">
                      <a:solidFill>
                        <a:srgbClr val="000000"/>
                      </a:solidFill>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2900" b="1" i="1" dirty="0">
                          <a:solidFill>
                            <a:srgbClr val="FFFFFF"/>
                          </a:solidFill>
                          <a:uFill>
                            <a:solidFill>
                              <a:srgbClr val="FFFFFF"/>
                            </a:solidFill>
                          </a:uFill>
                          <a:latin typeface="Arial Narrow"/>
                          <a:ea typeface="Arial Narrow"/>
                          <a:cs typeface="Arial Narrow"/>
                          <a:sym typeface="Arial Narrow"/>
                        </a:rPr>
                        <a:t>Packing </a:t>
                      </a:r>
                      <a:r>
                        <a:rPr lang="en-US" sz="2900" b="1" i="1" dirty="0">
                          <a:solidFill>
                            <a:srgbClr val="FFFFFF"/>
                          </a:solidFill>
                          <a:uFill>
                            <a:solidFill>
                              <a:srgbClr val="FFFFFF"/>
                            </a:solidFill>
                          </a:uFill>
                          <a:latin typeface="Arial Narrow"/>
                          <a:ea typeface="Arial Narrow"/>
                          <a:cs typeface="Arial Narrow"/>
                          <a:sym typeface="Arial Narrow"/>
                        </a:rPr>
                        <a:t>Scheme</a:t>
                      </a:r>
                      <a:endParaRPr sz="29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004479"/>
                    </a:solidFill>
                  </a:tcPr>
                </a:tc>
                <a:extLst>
                  <a:ext uri="{0D108BD9-81ED-4DB2-BD59-A6C34878D82A}">
                    <a16:rowId xmlns:a16="http://schemas.microsoft.com/office/drawing/2014/main" xmlns="" val="10000"/>
                  </a:ext>
                </a:extLst>
              </a:tr>
              <a:tr h="2152763">
                <a:tc>
                  <a:txBody>
                    <a:bodyPr/>
                    <a:lstStyle/>
                    <a:p>
                      <a:pPr marL="225425" marR="51438" lvl="0" indent="-134938" defTabSz="282575">
                        <a:spcBef>
                          <a:spcPts val="8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Identifies capacity as attribute </a:t>
                      </a:r>
                      <a:br>
                        <a:rPr sz="2300" dirty="0">
                          <a:uFill>
                            <a:solidFill/>
                          </a:uFill>
                          <a:latin typeface="Arial Narrow"/>
                          <a:ea typeface="Arial Narrow"/>
                          <a:cs typeface="Arial Narrow"/>
                          <a:sym typeface="Arial Narrow"/>
                        </a:rPr>
                      </a:br>
                      <a:r>
                        <a:rPr sz="2000" i="1" dirty="0">
                          <a:uFill>
                            <a:solidFill/>
                          </a:uFill>
                          <a:latin typeface="Arial Narrow"/>
                          <a:ea typeface="Arial Narrow"/>
                          <a:cs typeface="Arial Narrow"/>
                          <a:sym typeface="Arial Narrow"/>
                        </a:rPr>
                        <a:t> I can pour lots of sand into this can.</a:t>
                      </a:r>
                      <a:endParaRPr sz="2000" dirty="0">
                        <a:uFill>
                          <a:solidFill/>
                        </a:uFill>
                        <a:latin typeface="Arial Narrow"/>
                        <a:ea typeface="Arial Narrow"/>
                        <a:cs typeface="Arial Narrow"/>
                        <a:sym typeface="Arial Narrow"/>
                      </a:endParaRPr>
                    </a:p>
                    <a:p>
                      <a:pPr marL="225425" marR="51438" lvl="0" indent="-134938" defTabSz="80962">
                        <a:spcBef>
                          <a:spcPts val="14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General language without comparison </a:t>
                      </a:r>
                      <a:r>
                        <a:rPr sz="2000" i="1" dirty="0">
                          <a:uFill>
                            <a:solidFill/>
                          </a:uFill>
                          <a:latin typeface="Arial Narrow"/>
                          <a:ea typeface="Arial Narrow"/>
                          <a:cs typeface="Arial Narrow"/>
                          <a:sym typeface="Arial Narrow"/>
                        </a:rPr>
                        <a:t>This jar is big.</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dirty="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282575" marR="51438" lvl="0" indent="-192088" defTabSz="168275">
                        <a:spcBef>
                          <a:spcPts val="28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Identifies volume as attribute </a:t>
                      </a:r>
                      <a:br>
                        <a:rPr sz="2300" dirty="0">
                          <a:uFill>
                            <a:solidFill/>
                          </a:uFill>
                          <a:latin typeface="Arial Narrow"/>
                          <a:ea typeface="Arial Narrow"/>
                          <a:cs typeface="Arial Narrow"/>
                          <a:sym typeface="Arial Narrow"/>
                        </a:rPr>
                      </a:br>
                      <a:r>
                        <a:rPr sz="2000" i="1" dirty="0">
                          <a:uFill>
                            <a:solidFill/>
                          </a:uFill>
                          <a:latin typeface="Arial Narrow"/>
                          <a:ea typeface="Arial Narrow"/>
                          <a:cs typeface="Arial Narrow"/>
                          <a:sym typeface="Arial Narrow"/>
                        </a:rPr>
                        <a:t>This box doesn’t hold many toys.</a:t>
                      </a:r>
                    </a:p>
                    <a:p>
                      <a:pPr marL="282575" marR="51438" lvl="0" indent="-282575" defTabSz="80962">
                        <a:spcBef>
                          <a:spcPts val="28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 General language without comparison  </a:t>
                      </a:r>
                      <a:r>
                        <a:rPr lang="en-US" sz="2300" dirty="0">
                          <a:uFill>
                            <a:solidFill/>
                          </a:uFill>
                          <a:latin typeface="Arial Narrow"/>
                          <a:ea typeface="Arial Narrow"/>
                          <a:cs typeface="Arial Narrow"/>
                          <a:sym typeface="Arial Narrow"/>
                        </a:rPr>
                        <a:t>  </a:t>
                      </a:r>
                      <a:r>
                        <a:rPr sz="2000" i="1" dirty="0">
                          <a:uFill>
                            <a:solidFill/>
                          </a:uFill>
                          <a:latin typeface="Arial Narrow"/>
                          <a:ea typeface="Arial Narrow"/>
                          <a:cs typeface="Arial Narrow"/>
                          <a:sym typeface="Arial Narrow"/>
                        </a:rPr>
                        <a:t>This box is big.</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extLst>
                  <a:ext uri="{0D108BD9-81ED-4DB2-BD59-A6C34878D82A}">
                    <a16:rowId xmlns:a16="http://schemas.microsoft.com/office/drawing/2014/main" xmlns="" val="10001"/>
                  </a:ext>
                </a:extLst>
              </a:tr>
              <a:tr h="245765">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extLst>
                  <a:ext uri="{0D108BD9-81ED-4DB2-BD59-A6C34878D82A}">
                    <a16:rowId xmlns:a16="http://schemas.microsoft.com/office/drawing/2014/main" xmlns="" val="10002"/>
                  </a:ext>
                </a:extLst>
              </a:tr>
              <a:tr h="863084">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Building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Comparing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extLst>
                  <a:ext uri="{0D108BD9-81ED-4DB2-BD59-A6C34878D82A}">
                    <a16:rowId xmlns:a16="http://schemas.microsoft.com/office/drawing/2014/main" xmlns="" val="10003"/>
                  </a:ext>
                </a:extLst>
              </a:tr>
              <a:tr h="2070387">
                <a:tc>
                  <a:txBody>
                    <a:bodyPr/>
                    <a:lstStyle/>
                    <a:p>
                      <a:pPr marL="90488" marR="51438" lvl="0" indent="-33338" defTabSz="80962">
                        <a:spcBef>
                          <a:spcPts val="14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Builds with blocks: </a:t>
                      </a:r>
                      <a:r>
                        <a:rPr sz="2000" i="1" dirty="0">
                          <a:uFill>
                            <a:solidFill/>
                          </a:uFill>
                          <a:latin typeface="Arial Narrow"/>
                          <a:ea typeface="Arial Narrow"/>
                          <a:cs typeface="Arial Narrow"/>
                          <a:sym typeface="Arial Narrow"/>
                        </a:rPr>
                        <a:t>I made a big house.</a:t>
                      </a:r>
                    </a:p>
                    <a:p>
                      <a:pPr marL="91440" marR="51438" lvl="0" defTabSz="80962">
                        <a:spcBef>
                          <a:spcPts val="14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May not recreate a given shape in size or dimensions </a:t>
                      </a:r>
                    </a:p>
                    <a:p>
                      <a:pPr marL="91440" marR="51438" lvl="0" defTabSz="80962">
                        <a:spcBef>
                          <a:spcPts val="14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Counts on only one face of cube building</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tc>
                  <a:txBody>
                    <a:bodyPr/>
                    <a:lstStyle/>
                    <a:p>
                      <a:pPr marL="91440"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282575">
                        <a:spcBef>
                          <a:spcPts val="20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May compare containers, but makes no reference to dimensions:</a:t>
                      </a:r>
                      <a:endParaRPr lang="en-US" sz="2300" dirty="0">
                        <a:uFill>
                          <a:solidFill/>
                        </a:uFill>
                        <a:latin typeface="Arial Narrow"/>
                        <a:ea typeface="Arial Narrow"/>
                        <a:cs typeface="Arial Narrow"/>
                        <a:sym typeface="Arial Narrow"/>
                      </a:endParaRPr>
                    </a:p>
                    <a:p>
                      <a:pPr marL="288925" marR="51438" lvl="0" indent="0" defTabSz="282575">
                        <a:spcBef>
                          <a:spcPts val="0"/>
                        </a:spcBef>
                        <a:buClr>
                          <a:srgbClr val="000000"/>
                        </a:buClr>
                        <a:buFont typeface="Arial"/>
                        <a:defRPr>
                          <a:solidFill>
                            <a:srgbClr val="000000"/>
                          </a:solidFill>
                        </a:defRPr>
                      </a:pPr>
                      <a:r>
                        <a:rPr sz="2000" i="1" dirty="0">
                          <a:uFill>
                            <a:solidFill/>
                          </a:uFill>
                          <a:latin typeface="Arial Narrow"/>
                          <a:ea typeface="Arial Narrow"/>
                          <a:cs typeface="Arial Narrow"/>
                          <a:sym typeface="Arial Narrow"/>
                        </a:rPr>
                        <a:t>This glass is big. This one is tiny.</a:t>
                      </a:r>
                      <a:endParaRPr sz="2000" dirty="0">
                        <a:uFill>
                          <a:solidFill/>
                        </a:uFill>
                        <a:latin typeface="Arial Narrow"/>
                        <a:ea typeface="Arial Narrow"/>
                        <a:cs typeface="Arial Narrow"/>
                        <a:sym typeface="Arial Narrow"/>
                      </a:endParaRPr>
                    </a:p>
                    <a:p>
                      <a:pPr marL="91440" marR="51438" lvl="0" defTabSz="80962">
                        <a:spcBef>
                          <a:spcPts val="10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Eventually may compare 1 dimension:</a:t>
                      </a:r>
                    </a:p>
                    <a:p>
                      <a:pPr marL="288925" marR="51438" lvl="0" indent="0" defTabSz="282575">
                        <a:spcBef>
                          <a:spcPts val="0"/>
                        </a:spcBef>
                        <a:buClr>
                          <a:srgbClr val="000000"/>
                        </a:buClr>
                        <a:buFont typeface="Arial"/>
                        <a:defRPr>
                          <a:solidFill>
                            <a:srgbClr val="000000"/>
                          </a:solidFill>
                        </a:defRPr>
                      </a:pPr>
                      <a:r>
                        <a:rPr sz="2000" i="1" dirty="0">
                          <a:uFill>
                            <a:solidFill/>
                          </a:uFill>
                          <a:latin typeface="Arial Narrow"/>
                          <a:ea typeface="Arial Narrow"/>
                          <a:cs typeface="Arial Narrow"/>
                          <a:sym typeface="Arial Narrow"/>
                        </a:rPr>
                        <a:t>This one’s bigger because it’s taller.</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extLst>
                  <a:ext uri="{0D108BD9-81ED-4DB2-BD59-A6C34878D82A}">
                    <a16:rowId xmlns:a16="http://schemas.microsoft.com/office/drawing/2014/main" xmlns="" val="10004"/>
                  </a:ext>
                </a:extLst>
              </a:tr>
            </a:tbl>
          </a:graphicData>
        </a:graphic>
      </p:graphicFrame>
      <p:sp>
        <p:nvSpPr>
          <p:cNvPr id="6" name="Footer Placeholder 5">
            <a:extLst>
              <a:ext uri="{FF2B5EF4-FFF2-40B4-BE49-F238E27FC236}">
                <a16:creationId xmlns:a16="http://schemas.microsoft.com/office/drawing/2014/main" xmlns="" id="{A3DFAFE8-528B-8146-AF57-EC43B2685AC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030786747"/>
      </p:ext>
    </p:extLst>
  </p:cSld>
  <p:clrMapOvr>
    <a:masterClrMapping/>
  </p:clrMapOvr>
  <p:transition xmlns:p14="http://schemas.microsoft.com/office/powerpoint/2010/mai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pPr>
              <a:defRPr sz="1800">
                <a:solidFill>
                  <a:srgbClr val="000000"/>
                </a:solidFill>
              </a:defRPr>
            </a:pPr>
            <a:r>
              <a:rPr lang="en-US" sz="4100" dirty="0">
                <a:solidFill>
                  <a:srgbClr val="FFFFFF"/>
                </a:solidFill>
              </a:rPr>
              <a:t>Volume Filler (VF)</a:t>
            </a:r>
          </a:p>
        </p:txBody>
      </p:sp>
      <p:graphicFrame>
        <p:nvGraphicFramePr>
          <p:cNvPr id="260" name="Table 260"/>
          <p:cNvGraphicFramePr>
            <a:graphicFrameLocks noChangeAspect="1"/>
          </p:cNvGraphicFramePr>
          <p:nvPr>
            <p:extLst>
              <p:ext uri="{D42A27DB-BD31-4B8C-83A1-F6EECF244321}">
                <p14:modId xmlns:p14="http://schemas.microsoft.com/office/powerpoint/2010/main" val="502778657"/>
              </p:ext>
            </p:extLst>
          </p:nvPr>
        </p:nvGraphicFramePr>
        <p:xfrm>
          <a:off x="1809831" y="2601810"/>
          <a:ext cx="9643848" cy="6113794"/>
        </p:xfrm>
        <a:graphic>
          <a:graphicData uri="http://schemas.openxmlformats.org/drawingml/2006/table">
            <a:tbl>
              <a:tblPr/>
              <a:tblGrid>
                <a:gridCol w="4542239">
                  <a:extLst>
                    <a:ext uri="{9D8B030D-6E8A-4147-A177-3AD203B41FA5}">
                      <a16:colId xmlns:a16="http://schemas.microsoft.com/office/drawing/2014/main" xmlns="" val="20000"/>
                    </a:ext>
                  </a:extLst>
                </a:gridCol>
                <a:gridCol w="357676">
                  <a:extLst>
                    <a:ext uri="{9D8B030D-6E8A-4147-A177-3AD203B41FA5}">
                      <a16:colId xmlns:a16="http://schemas.microsoft.com/office/drawing/2014/main" xmlns="" val="20001"/>
                    </a:ext>
                  </a:extLst>
                </a:gridCol>
                <a:gridCol w="4743933">
                  <a:extLst>
                    <a:ext uri="{9D8B030D-6E8A-4147-A177-3AD203B41FA5}">
                      <a16:colId xmlns:a16="http://schemas.microsoft.com/office/drawing/2014/main" xmlns="" val="20002"/>
                    </a:ext>
                  </a:extLst>
                </a:gridCol>
              </a:tblGrid>
              <a:tr h="740980">
                <a:tc>
                  <a:txBody>
                    <a:bodyPr/>
                    <a:lstStyle/>
                    <a:p>
                      <a:pPr marL="51438" marR="51438" lvl="0" algn="ctr" defTabSz="80962">
                        <a:defRPr>
                          <a:solidFill>
                            <a:srgbClr val="000000"/>
                          </a:solidFill>
                        </a:defRPr>
                      </a:pPr>
                      <a:r>
                        <a:rPr sz="2900" b="1" i="1" dirty="0">
                          <a:solidFill>
                            <a:srgbClr val="FFFFFF"/>
                          </a:solidFill>
                          <a:uFill>
                            <a:solidFill>
                              <a:srgbClr val="FFFFFF"/>
                            </a:solidFill>
                          </a:uFill>
                          <a:latin typeface="Arial Narrow"/>
                          <a:ea typeface="Arial Narrow"/>
                          <a:cs typeface="Arial Narrow"/>
                          <a:sym typeface="Arial Narrow"/>
                        </a:rPr>
                        <a:t>Filling </a:t>
                      </a:r>
                      <a:r>
                        <a:rPr lang="en-US" sz="2900" b="1" i="1" dirty="0">
                          <a:solidFill>
                            <a:srgbClr val="FFFFFF"/>
                          </a:solidFill>
                          <a:uFill>
                            <a:solidFill>
                              <a:srgbClr val="FFFFFF"/>
                            </a:solidFill>
                          </a:uFill>
                          <a:latin typeface="Arial Narrow"/>
                          <a:ea typeface="Arial Narrow"/>
                          <a:cs typeface="Arial Narrow"/>
                          <a:sym typeface="Arial Narrow"/>
                        </a:rPr>
                        <a:t>Scheme</a:t>
                      </a:r>
                      <a:endParaRPr sz="29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62D4C"/>
                      </a:solidFill>
                      <a:round/>
                    </a:lnL>
                    <a:lnR w="12700">
                      <a:solidFill>
                        <a:srgbClr val="000000"/>
                      </a:solidFill>
                      <a:round/>
                    </a:lnR>
                    <a:lnT w="12700">
                      <a:solidFill>
                        <a:srgbClr val="000000"/>
                      </a:solidFill>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2700" b="1" i="1" dirty="0">
                          <a:solidFill>
                            <a:srgbClr val="FFFFFF"/>
                          </a:solidFill>
                          <a:uFill>
                            <a:solidFill>
                              <a:srgbClr val="FFFFFF"/>
                            </a:solidFill>
                          </a:uFill>
                          <a:latin typeface="Arial Narrow"/>
                          <a:ea typeface="Arial Narrow"/>
                          <a:cs typeface="Arial Narrow"/>
                          <a:sym typeface="Arial Narrow"/>
                        </a:rPr>
                        <a:t>Packing </a:t>
                      </a:r>
                      <a:r>
                        <a:rPr lang="en-US" sz="2700" b="1" i="1" dirty="0">
                          <a:solidFill>
                            <a:srgbClr val="FFFFFF"/>
                          </a:solidFill>
                          <a:uFill>
                            <a:solidFill>
                              <a:srgbClr val="FFFFFF"/>
                            </a:solidFill>
                          </a:uFill>
                          <a:latin typeface="Arial Narrow"/>
                          <a:ea typeface="Arial Narrow"/>
                          <a:cs typeface="Arial Narrow"/>
                          <a:sym typeface="Arial Narrow"/>
                        </a:rPr>
                        <a:t>Scheme</a:t>
                      </a:r>
                      <a:endParaRPr sz="27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004479"/>
                    </a:solidFill>
                  </a:tcPr>
                </a:tc>
                <a:extLst>
                  <a:ext uri="{0D108BD9-81ED-4DB2-BD59-A6C34878D82A}">
                    <a16:rowId xmlns:a16="http://schemas.microsoft.com/office/drawing/2014/main" xmlns="" val="10000"/>
                  </a:ext>
                </a:extLst>
              </a:tr>
              <a:tr h="2184050">
                <a:tc>
                  <a:txBody>
                    <a:bodyPr/>
                    <a:lstStyle/>
                    <a:p>
                      <a:pPr marL="91440" marR="51438" lvl="0" indent="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Fills container &amp; counts, but may not recognize need for equal size units</a:t>
                      </a:r>
                    </a:p>
                    <a:p>
                      <a:pPr marL="91440" marR="51438" lvl="0" indent="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Smaller container, fewer scoops - no quantification</a:t>
                      </a:r>
                    </a:p>
                    <a:p>
                      <a:pPr marL="228600" marR="51438" lvl="0" indent="-137160" defTabSz="80962">
                        <a:spcBef>
                          <a:spcPts val="1000"/>
                        </a:spcBef>
                        <a:buClr>
                          <a:srgbClr val="000000"/>
                        </a:buClr>
                        <a:buFont typeface="Arial Narrow"/>
                        <a:defRPr>
                          <a:solidFill>
                            <a:srgbClr val="000000"/>
                          </a:solidFill>
                        </a:defRPr>
                      </a:pPr>
                      <a:r>
                        <a:rPr sz="2100" dirty="0">
                          <a:uFill>
                            <a:solidFill/>
                          </a:uFill>
                          <a:latin typeface="Arial Narrow"/>
                          <a:ea typeface="Arial Narrow"/>
                          <a:cs typeface="Arial Narrow"/>
                          <a:sym typeface="Arial Narrow"/>
                        </a:rPr>
                        <a:t>Attends to space </a:t>
                      </a:r>
                      <a:r>
                        <a:rPr sz="2100" i="1" dirty="0">
                          <a:uFill>
                            <a:solidFill/>
                          </a:uFill>
                          <a:latin typeface="Arial Narrow"/>
                          <a:ea typeface="Arial Narrow"/>
                          <a:cs typeface="Arial Narrow"/>
                          <a:sym typeface="Arial Narrow"/>
                        </a:rPr>
                        <a:t>filled</a:t>
                      </a:r>
                      <a:r>
                        <a:rPr sz="2100" dirty="0">
                          <a:uFill>
                            <a:solidFill/>
                          </a:uFill>
                          <a:latin typeface="Arial Narrow"/>
                          <a:ea typeface="Arial Narrow"/>
                          <a:cs typeface="Arial Narrow"/>
                          <a:sym typeface="Arial Narrow"/>
                        </a:rPr>
                        <a:t>, not capacity</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indent="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Fills box with cubes, but leaves gaps.</a:t>
                      </a:r>
                      <a:br>
                        <a:rPr sz="2100" dirty="0">
                          <a:uFill>
                            <a:solidFill/>
                          </a:uFill>
                          <a:latin typeface="Arial Narrow"/>
                          <a:ea typeface="Arial Narrow"/>
                          <a:cs typeface="Arial Narrow"/>
                          <a:sym typeface="Arial Narrow"/>
                        </a:rPr>
                      </a:br>
                      <a:r>
                        <a:rPr sz="2100" dirty="0">
                          <a:uFill>
                            <a:solidFill/>
                          </a:uFill>
                          <a:latin typeface="Arial Narrow"/>
                          <a:ea typeface="Arial Narrow"/>
                          <a:cs typeface="Arial Narrow"/>
                          <a:sym typeface="Arial Narrow"/>
                        </a:rPr>
                        <a:t>Sometimes only one layer</a:t>
                      </a:r>
                      <a:endParaRPr sz="2100" i="1" dirty="0">
                        <a:uFill>
                          <a:solidFill/>
                        </a:uFill>
                        <a:latin typeface="Arial Narrow"/>
                        <a:ea typeface="Arial Narrow"/>
                        <a:cs typeface="Arial Narrow"/>
                        <a:sym typeface="Arial Narrow"/>
                      </a:endParaRPr>
                    </a:p>
                    <a:p>
                      <a:pPr marL="91440" marR="51438" lvl="0" indent="0" defTabSz="80962">
                        <a:spcBef>
                          <a:spcPts val="1000"/>
                        </a:spcBef>
                        <a:buClr>
                          <a:srgbClr val="000000"/>
                        </a:buClr>
                        <a:buFont typeface="Arial Narrow"/>
                        <a:defRPr>
                          <a:solidFill>
                            <a:srgbClr val="000000"/>
                          </a:solidFill>
                        </a:defRPr>
                      </a:pPr>
                      <a:r>
                        <a:rPr sz="2100" dirty="0">
                          <a:uFill>
                            <a:solidFill/>
                          </a:uFill>
                          <a:latin typeface="Arial Narrow"/>
                          <a:ea typeface="Arial Narrow"/>
                          <a:cs typeface="Arial Narrow"/>
                          <a:sym typeface="Arial Narrow"/>
                        </a:rPr>
                        <a:t>Eventually fills, but doesn’t quantify or use equal-size units</a:t>
                      </a:r>
                    </a:p>
                    <a:p>
                      <a:pPr marL="91440" marR="51438" lvl="0" indent="0" defTabSz="80962">
                        <a:spcBef>
                          <a:spcPts val="1000"/>
                        </a:spcBef>
                        <a:buClr>
                          <a:srgbClr val="000000"/>
                        </a:buClr>
                        <a:buFont typeface="Arial Narrow"/>
                        <a:defRPr>
                          <a:solidFill>
                            <a:srgbClr val="000000"/>
                          </a:solidFill>
                        </a:defRPr>
                      </a:pPr>
                      <a:r>
                        <a:rPr sz="2100" dirty="0">
                          <a:uFill>
                            <a:solidFill/>
                          </a:uFill>
                          <a:latin typeface="Arial Narrow"/>
                          <a:ea typeface="Arial Narrow"/>
                          <a:cs typeface="Arial Narrow"/>
                          <a:sym typeface="Arial Narrow"/>
                        </a:rPr>
                        <a:t>May not recognize “half full”</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extLst>
                  <a:ext uri="{0D108BD9-81ED-4DB2-BD59-A6C34878D82A}">
                    <a16:rowId xmlns:a16="http://schemas.microsoft.com/office/drawing/2014/main" xmlns="" val="10001"/>
                  </a:ext>
                </a:extLst>
              </a:tr>
              <a:tr h="243365">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extLst>
                  <a:ext uri="{0D108BD9-81ED-4DB2-BD59-A6C34878D82A}">
                    <a16:rowId xmlns:a16="http://schemas.microsoft.com/office/drawing/2014/main" xmlns="" val="10002"/>
                  </a:ext>
                </a:extLst>
              </a:tr>
              <a:tr h="854654">
                <a:tc>
                  <a:txBody>
                    <a:bodyPr/>
                    <a:lstStyle/>
                    <a:p>
                      <a:pPr marL="51438" marR="51438" lvl="0" algn="ctr" defTabSz="80962">
                        <a:defRPr>
                          <a:solidFill>
                            <a:srgbClr val="000000"/>
                          </a:solidFill>
                        </a:defRPr>
                      </a:pPr>
                      <a:r>
                        <a:rPr sz="2900" b="1" i="1" dirty="0">
                          <a:solidFill>
                            <a:srgbClr val="FFFFFF"/>
                          </a:solidFill>
                          <a:uFill>
                            <a:solidFill>
                              <a:srgbClr val="FFFFFF"/>
                            </a:solidFill>
                          </a:uFill>
                          <a:latin typeface="Arial Narrow"/>
                          <a:ea typeface="Arial Narrow"/>
                          <a:cs typeface="Arial Narrow"/>
                          <a:sym typeface="Arial Narrow"/>
                        </a:rPr>
                        <a:t>Building </a:t>
                      </a:r>
                      <a:r>
                        <a:rPr lang="en-US" sz="2900" b="1" i="1" dirty="0">
                          <a:solidFill>
                            <a:srgbClr val="FFFFFF"/>
                          </a:solidFill>
                          <a:uFill>
                            <a:solidFill>
                              <a:srgbClr val="FFFFFF"/>
                            </a:solidFill>
                          </a:uFill>
                          <a:latin typeface="Arial Narrow"/>
                          <a:ea typeface="Arial Narrow"/>
                          <a:cs typeface="Arial Narrow"/>
                          <a:sym typeface="Arial Narrow"/>
                        </a:rPr>
                        <a:t>Scheme</a:t>
                      </a:r>
                      <a:endParaRPr sz="29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2900" b="1" i="1" dirty="0">
                          <a:solidFill>
                            <a:srgbClr val="FFFFFF"/>
                          </a:solidFill>
                          <a:uFill>
                            <a:solidFill>
                              <a:srgbClr val="FFFFFF"/>
                            </a:solidFill>
                          </a:uFill>
                          <a:latin typeface="Arial Narrow"/>
                          <a:ea typeface="Arial Narrow"/>
                          <a:cs typeface="Arial Narrow"/>
                          <a:sym typeface="Arial Narrow"/>
                        </a:rPr>
                        <a:t>Comparing </a:t>
                      </a:r>
                      <a:r>
                        <a:rPr lang="en-US" sz="2900" b="1" i="1" dirty="0">
                          <a:solidFill>
                            <a:srgbClr val="FFFFFF"/>
                          </a:solidFill>
                          <a:uFill>
                            <a:solidFill>
                              <a:srgbClr val="FFFFFF"/>
                            </a:solidFill>
                          </a:uFill>
                          <a:latin typeface="Arial Narrow"/>
                          <a:ea typeface="Arial Narrow"/>
                          <a:cs typeface="Arial Narrow"/>
                          <a:sym typeface="Arial Narrow"/>
                        </a:rPr>
                        <a:t>Scheme</a:t>
                      </a:r>
                      <a:endParaRPr sz="29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extLst>
                  <a:ext uri="{0D108BD9-81ED-4DB2-BD59-A6C34878D82A}">
                    <a16:rowId xmlns:a16="http://schemas.microsoft.com/office/drawing/2014/main" xmlns="" val="10003"/>
                  </a:ext>
                </a:extLst>
              </a:tr>
              <a:tr h="2090745">
                <a:tc>
                  <a:txBody>
                    <a:bodyPr/>
                    <a:lstStyle/>
                    <a:p>
                      <a:pPr marL="91440" marR="51438" lvl="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May recreate, attending to 1-2 dimensions, but not pattern / plan </a:t>
                      </a:r>
                    </a:p>
                    <a:p>
                      <a:pPr marL="91440" marR="51438" lvl="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Counts multiple faces of cube building without pattern</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225425">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Compares by aligning 1-2 dimensions</a:t>
                      </a:r>
                      <a:endParaRPr lang="en-US" sz="2100" dirty="0">
                        <a:uFill>
                          <a:solidFill/>
                        </a:uFill>
                        <a:latin typeface="Arial Narrow"/>
                        <a:ea typeface="Arial Narrow"/>
                        <a:cs typeface="Arial Narrow"/>
                        <a:sym typeface="Arial Narrow"/>
                      </a:endParaRPr>
                    </a:p>
                    <a:p>
                      <a:pPr marL="292608" marR="51438" lvl="0" indent="0" defTabSz="225425">
                        <a:spcBef>
                          <a:spcPts val="0"/>
                        </a:spcBef>
                        <a:buClr>
                          <a:srgbClr val="000000"/>
                        </a:buClr>
                        <a:buFont typeface="Arial"/>
                        <a:defRPr>
                          <a:solidFill>
                            <a:srgbClr val="000000"/>
                          </a:solidFill>
                        </a:defRPr>
                      </a:pPr>
                      <a:r>
                        <a:rPr sz="2100" i="1" dirty="0">
                          <a:uFill>
                            <a:solidFill/>
                          </a:uFill>
                          <a:latin typeface="Arial Narrow"/>
                          <a:ea typeface="Arial Narrow"/>
                          <a:cs typeface="Arial Narrow"/>
                          <a:sym typeface="Arial Narrow"/>
                        </a:rPr>
                        <a:t>This one holds more, it’s longer and wider.</a:t>
                      </a:r>
                      <a:endParaRPr sz="2100" dirty="0">
                        <a:uFill>
                          <a:solidFill/>
                        </a:uFill>
                        <a:latin typeface="Arial Narrow"/>
                        <a:ea typeface="Arial Narrow"/>
                        <a:cs typeface="Arial Narrow"/>
                        <a:sym typeface="Arial Narrow"/>
                      </a:endParaRPr>
                    </a:p>
                    <a:p>
                      <a:pPr marL="91440" marR="51438" lvl="0" defTabSz="80962">
                        <a:spcBef>
                          <a:spcPts val="1000"/>
                        </a:spcBef>
                        <a:buClr>
                          <a:srgbClr val="000000"/>
                        </a:buClr>
                        <a:buFont typeface="Arial"/>
                        <a:defRPr>
                          <a:solidFill>
                            <a:srgbClr val="000000"/>
                          </a:solidFill>
                        </a:defRPr>
                      </a:pPr>
                      <a:r>
                        <a:rPr sz="2100" dirty="0">
                          <a:uFill>
                            <a:solidFill/>
                          </a:uFill>
                          <a:latin typeface="Arial Narrow"/>
                          <a:ea typeface="Arial Narrow"/>
                          <a:cs typeface="Arial Narrow"/>
                          <a:sym typeface="Arial Narrow"/>
                        </a:rPr>
                        <a:t>Compares counts, but without accurate recognition of unit size or number</a:t>
                      </a:r>
                      <a:endParaRPr lang="en-US" sz="2100" dirty="0">
                        <a:uFill>
                          <a:solidFill/>
                        </a:uFill>
                        <a:latin typeface="Arial Narrow"/>
                        <a:ea typeface="Arial Narrow"/>
                        <a:cs typeface="Arial Narrow"/>
                        <a:sym typeface="Arial Narrow"/>
                      </a:endParaRPr>
                    </a:p>
                    <a:p>
                      <a:pPr marL="292608" marR="51438" lvl="0" defTabSz="80962">
                        <a:spcBef>
                          <a:spcPts val="0"/>
                        </a:spcBef>
                        <a:buClr>
                          <a:srgbClr val="000000"/>
                        </a:buClr>
                        <a:buFont typeface="Arial"/>
                        <a:defRPr>
                          <a:solidFill>
                            <a:srgbClr val="000000"/>
                          </a:solidFill>
                        </a:defRPr>
                      </a:pPr>
                      <a:r>
                        <a:rPr sz="2100" i="1" dirty="0">
                          <a:uFill>
                            <a:solidFill/>
                          </a:uFill>
                          <a:latin typeface="Arial Narrow"/>
                          <a:ea typeface="Arial Narrow"/>
                          <a:cs typeface="Arial Narrow"/>
                          <a:sym typeface="Arial Narrow"/>
                        </a:rPr>
                        <a:t>This is big; that is small. Two scoops for this one; one scoop for that one.</a:t>
                      </a:r>
                      <a:endParaRPr sz="2100" dirty="0">
                        <a:uFill>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extLst>
                  <a:ext uri="{0D108BD9-81ED-4DB2-BD59-A6C34878D82A}">
                    <a16:rowId xmlns:a16="http://schemas.microsoft.com/office/drawing/2014/main" xmlns="" val="10004"/>
                  </a:ext>
                </a:extLst>
              </a:tr>
            </a:tbl>
          </a:graphicData>
        </a:graphic>
      </p:graphicFrame>
      <p:sp>
        <p:nvSpPr>
          <p:cNvPr id="5" name="Footer Placeholder 4">
            <a:extLst>
              <a:ext uri="{FF2B5EF4-FFF2-40B4-BE49-F238E27FC236}">
                <a16:creationId xmlns:a16="http://schemas.microsoft.com/office/drawing/2014/main" xmlns="" id="{713E243E-A915-A245-9C1E-C28CE2F11C2B}"/>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28425828"/>
      </p:ext>
    </p:extLst>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r>
              <a:rPr lang="en-US" dirty="0">
                <a:solidFill>
                  <a:srgbClr val="FFFFFF"/>
                </a:solidFill>
              </a:rPr>
              <a:t>Volume Quantifier (VQ)</a:t>
            </a:r>
            <a:endParaRPr lang="en-US" dirty="0"/>
          </a:p>
        </p:txBody>
      </p:sp>
      <p:graphicFrame>
        <p:nvGraphicFramePr>
          <p:cNvPr id="270" name="Table 270"/>
          <p:cNvGraphicFramePr>
            <a:graphicFrameLocks noChangeAspect="1"/>
          </p:cNvGraphicFramePr>
          <p:nvPr>
            <p:extLst>
              <p:ext uri="{D42A27DB-BD31-4B8C-83A1-F6EECF244321}">
                <p14:modId xmlns:p14="http://schemas.microsoft.com/office/powerpoint/2010/main" val="14521983"/>
              </p:ext>
            </p:extLst>
          </p:nvPr>
        </p:nvGraphicFramePr>
        <p:xfrm>
          <a:off x="1802067" y="2624217"/>
          <a:ext cx="9426766" cy="6084632"/>
        </p:xfrm>
        <a:graphic>
          <a:graphicData uri="http://schemas.openxmlformats.org/drawingml/2006/table">
            <a:tbl>
              <a:tblPr/>
              <a:tblGrid>
                <a:gridCol w="4439994">
                  <a:extLst>
                    <a:ext uri="{9D8B030D-6E8A-4147-A177-3AD203B41FA5}">
                      <a16:colId xmlns:a16="http://schemas.microsoft.com/office/drawing/2014/main" xmlns="" val="20000"/>
                    </a:ext>
                  </a:extLst>
                </a:gridCol>
                <a:gridCol w="349625">
                  <a:extLst>
                    <a:ext uri="{9D8B030D-6E8A-4147-A177-3AD203B41FA5}">
                      <a16:colId xmlns:a16="http://schemas.microsoft.com/office/drawing/2014/main" xmlns="" val="20001"/>
                    </a:ext>
                  </a:extLst>
                </a:gridCol>
                <a:gridCol w="4637147">
                  <a:extLst>
                    <a:ext uri="{9D8B030D-6E8A-4147-A177-3AD203B41FA5}">
                      <a16:colId xmlns:a16="http://schemas.microsoft.com/office/drawing/2014/main" xmlns="" val="20002"/>
                    </a:ext>
                  </a:extLst>
                </a:gridCol>
              </a:tblGrid>
              <a:tr h="645886">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Filling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62D4C"/>
                      </a:solidFill>
                      <a:round/>
                    </a:lnL>
                    <a:lnR w="12700">
                      <a:solidFill>
                        <a:srgbClr val="000000"/>
                      </a:solidFill>
                      <a:round/>
                    </a:lnR>
                    <a:lnT w="12700">
                      <a:solidFill>
                        <a:srgbClr val="000000"/>
                      </a:solidFill>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2700" b="1" i="1" dirty="0">
                          <a:solidFill>
                            <a:srgbClr val="FFFFFF"/>
                          </a:solidFill>
                          <a:uFill>
                            <a:solidFill>
                              <a:srgbClr val="FFFFFF"/>
                            </a:solidFill>
                          </a:uFill>
                          <a:latin typeface="Arial Narrow"/>
                          <a:ea typeface="Arial Narrow"/>
                          <a:cs typeface="Arial Narrow"/>
                          <a:sym typeface="Arial Narrow"/>
                        </a:rPr>
                        <a:t>Packing </a:t>
                      </a:r>
                      <a:r>
                        <a:rPr lang="en-US" sz="2700" b="1" i="1" dirty="0">
                          <a:solidFill>
                            <a:srgbClr val="FFFFFF"/>
                          </a:solidFill>
                          <a:uFill>
                            <a:solidFill>
                              <a:srgbClr val="FFFFFF"/>
                            </a:solidFill>
                          </a:uFill>
                          <a:latin typeface="Arial Narrow"/>
                          <a:ea typeface="Arial Narrow"/>
                          <a:cs typeface="Arial Narrow"/>
                          <a:sym typeface="Arial Narrow"/>
                        </a:rPr>
                        <a:t>Scheme</a:t>
                      </a:r>
                      <a:endParaRPr sz="27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004479"/>
                    </a:solidFill>
                  </a:tcPr>
                </a:tc>
                <a:extLst>
                  <a:ext uri="{0D108BD9-81ED-4DB2-BD59-A6C34878D82A}">
                    <a16:rowId xmlns:a16="http://schemas.microsoft.com/office/drawing/2014/main" xmlns="" val="10000"/>
                  </a:ext>
                </a:extLst>
              </a:tr>
              <a:tr h="2660977">
                <a:tc>
                  <a:txBody>
                    <a:bodyPr/>
                    <a:lstStyle/>
                    <a:p>
                      <a:pPr marL="91440" marR="51438" lvl="0" defTabSz="80962">
                        <a:spcBef>
                          <a:spcPts val="2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Estimates number of scoops, but may not explicitly maintain unit size</a:t>
                      </a:r>
                    </a:p>
                    <a:p>
                      <a:pPr marL="91440" marR="51438" lvl="0" defTabSz="80962">
                        <a:spcBef>
                          <a:spcPts val="200"/>
                        </a:spcBef>
                        <a:buClr>
                          <a:srgbClr val="000000"/>
                        </a:buClr>
                        <a:buFont typeface="Arial"/>
                        <a:defRPr>
                          <a:solidFill>
                            <a:srgbClr val="000000"/>
                          </a:solidFill>
                        </a:defRPr>
                      </a:pPr>
                      <a:endParaRPr sz="2300" dirty="0">
                        <a:uFill>
                          <a:solidFill/>
                        </a:uFill>
                        <a:latin typeface="Arial Narrow"/>
                        <a:ea typeface="Arial Narrow"/>
                        <a:cs typeface="Arial Narrow"/>
                        <a:sym typeface="Arial Narrow"/>
                      </a:endParaRPr>
                    </a:p>
                    <a:p>
                      <a:pPr marL="91440" marR="51438" lvl="0" defTabSz="80962">
                        <a:spcBef>
                          <a:spcPts val="17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Partitions space (capacity); can recognize “half full”</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dirty="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indent="0" defTabSz="80962">
                        <a:spcBef>
                          <a:spcPts val="20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Limited spatial structuring: </a:t>
                      </a:r>
                      <a:r>
                        <a:rPr sz="2000" i="1" dirty="0">
                          <a:uFill>
                            <a:solidFill/>
                          </a:uFill>
                          <a:latin typeface="Arial Narrow"/>
                          <a:ea typeface="Arial Narrow"/>
                          <a:cs typeface="Arial Narrow"/>
                          <a:sym typeface="Arial Narrow"/>
                        </a:rPr>
                        <a:t>counts single units</a:t>
                      </a:r>
                      <a:endParaRPr sz="2300" i="1" dirty="0">
                        <a:uFill>
                          <a:solidFill/>
                        </a:uFill>
                        <a:latin typeface="Arial Narrow"/>
                        <a:ea typeface="Arial Narrow"/>
                        <a:cs typeface="Arial Narrow"/>
                        <a:sym typeface="Arial Narrow"/>
                      </a:endParaRPr>
                    </a:p>
                    <a:p>
                      <a:pPr marL="91440" marR="51438" lvl="0" indent="0" defTabSz="80962">
                        <a:spcBef>
                          <a:spcPts val="20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Does not recognize need for equal-size units</a:t>
                      </a:r>
                    </a:p>
                    <a:p>
                      <a:pPr marL="91440" marR="51438" lvl="0" indent="0" defTabSz="80962">
                        <a:spcBef>
                          <a:spcPts val="20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Recognizes “half full,” but may not visualize or calculate total</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extLst>
                  <a:ext uri="{0D108BD9-81ED-4DB2-BD59-A6C34878D82A}">
                    <a16:rowId xmlns:a16="http://schemas.microsoft.com/office/drawing/2014/main" xmlns="" val="10001"/>
                  </a:ext>
                </a:extLst>
              </a:tr>
              <a:tr h="212131">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extLst>
                  <a:ext uri="{0D108BD9-81ED-4DB2-BD59-A6C34878D82A}">
                    <a16:rowId xmlns:a16="http://schemas.microsoft.com/office/drawing/2014/main" xmlns="" val="10002"/>
                  </a:ext>
                </a:extLst>
              </a:tr>
              <a:tr h="744969">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Building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Comparing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extLst>
                  <a:ext uri="{0D108BD9-81ED-4DB2-BD59-A6C34878D82A}">
                    <a16:rowId xmlns:a16="http://schemas.microsoft.com/office/drawing/2014/main" xmlns="" val="10003"/>
                  </a:ext>
                </a:extLst>
              </a:tr>
              <a:tr h="1820669">
                <a:tc>
                  <a:txBody>
                    <a:bodyPr/>
                    <a:lstStyle/>
                    <a:p>
                      <a:pPr marL="91440" marR="51438" lvl="0" defTabSz="80962">
                        <a:defRPr>
                          <a:solidFill>
                            <a:srgbClr val="000000"/>
                          </a:solidFill>
                        </a:defRPr>
                      </a:pPr>
                      <a:r>
                        <a:rPr sz="2300" dirty="0">
                          <a:uFill>
                            <a:solidFill/>
                          </a:uFill>
                          <a:latin typeface="Arial Narrow"/>
                          <a:ea typeface="Arial Narrow"/>
                          <a:cs typeface="Arial Narrow"/>
                          <a:sym typeface="Arial Narrow"/>
                        </a:rPr>
                        <a:t>Partial understanding of cubes as filling space:</a:t>
                      </a:r>
                      <a:r>
                        <a:rPr lang="en-US" sz="2300" dirty="0">
                          <a:uFill>
                            <a:solidFill/>
                          </a:uFill>
                          <a:latin typeface="Arial Narrow"/>
                          <a:ea typeface="Arial Narrow"/>
                          <a:cs typeface="Arial Narrow"/>
                          <a:sym typeface="Arial Narrow"/>
                        </a:rPr>
                        <a:t> </a:t>
                      </a:r>
                      <a:r>
                        <a:rPr sz="1900" i="1" dirty="0">
                          <a:uFill>
                            <a:solidFill/>
                          </a:uFill>
                          <a:latin typeface="Arial Narrow"/>
                          <a:ea typeface="Arial Narrow"/>
                          <a:cs typeface="Arial Narrow"/>
                          <a:sym typeface="Arial Narrow"/>
                        </a:rPr>
                        <a:t>Initially may double-count cubes at corners and ignore internal cubes</a:t>
                      </a:r>
                      <a:endParaRPr lang="en-US" sz="1900" i="1" dirty="0">
                        <a:uFill>
                          <a:solidFill/>
                        </a:uFill>
                        <a:latin typeface="Arial Narrow"/>
                        <a:ea typeface="Arial Narrow"/>
                        <a:cs typeface="Arial Narrow"/>
                        <a:sym typeface="Arial Narrow"/>
                      </a:endParaRPr>
                    </a:p>
                    <a:p>
                      <a:pPr marL="91440" marR="51438" lvl="0" defTabSz="80962">
                        <a:spcBef>
                          <a:spcPts val="1000"/>
                        </a:spcBef>
                        <a:defRPr>
                          <a:solidFill>
                            <a:srgbClr val="000000"/>
                          </a:solidFill>
                        </a:defRPr>
                      </a:pPr>
                      <a:r>
                        <a:rPr lang="en-US" sz="2300" dirty="0">
                          <a:uFill>
                            <a:solidFill/>
                          </a:uFill>
                          <a:latin typeface="Arial Narrow"/>
                          <a:ea typeface="Arial Narrow"/>
                          <a:cs typeface="Arial Narrow"/>
                          <a:sym typeface="Arial Narrow"/>
                        </a:rPr>
                        <a:t>Piaget’s “coordination” (integration) of dimensions.</a:t>
                      </a:r>
                      <a:endParaRPr sz="2300" dirty="0">
                        <a:uFill>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80962">
                        <a:spcBef>
                          <a:spcPts val="16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Compares, recognizes 3 dimensions</a:t>
                      </a:r>
                    </a:p>
                    <a:p>
                      <a:pPr marL="91440" marR="51438" lvl="0" defTabSz="80962">
                        <a:spcBef>
                          <a:spcPts val="16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Directly compares capacity</a:t>
                      </a:r>
                    </a:p>
                    <a:p>
                      <a:pPr marL="91440" marR="51438" lvl="0" defTabSz="80962">
                        <a:spcBef>
                          <a:spcPts val="16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Attempts to compare count of cubes</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extLst>
                  <a:ext uri="{0D108BD9-81ED-4DB2-BD59-A6C34878D82A}">
                    <a16:rowId xmlns:a16="http://schemas.microsoft.com/office/drawing/2014/main" xmlns="" val="10004"/>
                  </a:ext>
                </a:extLst>
              </a:tr>
            </a:tbl>
          </a:graphicData>
        </a:graphic>
      </p:graphicFrame>
      <p:sp>
        <p:nvSpPr>
          <p:cNvPr id="5" name="Footer Placeholder 4">
            <a:extLst>
              <a:ext uri="{FF2B5EF4-FFF2-40B4-BE49-F238E27FC236}">
                <a16:creationId xmlns:a16="http://schemas.microsoft.com/office/drawing/2014/main" xmlns="" id="{5E9FA7CC-6C5F-D943-BD5B-6A367B95219C}"/>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321671227"/>
      </p:ext>
    </p:extLst>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p:cNvSpPr>
          <p:nvPr>
            <p:ph type="title"/>
          </p:nvPr>
        </p:nvSpPr>
        <p:spPr>
          <a:prstGeom prst="rect">
            <a:avLst/>
          </a:prstGeom>
        </p:spPr>
        <p:txBody>
          <a:bodyPr/>
          <a:lstStyle>
            <a:lvl1pPr>
              <a:defRPr sz="6900"/>
            </a:lvl1pPr>
          </a:lstStyle>
          <a:p>
            <a:pPr lvl="0">
              <a:defRPr sz="1800">
                <a:solidFill>
                  <a:srgbClr val="000000"/>
                </a:solidFill>
              </a:defRPr>
            </a:pPr>
            <a:r>
              <a:rPr sz="4000" dirty="0">
                <a:solidFill>
                  <a:srgbClr val="FFFFFF"/>
                </a:solidFill>
              </a:rPr>
              <a:t>Volume Unit Relater </a:t>
            </a:r>
            <a:r>
              <a:rPr lang="en-US" sz="4000" dirty="0">
                <a:solidFill>
                  <a:srgbClr val="FFFFFF"/>
                </a:solidFill>
              </a:rPr>
              <a:t>&amp;</a:t>
            </a:r>
            <a:r>
              <a:rPr sz="4000" dirty="0">
                <a:solidFill>
                  <a:srgbClr val="FFFFFF"/>
                </a:solidFill>
              </a:rPr>
              <a:t> Repeater</a:t>
            </a:r>
            <a:r>
              <a:rPr lang="en-US" sz="4000" dirty="0">
                <a:solidFill>
                  <a:srgbClr val="FFFFFF"/>
                </a:solidFill>
              </a:rPr>
              <a:t> (VURR)</a:t>
            </a:r>
            <a:r>
              <a:rPr sz="4000" dirty="0">
                <a:solidFill>
                  <a:srgbClr val="FFFFFF"/>
                </a:solidFill>
              </a:rPr>
              <a:t> </a:t>
            </a:r>
          </a:p>
        </p:txBody>
      </p:sp>
      <p:sp>
        <p:nvSpPr>
          <p:cNvPr id="2" name="Content Placeholder 1"/>
          <p:cNvSpPr>
            <a:spLocks noGrp="1"/>
          </p:cNvSpPr>
          <p:nvPr>
            <p:ph idx="1"/>
          </p:nvPr>
        </p:nvSpPr>
        <p:spPr/>
        <p:txBody>
          <a:bodyPr/>
          <a:lstStyle/>
          <a:p>
            <a:endParaRPr lang="en-US"/>
          </a:p>
        </p:txBody>
      </p:sp>
      <p:graphicFrame>
        <p:nvGraphicFramePr>
          <p:cNvPr id="282" name="Table 282"/>
          <p:cNvGraphicFramePr>
            <a:graphicFrameLocks noChangeAspect="1"/>
          </p:cNvGraphicFramePr>
          <p:nvPr>
            <p:extLst>
              <p:ext uri="{D42A27DB-BD31-4B8C-83A1-F6EECF244321}">
                <p14:modId xmlns:p14="http://schemas.microsoft.com/office/powerpoint/2010/main" val="3080695535"/>
              </p:ext>
            </p:extLst>
          </p:nvPr>
        </p:nvGraphicFramePr>
        <p:xfrm>
          <a:off x="1540398" y="2549458"/>
          <a:ext cx="9871314" cy="6232622"/>
        </p:xfrm>
        <a:graphic>
          <a:graphicData uri="http://schemas.openxmlformats.org/drawingml/2006/table">
            <a:tbl>
              <a:tblPr/>
              <a:tblGrid>
                <a:gridCol w="4649375">
                  <a:extLst>
                    <a:ext uri="{9D8B030D-6E8A-4147-A177-3AD203B41FA5}">
                      <a16:colId xmlns:a16="http://schemas.microsoft.com/office/drawing/2014/main" xmlns="" val="20000"/>
                    </a:ext>
                  </a:extLst>
                </a:gridCol>
                <a:gridCol w="366112">
                  <a:extLst>
                    <a:ext uri="{9D8B030D-6E8A-4147-A177-3AD203B41FA5}">
                      <a16:colId xmlns:a16="http://schemas.microsoft.com/office/drawing/2014/main" xmlns="" val="20001"/>
                    </a:ext>
                  </a:extLst>
                </a:gridCol>
                <a:gridCol w="4855827">
                  <a:extLst>
                    <a:ext uri="{9D8B030D-6E8A-4147-A177-3AD203B41FA5}">
                      <a16:colId xmlns:a16="http://schemas.microsoft.com/office/drawing/2014/main" xmlns="" val="20002"/>
                    </a:ext>
                  </a:extLst>
                </a:gridCol>
              </a:tblGrid>
              <a:tr h="767038">
                <a:tc>
                  <a:txBody>
                    <a:bodyPr/>
                    <a:lstStyle/>
                    <a:p>
                      <a:pPr marL="51438" marR="51438" lvl="0" algn="ctr" defTabSz="80962">
                        <a:defRPr>
                          <a:solidFill>
                            <a:srgbClr val="000000"/>
                          </a:solidFill>
                        </a:defRPr>
                      </a:pPr>
                      <a:r>
                        <a:rPr sz="3100" b="1" i="1" dirty="0">
                          <a:solidFill>
                            <a:srgbClr val="FFFFFF"/>
                          </a:solidFill>
                          <a:uFill>
                            <a:solidFill>
                              <a:srgbClr val="FFFFFF"/>
                            </a:solidFill>
                          </a:uFill>
                          <a:latin typeface="Arial Narrow"/>
                          <a:ea typeface="Arial Narrow"/>
                          <a:cs typeface="Arial Narrow"/>
                          <a:sym typeface="Arial Narrow"/>
                        </a:rPr>
                        <a:t>Filling </a:t>
                      </a:r>
                      <a:r>
                        <a:rPr lang="en-US" sz="3100" b="1" i="1" dirty="0">
                          <a:solidFill>
                            <a:srgbClr val="FFFFFF"/>
                          </a:solidFill>
                          <a:uFill>
                            <a:solidFill>
                              <a:srgbClr val="FFFFFF"/>
                            </a:solidFill>
                          </a:uFill>
                          <a:latin typeface="Arial Narrow"/>
                          <a:ea typeface="Arial Narrow"/>
                          <a:cs typeface="Arial Narrow"/>
                          <a:sym typeface="Arial Narrow"/>
                        </a:rPr>
                        <a:t>Scheme</a:t>
                      </a:r>
                      <a:endParaRPr sz="31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62D4C"/>
                      </a:solidFill>
                      <a:round/>
                    </a:lnL>
                    <a:lnR w="12700">
                      <a:solidFill>
                        <a:srgbClr val="000000"/>
                      </a:solidFill>
                      <a:round/>
                    </a:lnR>
                    <a:lnT w="12700">
                      <a:solidFill>
                        <a:srgbClr val="000000"/>
                      </a:solidFill>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3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Packing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004479"/>
                    </a:solidFill>
                  </a:tcPr>
                </a:tc>
                <a:extLst>
                  <a:ext uri="{0D108BD9-81ED-4DB2-BD59-A6C34878D82A}">
                    <a16:rowId xmlns:a16="http://schemas.microsoft.com/office/drawing/2014/main" xmlns="" val="10000"/>
                  </a:ext>
                </a:extLst>
              </a:tr>
              <a:tr h="2206697">
                <a:tc>
                  <a:txBody>
                    <a:bodyPr/>
                    <a:lstStyle/>
                    <a:p>
                      <a:pPr marL="91440" marR="51438" lvl="0" defTabSz="80962">
                        <a:spcBef>
                          <a:spcPts val="200"/>
                        </a:spcBef>
                        <a:buClr>
                          <a:srgbClr val="000000"/>
                        </a:buClr>
                        <a:buFont typeface="Arial"/>
                        <a:defRPr>
                          <a:solidFill>
                            <a:srgbClr val="000000"/>
                          </a:solidFill>
                        </a:defRPr>
                      </a:pPr>
                      <a:r>
                        <a:rPr sz="2400" dirty="0">
                          <a:uFill>
                            <a:solidFill/>
                          </a:uFill>
                          <a:latin typeface="Arial Narrow"/>
                          <a:ea typeface="Arial Narrow"/>
                          <a:cs typeface="Arial Narrow"/>
                          <a:sym typeface="Arial Narrow"/>
                        </a:rPr>
                        <a:t>Accurately counts number of scoops</a:t>
                      </a:r>
                    </a:p>
                    <a:p>
                      <a:pPr marL="91440" marR="51438" lvl="0" defTabSz="80962">
                        <a:spcBef>
                          <a:spcPts val="1700"/>
                        </a:spcBef>
                        <a:buClr>
                          <a:srgbClr val="000000"/>
                        </a:buClr>
                        <a:buFont typeface="Arial Narrow"/>
                        <a:defRPr>
                          <a:solidFill>
                            <a:srgbClr val="000000"/>
                          </a:solidFill>
                        </a:defRPr>
                      </a:pPr>
                      <a:r>
                        <a:rPr sz="2400" dirty="0">
                          <a:uFill>
                            <a:solidFill/>
                          </a:uFill>
                          <a:latin typeface="Arial Narrow"/>
                          <a:ea typeface="Arial Narrow"/>
                          <a:cs typeface="Arial Narrow"/>
                          <a:sym typeface="Arial Narrow"/>
                        </a:rPr>
                        <a:t>Relates size and number of units explicitly</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3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80962">
                        <a:spcBef>
                          <a:spcPts val="2800"/>
                        </a:spcBef>
                        <a:buClr>
                          <a:srgbClr val="000000"/>
                        </a:buClr>
                        <a:buFont typeface="Arial"/>
                        <a:defRPr>
                          <a:solidFill>
                            <a:srgbClr val="000000"/>
                          </a:solidFill>
                        </a:defRPr>
                      </a:pPr>
                      <a:r>
                        <a:rPr sz="2400" dirty="0">
                          <a:uFill>
                            <a:solidFill/>
                          </a:uFill>
                          <a:latin typeface="Arial Narrow"/>
                          <a:ea typeface="Arial Narrow"/>
                          <a:cs typeface="Arial Narrow"/>
                          <a:sym typeface="Arial Narrow"/>
                        </a:rPr>
                        <a:t>Accurate packing and counting</a:t>
                      </a:r>
                      <a:endParaRPr sz="2400" i="1" dirty="0">
                        <a:uFill>
                          <a:solidFill/>
                        </a:uFill>
                        <a:latin typeface="Arial Narrow"/>
                        <a:ea typeface="Arial Narrow"/>
                        <a:cs typeface="Arial Narrow"/>
                        <a:sym typeface="Arial Narrow"/>
                      </a:endParaRPr>
                    </a:p>
                    <a:p>
                      <a:pPr marL="91440" marR="51438" lvl="0" defTabSz="80962">
                        <a:spcBef>
                          <a:spcPts val="1700"/>
                        </a:spcBef>
                        <a:buClr>
                          <a:srgbClr val="000000"/>
                        </a:buClr>
                        <a:buFont typeface="Arial Narrow"/>
                        <a:defRPr>
                          <a:solidFill>
                            <a:srgbClr val="000000"/>
                          </a:solidFill>
                        </a:defRPr>
                      </a:pPr>
                      <a:r>
                        <a:rPr sz="2400" dirty="0">
                          <a:uFill>
                            <a:solidFill/>
                          </a:uFill>
                          <a:latin typeface="Arial Narrow"/>
                          <a:ea typeface="Arial Narrow"/>
                          <a:cs typeface="Arial Narrow"/>
                          <a:sym typeface="Arial Narrow"/>
                        </a:rPr>
                        <a:t>Relates size and number of units</a:t>
                      </a:r>
                    </a:p>
                    <a:p>
                      <a:pPr marL="91440" marR="51438" lvl="0" defTabSz="80962">
                        <a:spcBef>
                          <a:spcPts val="1700"/>
                        </a:spcBef>
                        <a:buClr>
                          <a:srgbClr val="000000"/>
                        </a:buClr>
                        <a:buFont typeface="Arial Narrow"/>
                        <a:defRPr>
                          <a:solidFill>
                            <a:srgbClr val="000000"/>
                          </a:solidFill>
                        </a:defRPr>
                      </a:pPr>
                      <a:r>
                        <a:rPr sz="2400" dirty="0">
                          <a:uFill>
                            <a:solidFill/>
                          </a:uFill>
                          <a:latin typeface="Arial Narrow"/>
                          <a:ea typeface="Arial Narrow"/>
                          <a:cs typeface="Arial Narrow"/>
                          <a:sym typeface="Arial Narrow"/>
                        </a:rPr>
                        <a:t>Able to iterate a unit throughout volume; </a:t>
                      </a:r>
                      <a:r>
                        <a:rPr lang="en-US" sz="2400" dirty="0">
                          <a:uFill>
                            <a:solidFill/>
                          </a:uFill>
                          <a:latin typeface="Arial Narrow"/>
                          <a:ea typeface="Arial Narrow"/>
                          <a:cs typeface="Arial Narrow"/>
                          <a:sym typeface="Arial Narrow"/>
                        </a:rPr>
                        <a:t>although</a:t>
                      </a:r>
                      <a:r>
                        <a:rPr lang="en-US" sz="2400" baseline="0" dirty="0">
                          <a:uFill>
                            <a:solidFill/>
                          </a:uFill>
                          <a:latin typeface="Arial Narrow"/>
                          <a:ea typeface="Arial Narrow"/>
                          <a:cs typeface="Arial Narrow"/>
                          <a:sym typeface="Arial Narrow"/>
                        </a:rPr>
                        <a:t> </a:t>
                      </a:r>
                      <a:r>
                        <a:rPr sz="2400" dirty="0">
                          <a:uFill>
                            <a:solidFill/>
                          </a:uFill>
                          <a:latin typeface="Arial Narrow"/>
                          <a:ea typeface="Arial Narrow"/>
                          <a:cs typeface="Arial Narrow"/>
                          <a:sym typeface="Arial Narrow"/>
                        </a:rPr>
                        <a:t>may ignore internal cubes</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extLst>
                  <a:ext uri="{0D108BD9-81ED-4DB2-BD59-A6C34878D82A}">
                    <a16:rowId xmlns:a16="http://schemas.microsoft.com/office/drawing/2014/main" xmlns="" val="10001"/>
                  </a:ext>
                </a:extLst>
              </a:tr>
              <a:tr h="251922">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300"/>
                    </a:p>
                  </a:txBody>
                  <a:tcPr marL="0" marR="0" marT="0" marB="0" anchor="ctr" horzOverflow="overflow">
                    <a:lnL>
                      <a:round/>
                    </a:lnL>
                    <a:lnR>
                      <a:round/>
                    </a:lnR>
                    <a:lnT w="12700">
                      <a:solidFill>
                        <a:srgbClr val="000000"/>
                      </a:solidFill>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300"/>
                    </a:p>
                  </a:txBody>
                  <a:tcPr marL="0" marR="0" marT="0" marB="0" anchor="ctr" horzOverflow="overflow">
                    <a:lnL>
                      <a:round/>
                    </a:lnL>
                    <a:lnR>
                      <a:round/>
                    </a:lnR>
                    <a:lnT>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300"/>
                    </a:p>
                  </a:txBody>
                  <a:tcPr marL="0" marR="0" marT="0" marB="0" anchor="ctr" horzOverflow="overflow">
                    <a:lnL>
                      <a:round/>
                    </a:lnL>
                    <a:lnR>
                      <a:round/>
                    </a:lnR>
                    <a:lnT w="12700">
                      <a:solidFill>
                        <a:srgbClr val="000000"/>
                      </a:solidFill>
                      <a:round/>
                    </a:lnT>
                    <a:lnB>
                      <a:round/>
                    </a:lnB>
                  </a:tcPr>
                </a:tc>
                <a:extLst>
                  <a:ext uri="{0D108BD9-81ED-4DB2-BD59-A6C34878D82A}">
                    <a16:rowId xmlns:a16="http://schemas.microsoft.com/office/drawing/2014/main" xmlns="" val="10002"/>
                  </a:ext>
                </a:extLst>
              </a:tr>
              <a:tr h="884707">
                <a:tc>
                  <a:txBody>
                    <a:bodyPr/>
                    <a:lstStyle/>
                    <a:p>
                      <a:pPr marL="51438" marR="51438" lvl="0" algn="ctr" defTabSz="80962">
                        <a:defRPr>
                          <a:solidFill>
                            <a:srgbClr val="000000"/>
                          </a:solidFill>
                        </a:defRPr>
                      </a:pPr>
                      <a:r>
                        <a:rPr sz="3100" b="1" i="1" dirty="0">
                          <a:solidFill>
                            <a:srgbClr val="FFFFFF"/>
                          </a:solidFill>
                          <a:uFill>
                            <a:solidFill>
                              <a:srgbClr val="FFFFFF"/>
                            </a:solidFill>
                          </a:uFill>
                          <a:latin typeface="Arial Narrow"/>
                          <a:ea typeface="Arial Narrow"/>
                          <a:cs typeface="Arial Narrow"/>
                          <a:sym typeface="Arial Narrow"/>
                        </a:rPr>
                        <a:t>Building </a:t>
                      </a:r>
                      <a:r>
                        <a:rPr lang="en-US" sz="3100" b="1" i="1" dirty="0">
                          <a:solidFill>
                            <a:srgbClr val="FFFFFF"/>
                          </a:solidFill>
                          <a:uFill>
                            <a:solidFill>
                              <a:srgbClr val="FFFFFF"/>
                            </a:solidFill>
                          </a:uFill>
                          <a:latin typeface="Arial Narrow"/>
                          <a:ea typeface="Arial Narrow"/>
                          <a:cs typeface="Arial Narrow"/>
                          <a:sym typeface="Arial Narrow"/>
                        </a:rPr>
                        <a:t>Scheme</a:t>
                      </a:r>
                      <a:endParaRPr sz="31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3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3100" b="1" i="1" dirty="0">
                          <a:solidFill>
                            <a:srgbClr val="FFFFFF"/>
                          </a:solidFill>
                          <a:uFill>
                            <a:solidFill>
                              <a:srgbClr val="FFFFFF"/>
                            </a:solidFill>
                          </a:uFill>
                          <a:latin typeface="Arial Narrow"/>
                          <a:ea typeface="Arial Narrow"/>
                          <a:cs typeface="Arial Narrow"/>
                          <a:sym typeface="Arial Narrow"/>
                        </a:rPr>
                        <a:t>Comparing </a:t>
                      </a:r>
                      <a:r>
                        <a:rPr lang="en-US" sz="3100" b="1" i="1" dirty="0">
                          <a:solidFill>
                            <a:srgbClr val="FFFFFF"/>
                          </a:solidFill>
                          <a:uFill>
                            <a:solidFill>
                              <a:srgbClr val="FFFFFF"/>
                            </a:solidFill>
                          </a:uFill>
                          <a:latin typeface="Arial Narrow"/>
                          <a:ea typeface="Arial Narrow"/>
                          <a:cs typeface="Arial Narrow"/>
                          <a:sym typeface="Arial Narrow"/>
                        </a:rPr>
                        <a:t>Scheme</a:t>
                      </a:r>
                      <a:endParaRPr sz="31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extLst>
                  <a:ext uri="{0D108BD9-81ED-4DB2-BD59-A6C34878D82A}">
                    <a16:rowId xmlns:a16="http://schemas.microsoft.com/office/drawing/2014/main" xmlns="" val="10003"/>
                  </a:ext>
                </a:extLst>
              </a:tr>
              <a:tr h="2122258">
                <a:tc>
                  <a:txBody>
                    <a:bodyPr/>
                    <a:lstStyle/>
                    <a:p>
                      <a:pPr marL="91440" marR="51438" lvl="0" defTabSz="80962">
                        <a:buClr>
                          <a:srgbClr val="000000"/>
                        </a:buClr>
                        <a:buFont typeface="Arial"/>
                        <a:defRPr>
                          <a:solidFill>
                            <a:srgbClr val="000000"/>
                          </a:solidFill>
                        </a:defRPr>
                      </a:pPr>
                      <a:r>
                        <a:rPr sz="2400" dirty="0">
                          <a:uFill>
                            <a:solidFill/>
                          </a:uFill>
                          <a:latin typeface="Arial Narrow"/>
                          <a:ea typeface="Arial Narrow"/>
                          <a:cs typeface="Arial Narrow"/>
                          <a:sym typeface="Arial Narrow"/>
                        </a:rPr>
                        <a:t>Begins to understand</a:t>
                      </a:r>
                      <a:r>
                        <a:rPr lang="en-US" sz="2400" baseline="0" dirty="0">
                          <a:uFill>
                            <a:solidFill/>
                          </a:uFill>
                          <a:latin typeface="Arial Narrow"/>
                          <a:ea typeface="Arial Narrow"/>
                          <a:cs typeface="Arial Narrow"/>
                          <a:sym typeface="Arial Narrow"/>
                        </a:rPr>
                        <a:t> </a:t>
                      </a:r>
                      <a:r>
                        <a:rPr sz="2400" dirty="0">
                          <a:uFill>
                            <a:solidFill/>
                          </a:uFill>
                          <a:latin typeface="Arial Narrow"/>
                          <a:ea typeface="Arial Narrow"/>
                          <a:cs typeface="Arial Narrow"/>
                          <a:sym typeface="Arial Narrow"/>
                        </a:rPr>
                        <a:t>cubes as filling space</a:t>
                      </a:r>
                    </a:p>
                    <a:p>
                      <a:pPr marL="91440" marR="51438" lvl="0" defTabSz="80962">
                        <a:spcBef>
                          <a:spcPts val="1500"/>
                        </a:spcBef>
                        <a:buClr>
                          <a:srgbClr val="000000"/>
                        </a:buClr>
                        <a:buFont typeface="Arial"/>
                        <a:defRPr>
                          <a:solidFill>
                            <a:srgbClr val="000000"/>
                          </a:solidFill>
                        </a:defRPr>
                      </a:pPr>
                      <a:r>
                        <a:rPr sz="2400" dirty="0">
                          <a:uFill>
                            <a:solidFill/>
                          </a:uFill>
                          <a:latin typeface="Arial Narrow"/>
                          <a:ea typeface="Arial Narrow"/>
                          <a:cs typeface="Arial Narrow"/>
                          <a:sym typeface="Arial Narrow"/>
                        </a:rPr>
                        <a:t>Counts cubes, not faces</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3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80962">
                        <a:spcBef>
                          <a:spcPts val="1000"/>
                        </a:spcBef>
                        <a:defRPr>
                          <a:solidFill>
                            <a:srgbClr val="000000"/>
                          </a:solidFill>
                        </a:defRPr>
                      </a:pPr>
                      <a:r>
                        <a:rPr sz="2400" dirty="0">
                          <a:uFill>
                            <a:solidFill/>
                          </a:uFill>
                          <a:latin typeface="Arial Narrow"/>
                          <a:ea typeface="Arial Narrow"/>
                          <a:cs typeface="Arial Narrow"/>
                          <a:sym typeface="Arial Narrow"/>
                        </a:rPr>
                        <a:t>Begins to relate number</a:t>
                      </a:r>
                      <a:r>
                        <a:rPr lang="en-US" sz="2400" baseline="0" dirty="0">
                          <a:uFill>
                            <a:solidFill/>
                          </a:uFill>
                          <a:latin typeface="Arial Narrow"/>
                          <a:ea typeface="Arial Narrow"/>
                          <a:cs typeface="Arial Narrow"/>
                          <a:sym typeface="Arial Narrow"/>
                        </a:rPr>
                        <a:t> </a:t>
                      </a:r>
                      <a:r>
                        <a:rPr sz="2400" dirty="0">
                          <a:uFill>
                            <a:solidFill/>
                          </a:uFill>
                          <a:latin typeface="Arial Narrow"/>
                          <a:ea typeface="Arial Narrow"/>
                          <a:cs typeface="Arial Narrow"/>
                          <a:sym typeface="Arial Narrow"/>
                        </a:rPr>
                        <a:t>and size of units to volume</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extLst>
                  <a:ext uri="{0D108BD9-81ED-4DB2-BD59-A6C34878D82A}">
                    <a16:rowId xmlns:a16="http://schemas.microsoft.com/office/drawing/2014/main" xmlns="" val="10004"/>
                  </a:ext>
                </a:extLst>
              </a:tr>
            </a:tbl>
          </a:graphicData>
        </a:graphic>
      </p:graphicFrame>
      <p:sp>
        <p:nvSpPr>
          <p:cNvPr id="4" name="Footer Placeholder 3">
            <a:extLst>
              <a:ext uri="{FF2B5EF4-FFF2-40B4-BE49-F238E27FC236}">
                <a16:creationId xmlns:a16="http://schemas.microsoft.com/office/drawing/2014/main" xmlns="" id="{36F947EB-0C65-3E4E-9A6F-14E92D24C7A7}"/>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735917683"/>
      </p:ext>
    </p:extLst>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 name="2010-04-30 10.23.10.jpg"/>
          <p:cNvPicPr/>
          <p:nvPr/>
        </p:nvPicPr>
        <p:blipFill>
          <a:blip r:embed="rId3">
            <a:extLst/>
          </a:blip>
          <a:stretch>
            <a:fillRect/>
          </a:stretch>
        </p:blipFill>
        <p:spPr>
          <a:xfrm>
            <a:off x="7512131" y="4792947"/>
            <a:ext cx="4951141" cy="3979286"/>
          </a:xfrm>
          <a:prstGeom prst="rect">
            <a:avLst/>
          </a:prstGeom>
          <a:ln w="12700">
            <a:miter lim="400000"/>
          </a:ln>
        </p:spPr>
      </p:pic>
      <p:pic>
        <p:nvPicPr>
          <p:cNvPr id="303" name="2010-04-30 10.05.28.jpg"/>
          <p:cNvPicPr/>
          <p:nvPr/>
        </p:nvPicPr>
        <p:blipFill>
          <a:blip r:embed="rId4">
            <a:extLst/>
          </a:blip>
          <a:stretch>
            <a:fillRect/>
          </a:stretch>
        </p:blipFill>
        <p:spPr>
          <a:xfrm>
            <a:off x="541801" y="2562343"/>
            <a:ext cx="4322808" cy="6209890"/>
          </a:xfrm>
          <a:prstGeom prst="rect">
            <a:avLst/>
          </a:prstGeom>
          <a:ln w="12700">
            <a:miter lim="400000"/>
          </a:ln>
        </p:spPr>
      </p:pic>
      <p:sp>
        <p:nvSpPr>
          <p:cNvPr id="4" name="Title 3"/>
          <p:cNvSpPr>
            <a:spLocks noGrp="1"/>
          </p:cNvSpPr>
          <p:nvPr>
            <p:ph type="title"/>
          </p:nvPr>
        </p:nvSpPr>
        <p:spPr/>
        <p:txBody>
          <a:bodyPr/>
          <a:lstStyle/>
          <a:p>
            <a:r>
              <a:rPr lang="en-US" dirty="0"/>
              <a:t>Relating filling and packing</a:t>
            </a:r>
          </a:p>
        </p:txBody>
      </p:sp>
      <p:sp>
        <p:nvSpPr>
          <p:cNvPr id="2" name="Content Placeholder 1"/>
          <p:cNvSpPr>
            <a:spLocks noGrp="1"/>
          </p:cNvSpPr>
          <p:nvPr>
            <p:ph idx="1"/>
          </p:nvPr>
        </p:nvSpPr>
        <p:spPr/>
        <p:txBody>
          <a:bodyPr/>
          <a:lstStyle/>
          <a:p>
            <a:endParaRPr lang="en-US" dirty="0"/>
          </a:p>
        </p:txBody>
      </p:sp>
      <p:pic>
        <p:nvPicPr>
          <p:cNvPr id="302" name="IMG00023-20100412-1043 cropped.jpg"/>
          <p:cNvPicPr/>
          <p:nvPr/>
        </p:nvPicPr>
        <p:blipFill>
          <a:blip r:embed="rId5">
            <a:extLst/>
          </a:blip>
          <a:stretch>
            <a:fillRect/>
          </a:stretch>
        </p:blipFill>
        <p:spPr>
          <a:xfrm>
            <a:off x="4456678" y="2554351"/>
            <a:ext cx="3463385" cy="5429256"/>
          </a:xfrm>
          <a:prstGeom prst="rect">
            <a:avLst/>
          </a:prstGeom>
          <a:ln w="12700">
            <a:miter lim="400000"/>
          </a:ln>
        </p:spPr>
      </p:pic>
      <p:sp>
        <p:nvSpPr>
          <p:cNvPr id="5" name="Footer Placeholder 4">
            <a:extLst>
              <a:ext uri="{FF2B5EF4-FFF2-40B4-BE49-F238E27FC236}">
                <a16:creationId xmlns:a16="http://schemas.microsoft.com/office/drawing/2014/main" xmlns="" id="{F794BBF6-062E-3846-B2EA-9D49DD8E1C9D}"/>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190470850"/>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prstGeom prst="rect">
            <a:avLst/>
          </a:prstGeom>
        </p:spPr>
        <p:txBody>
          <a:bodyPr/>
          <a:lstStyle>
            <a:lvl1pPr>
              <a:defRPr sz="6900"/>
            </a:lvl1pPr>
          </a:lstStyle>
          <a:p>
            <a:pPr lvl="0">
              <a:defRPr sz="1800">
                <a:solidFill>
                  <a:srgbClr val="000000"/>
                </a:solidFill>
              </a:defRPr>
            </a:pPr>
            <a:r>
              <a:rPr lang="en-US" sz="4000" dirty="0">
                <a:solidFill>
                  <a:srgbClr val="FFFFFF"/>
                </a:solidFill>
              </a:rPr>
              <a:t>Initial Composite 3-D </a:t>
            </a:r>
            <a:r>
              <a:rPr lang="en-US" sz="4000" dirty="0" err="1">
                <a:solidFill>
                  <a:srgbClr val="FFFFFF"/>
                </a:solidFill>
              </a:rPr>
              <a:t>Structurer</a:t>
            </a:r>
            <a:r>
              <a:rPr lang="en-US" sz="4000" dirty="0">
                <a:solidFill>
                  <a:srgbClr val="FFFFFF"/>
                </a:solidFill>
              </a:rPr>
              <a:t> (VICS)</a:t>
            </a:r>
            <a:endParaRPr sz="4000" dirty="0">
              <a:solidFill>
                <a:srgbClr val="FFFFFF"/>
              </a:solidFill>
            </a:endParaRPr>
          </a:p>
        </p:txBody>
      </p:sp>
      <p:sp>
        <p:nvSpPr>
          <p:cNvPr id="2" name="Content Placeholder 1"/>
          <p:cNvSpPr>
            <a:spLocks noGrp="1"/>
          </p:cNvSpPr>
          <p:nvPr>
            <p:ph idx="1"/>
          </p:nvPr>
        </p:nvSpPr>
        <p:spPr/>
        <p:txBody>
          <a:bodyPr/>
          <a:lstStyle/>
          <a:p>
            <a:endParaRPr lang="en-US"/>
          </a:p>
        </p:txBody>
      </p:sp>
      <p:graphicFrame>
        <p:nvGraphicFramePr>
          <p:cNvPr id="292" name="Table 292"/>
          <p:cNvGraphicFramePr>
            <a:graphicFrameLocks noChangeAspect="1"/>
          </p:cNvGraphicFramePr>
          <p:nvPr>
            <p:extLst>
              <p:ext uri="{D42A27DB-BD31-4B8C-83A1-F6EECF244321}">
                <p14:modId xmlns:p14="http://schemas.microsoft.com/office/powerpoint/2010/main" val="3032249832"/>
              </p:ext>
            </p:extLst>
          </p:nvPr>
        </p:nvGraphicFramePr>
        <p:xfrm>
          <a:off x="1815954" y="2580563"/>
          <a:ext cx="9376302" cy="6147809"/>
        </p:xfrm>
        <a:graphic>
          <a:graphicData uri="http://schemas.openxmlformats.org/drawingml/2006/table">
            <a:tbl>
              <a:tblPr/>
              <a:tblGrid>
                <a:gridCol w="4416225">
                  <a:extLst>
                    <a:ext uri="{9D8B030D-6E8A-4147-A177-3AD203B41FA5}">
                      <a16:colId xmlns:a16="http://schemas.microsoft.com/office/drawing/2014/main" xmlns="" val="20000"/>
                    </a:ext>
                  </a:extLst>
                </a:gridCol>
                <a:gridCol w="347753">
                  <a:extLst>
                    <a:ext uri="{9D8B030D-6E8A-4147-A177-3AD203B41FA5}">
                      <a16:colId xmlns:a16="http://schemas.microsoft.com/office/drawing/2014/main" xmlns="" val="20001"/>
                    </a:ext>
                  </a:extLst>
                </a:gridCol>
                <a:gridCol w="4612324">
                  <a:extLst>
                    <a:ext uri="{9D8B030D-6E8A-4147-A177-3AD203B41FA5}">
                      <a16:colId xmlns:a16="http://schemas.microsoft.com/office/drawing/2014/main" xmlns="" val="20002"/>
                    </a:ext>
                  </a:extLst>
                </a:gridCol>
              </a:tblGrid>
              <a:tr h="744938">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Filling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62D4C"/>
                      </a:solidFill>
                      <a:round/>
                    </a:lnL>
                    <a:lnR w="12700">
                      <a:solidFill>
                        <a:srgbClr val="000000"/>
                      </a:solidFill>
                      <a:round/>
                    </a:lnR>
                    <a:lnT w="12700">
                      <a:solidFill>
                        <a:srgbClr val="000000"/>
                      </a:solidFill>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2700" b="1" i="1" dirty="0">
                          <a:solidFill>
                            <a:srgbClr val="FFFFFF"/>
                          </a:solidFill>
                          <a:uFill>
                            <a:solidFill>
                              <a:srgbClr val="FFFFFF"/>
                            </a:solidFill>
                          </a:uFill>
                          <a:latin typeface="Arial Narrow"/>
                          <a:ea typeface="Arial Narrow"/>
                          <a:cs typeface="Arial Narrow"/>
                          <a:sym typeface="Arial Narrow"/>
                        </a:rPr>
                        <a:t>Packing </a:t>
                      </a:r>
                      <a:r>
                        <a:rPr lang="en-US" sz="2700" b="1" i="1" dirty="0">
                          <a:solidFill>
                            <a:srgbClr val="FFFFFF"/>
                          </a:solidFill>
                          <a:uFill>
                            <a:solidFill>
                              <a:srgbClr val="FFFFFF"/>
                            </a:solidFill>
                          </a:uFill>
                          <a:latin typeface="Arial Narrow"/>
                          <a:ea typeface="Arial Narrow"/>
                          <a:cs typeface="Arial Narrow"/>
                          <a:sym typeface="Arial Narrow"/>
                        </a:rPr>
                        <a:t>Scheme</a:t>
                      </a:r>
                      <a:endParaRPr sz="27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004479"/>
                    </a:solidFill>
                  </a:tcPr>
                </a:tc>
                <a:extLst>
                  <a:ext uri="{0D108BD9-81ED-4DB2-BD59-A6C34878D82A}">
                    <a16:rowId xmlns:a16="http://schemas.microsoft.com/office/drawing/2014/main" xmlns="" val="10000"/>
                  </a:ext>
                </a:extLst>
              </a:tr>
              <a:tr h="2237876">
                <a:tc>
                  <a:txBody>
                    <a:bodyPr/>
                    <a:lstStyle/>
                    <a:p>
                      <a:pPr marL="91440" marR="51438" lvl="0" defTabSz="80962">
                        <a:spcBef>
                          <a:spcPts val="2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Relates number of cubes to cubic units as measured by capacity</a:t>
                      </a:r>
                    </a:p>
                    <a:p>
                      <a:pPr marL="292608" marR="51438" lvl="0" defTabSz="80962">
                        <a:spcBef>
                          <a:spcPts val="0"/>
                        </a:spcBef>
                        <a:buClr>
                          <a:srgbClr val="000000"/>
                        </a:buClr>
                        <a:buFont typeface="Arial Narrow"/>
                        <a:defRPr>
                          <a:solidFill>
                            <a:srgbClr val="000000"/>
                          </a:solidFill>
                        </a:defRPr>
                      </a:pPr>
                      <a:r>
                        <a:rPr sz="2000" i="1" dirty="0">
                          <a:uFill>
                            <a:solidFill/>
                          </a:uFill>
                          <a:latin typeface="Arial Narrow"/>
                          <a:ea typeface="Arial Narrow"/>
                          <a:cs typeface="Arial Narrow"/>
                          <a:sym typeface="Arial Narrow"/>
                        </a:rPr>
                        <a:t>Sand filled to the 10 in graduated cylinder would fill a box that holds 10, inch cubes</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80962">
                        <a:spcBef>
                          <a:spcPts val="16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“Sees” rows and columns (but not layers)</a:t>
                      </a:r>
                      <a:endParaRPr lang="en-US" sz="2300" dirty="0">
                        <a:uFill>
                          <a:solidFill/>
                        </a:uFill>
                        <a:latin typeface="Arial Narrow"/>
                        <a:ea typeface="Arial Narrow"/>
                        <a:cs typeface="Arial Narrow"/>
                        <a:sym typeface="Arial Narrow"/>
                      </a:endParaRPr>
                    </a:p>
                    <a:p>
                      <a:pPr marL="91440" marR="51438" lvl="0" defTabSz="80962">
                        <a:spcBef>
                          <a:spcPts val="1600"/>
                        </a:spcBef>
                        <a:buClr>
                          <a:srgbClr val="000000"/>
                        </a:buClr>
                        <a:buFont typeface="Arial"/>
                        <a:defRPr>
                          <a:solidFill>
                            <a:srgbClr val="000000"/>
                          </a:solidFill>
                        </a:defRPr>
                      </a:pPr>
                      <a:r>
                        <a:rPr sz="2300" dirty="0">
                          <a:uFill>
                            <a:solidFill/>
                          </a:uFill>
                          <a:latin typeface="Arial Narrow"/>
                          <a:ea typeface="Arial Narrow"/>
                          <a:cs typeface="Arial Narrow"/>
                          <a:sym typeface="Arial Narrow"/>
                        </a:rPr>
                        <a:t>Fills/iterates unit to fill space (including internal)</a:t>
                      </a:r>
                      <a:endParaRPr sz="2300" i="1" dirty="0">
                        <a:uFill>
                          <a:solidFill/>
                        </a:uFill>
                        <a:latin typeface="Arial Narrow"/>
                        <a:ea typeface="Arial Narrow"/>
                        <a:cs typeface="Arial Narrow"/>
                        <a:sym typeface="Arial Narrow"/>
                      </a:endParaRPr>
                    </a:p>
                    <a:p>
                      <a:pPr marL="91440" marR="51438" lvl="0" defTabSz="80962">
                        <a:spcBef>
                          <a:spcPts val="1600"/>
                        </a:spcBef>
                        <a:buClr>
                          <a:srgbClr val="000000"/>
                        </a:buClr>
                        <a:buFont typeface="Arial Narrow"/>
                        <a:defRPr>
                          <a:solidFill>
                            <a:srgbClr val="000000"/>
                          </a:solidFill>
                        </a:defRPr>
                      </a:pPr>
                      <a:r>
                        <a:rPr sz="2300" dirty="0">
                          <a:uFill>
                            <a:solidFill/>
                          </a:uFill>
                          <a:latin typeface="Arial Narrow"/>
                          <a:ea typeface="Arial Narrow"/>
                          <a:cs typeface="Arial Narrow"/>
                          <a:sym typeface="Arial Narrow"/>
                        </a:rPr>
                        <a:t>Partitions space; uses units or subunits</a:t>
                      </a:r>
                      <a:r>
                        <a:rPr lang="en-US" sz="2300" dirty="0">
                          <a:uFill>
                            <a:solidFill/>
                          </a:uFill>
                          <a:latin typeface="Arial Narrow"/>
                          <a:ea typeface="Arial Narrow"/>
                          <a:cs typeface="Arial Narrow"/>
                          <a:sym typeface="Arial Narrow"/>
                        </a:rPr>
                        <a:t>;</a:t>
                      </a:r>
                      <a:r>
                        <a:rPr lang="en-US" sz="2300" baseline="0" dirty="0">
                          <a:uFill>
                            <a:solidFill/>
                          </a:uFill>
                          <a:latin typeface="Arial Narrow"/>
                          <a:ea typeface="Arial Narrow"/>
                          <a:cs typeface="Arial Narrow"/>
                          <a:sym typeface="Arial Narrow"/>
                        </a:rPr>
                        <a:t> </a:t>
                      </a:r>
                      <a:r>
                        <a:rPr sz="2300" dirty="0">
                          <a:uFill>
                            <a:solidFill/>
                          </a:uFill>
                          <a:latin typeface="Arial Narrow"/>
                          <a:ea typeface="Arial Narrow"/>
                          <a:cs typeface="Arial Narrow"/>
                          <a:sym typeface="Arial Narrow"/>
                        </a:rPr>
                        <a:t>visualizes remaining rows or columns</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ECECEC"/>
                    </a:solidFill>
                  </a:tcPr>
                </a:tc>
                <a:extLst>
                  <a:ext uri="{0D108BD9-81ED-4DB2-BD59-A6C34878D82A}">
                    <a16:rowId xmlns:a16="http://schemas.microsoft.com/office/drawing/2014/main" xmlns="" val="10001"/>
                  </a:ext>
                </a:extLst>
              </a:tr>
              <a:tr h="244665">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a:round/>
                    </a:lnT>
                    <a:lnB>
                      <a:round/>
                    </a:lnB>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a:round/>
                    </a:lnL>
                    <a:lnR>
                      <a:round/>
                    </a:lnR>
                    <a:lnT w="12700">
                      <a:solidFill>
                        <a:srgbClr val="000000"/>
                      </a:solidFill>
                      <a:round/>
                    </a:lnT>
                    <a:lnB>
                      <a:round/>
                    </a:lnB>
                  </a:tcPr>
                </a:tc>
                <a:extLst>
                  <a:ext uri="{0D108BD9-81ED-4DB2-BD59-A6C34878D82A}">
                    <a16:rowId xmlns:a16="http://schemas.microsoft.com/office/drawing/2014/main" xmlns="" val="10002"/>
                  </a:ext>
                </a:extLst>
              </a:tr>
              <a:tr h="859218">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Building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tc>
                  <a:txBody>
                    <a:bodyPr/>
                    <a:lstStyle/>
                    <a:p>
                      <a:pPr marL="51438" marR="51438" lvl="0" defTabSz="80962">
                        <a:defRPr sz="1500" b="1"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51438" marR="51438" lvl="0" algn="ctr" defTabSz="80962">
                        <a:defRPr>
                          <a:solidFill>
                            <a:srgbClr val="000000"/>
                          </a:solidFill>
                        </a:defRPr>
                      </a:pPr>
                      <a:r>
                        <a:rPr sz="3000" b="1" i="1" dirty="0">
                          <a:solidFill>
                            <a:srgbClr val="FFFFFF"/>
                          </a:solidFill>
                          <a:uFill>
                            <a:solidFill>
                              <a:srgbClr val="FFFFFF"/>
                            </a:solidFill>
                          </a:uFill>
                          <a:latin typeface="Arial Narrow"/>
                          <a:ea typeface="Arial Narrow"/>
                          <a:cs typeface="Arial Narrow"/>
                          <a:sym typeface="Arial Narrow"/>
                        </a:rPr>
                        <a:t>Comparing </a:t>
                      </a:r>
                      <a:r>
                        <a:rPr lang="en-US" sz="3000" b="1" i="1" dirty="0">
                          <a:solidFill>
                            <a:srgbClr val="FFFFFF"/>
                          </a:solidFill>
                          <a:uFill>
                            <a:solidFill>
                              <a:srgbClr val="FFFFFF"/>
                            </a:solidFill>
                          </a:uFill>
                          <a:latin typeface="Arial Narrow"/>
                          <a:ea typeface="Arial Narrow"/>
                          <a:cs typeface="Arial Narrow"/>
                          <a:sym typeface="Arial Narrow"/>
                        </a:rPr>
                        <a:t>Scheme</a:t>
                      </a:r>
                      <a:endParaRPr sz="3000" b="1" i="1" dirty="0">
                        <a:solidFill>
                          <a:srgbClr val="FFFFFF"/>
                        </a:solidFill>
                        <a:uFill>
                          <a:solidFill>
                            <a:srgbClr val="FFFFFF"/>
                          </a:solidFill>
                        </a:uFill>
                        <a:latin typeface="Arial Narrow"/>
                        <a:ea typeface="Arial Narrow"/>
                        <a:cs typeface="Arial Narrow"/>
                        <a:sym typeface="Arial Narrow"/>
                      </a:endParaRPr>
                    </a:p>
                  </a:txBody>
                  <a:tcPr marL="0" marR="0" marT="0" marB="0" anchor="ctr" horzOverflow="overflow">
                    <a:lnL w="12700">
                      <a:solidFill>
                        <a:srgbClr val="000000"/>
                      </a:solidFill>
                      <a:round/>
                    </a:lnL>
                    <a:lnR w="12700">
                      <a:solidFill>
                        <a:srgbClr val="000000"/>
                      </a:solidFill>
                      <a:round/>
                    </a:lnR>
                    <a:lnT>
                      <a:round/>
                    </a:lnT>
                    <a:lnB w="12700">
                      <a:solidFill>
                        <a:srgbClr val="000000"/>
                      </a:solidFill>
                      <a:round/>
                    </a:lnB>
                    <a:solidFill>
                      <a:srgbClr val="004479"/>
                    </a:solidFill>
                  </a:tcPr>
                </a:tc>
                <a:extLst>
                  <a:ext uri="{0D108BD9-81ED-4DB2-BD59-A6C34878D82A}">
                    <a16:rowId xmlns:a16="http://schemas.microsoft.com/office/drawing/2014/main" xmlns="" val="10003"/>
                  </a:ext>
                </a:extLst>
              </a:tr>
              <a:tr h="2061112">
                <a:tc>
                  <a:txBody>
                    <a:bodyPr/>
                    <a:lstStyle/>
                    <a:p>
                      <a:pPr marL="91440" marR="51438" lvl="0" defTabSz="80962">
                        <a:spcBef>
                          <a:spcPts val="2000"/>
                        </a:spcBef>
                        <a:defRPr>
                          <a:solidFill>
                            <a:srgbClr val="000000"/>
                          </a:solidFill>
                        </a:defRPr>
                      </a:pPr>
                      <a:r>
                        <a:rPr sz="2300" dirty="0">
                          <a:uFill>
                            <a:solidFill/>
                          </a:uFill>
                          <a:latin typeface="Arial Narrow"/>
                          <a:ea typeface="Arial Narrow"/>
                          <a:cs typeface="Arial Narrow"/>
                          <a:sym typeface="Arial Narrow"/>
                        </a:rPr>
                        <a:t>Understands cubes as filling a space, moves to more sophisticated strategies and additive reasoning</a:t>
                      </a:r>
                      <a:endParaRPr lang="en-US" sz="2300" dirty="0">
                        <a:uFill>
                          <a:solidFill/>
                        </a:uFill>
                        <a:latin typeface="Arial Narrow"/>
                        <a:ea typeface="Arial Narrow"/>
                        <a:cs typeface="Arial Narrow"/>
                        <a:sym typeface="Arial Narrow"/>
                      </a:endParaRPr>
                    </a:p>
                    <a:p>
                      <a:pPr marL="292608" marR="51438" lvl="0" defTabSz="80962">
                        <a:spcBef>
                          <a:spcPts val="0"/>
                        </a:spcBef>
                        <a:defRPr>
                          <a:solidFill>
                            <a:srgbClr val="000000"/>
                          </a:solidFill>
                        </a:defRPr>
                      </a:pPr>
                      <a:r>
                        <a:rPr sz="2000" i="1" dirty="0">
                          <a:uFill>
                            <a:solidFill/>
                          </a:uFill>
                          <a:latin typeface="Arial Narrow"/>
                          <a:ea typeface="Arial Narrow"/>
                          <a:cs typeface="Arial Narrow"/>
                          <a:sym typeface="Arial Narrow"/>
                        </a:rPr>
                        <a:t>Counts number of cubes in one row</a:t>
                      </a:r>
                      <a:r>
                        <a:rPr lang="en-US" sz="2000" i="1" dirty="0">
                          <a:uFill>
                            <a:solidFill/>
                          </a:uFill>
                          <a:latin typeface="Arial Narrow"/>
                          <a:ea typeface="Arial Narrow"/>
                          <a:cs typeface="Arial Narrow"/>
                          <a:sym typeface="Arial Narrow"/>
                        </a:rPr>
                        <a:t>/</a:t>
                      </a:r>
                      <a:r>
                        <a:rPr sz="2000" i="1" dirty="0">
                          <a:uFill>
                            <a:solidFill/>
                          </a:uFill>
                          <a:latin typeface="Arial Narrow"/>
                          <a:ea typeface="Arial Narrow"/>
                          <a:cs typeface="Arial Narrow"/>
                          <a:sym typeface="Arial Narrow"/>
                        </a:rPr>
                        <a:t>column of 3-D structure, skip counts to get total</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tc>
                  <a:txBody>
                    <a:bodyPr/>
                    <a:lstStyle/>
                    <a:p>
                      <a:pPr marL="416562" marR="51438" lvl="0" indent="-182562" defTabSz="80962">
                        <a:defRPr sz="1500" i="1">
                          <a:uFill>
                            <a:solidFill>
                              <a:srgbClr val="FFFFFF"/>
                            </a:solidFill>
                          </a:uFill>
                          <a:latin typeface="Arial Narrow"/>
                          <a:ea typeface="Arial Narrow"/>
                          <a:cs typeface="Arial Narrow"/>
                          <a:sym typeface="Arial Narrow"/>
                        </a:defRPr>
                      </a:pPr>
                      <a:endParaRPr sz="1200"/>
                    </a:p>
                  </a:txBody>
                  <a:tcPr marL="0" marR="0" marT="0" marB="0" anchor="ctr" horzOverflow="overflow">
                    <a:lnL w="12700">
                      <a:solidFill>
                        <a:srgbClr val="000000"/>
                      </a:solidFill>
                      <a:round/>
                    </a:lnL>
                    <a:lnR w="12700">
                      <a:solidFill>
                        <a:srgbClr val="000000"/>
                      </a:solidFill>
                      <a:round/>
                    </a:lnR>
                    <a:lnT>
                      <a:round/>
                    </a:lnT>
                    <a:lnB>
                      <a:round/>
                    </a:lnB>
                  </a:tcPr>
                </a:tc>
                <a:tc>
                  <a:txBody>
                    <a:bodyPr/>
                    <a:lstStyle/>
                    <a:p>
                      <a:pPr marL="91440" marR="51438" lvl="0" defTabSz="80962">
                        <a:defRPr>
                          <a:solidFill>
                            <a:srgbClr val="000000"/>
                          </a:solidFill>
                        </a:defRPr>
                      </a:pPr>
                      <a:r>
                        <a:rPr sz="2300" dirty="0">
                          <a:uFill>
                            <a:solidFill/>
                          </a:uFill>
                          <a:latin typeface="Arial Narrow"/>
                          <a:ea typeface="Arial Narrow"/>
                          <a:cs typeface="Arial Narrow"/>
                          <a:sym typeface="Arial Narrow"/>
                        </a:rPr>
                        <a:t>Explicitly relates number and size of units to volume</a:t>
                      </a:r>
                      <a:endParaRPr lang="en-US" sz="2300" dirty="0">
                        <a:uFill>
                          <a:solidFill/>
                        </a:uFill>
                        <a:latin typeface="Arial Narrow"/>
                        <a:ea typeface="Arial Narrow"/>
                        <a:cs typeface="Arial Narrow"/>
                        <a:sym typeface="Arial Narrow"/>
                      </a:endParaRPr>
                    </a:p>
                    <a:p>
                      <a:pPr marL="292608" marR="51438" lvl="0" defTabSz="80962">
                        <a:defRPr>
                          <a:solidFill>
                            <a:srgbClr val="000000"/>
                          </a:solidFill>
                        </a:defRPr>
                      </a:pPr>
                      <a:r>
                        <a:rPr sz="2000" i="1" dirty="0">
                          <a:uFill>
                            <a:solidFill/>
                          </a:uFill>
                          <a:latin typeface="Arial Narrow"/>
                          <a:ea typeface="Arial Narrow"/>
                          <a:cs typeface="Arial Narrow"/>
                          <a:sym typeface="Arial Narrow"/>
                        </a:rPr>
                        <a:t>Recognizes that buildings of different shapes but made from same number of cubes could be packed into the same size box</a:t>
                      </a:r>
                    </a:p>
                  </a:txBody>
                  <a:tcPr marL="0" marR="0" marT="0" marB="0" anchor="ctr" horzOverflow="overflow">
                    <a:lnL w="12700">
                      <a:solidFill>
                        <a:srgbClr val="000000"/>
                      </a:solidFill>
                      <a:round/>
                    </a:lnL>
                    <a:lnR w="12700">
                      <a:solidFill>
                        <a:srgbClr val="000000"/>
                      </a:solidFill>
                      <a:round/>
                    </a:lnR>
                    <a:lnT w="12700">
                      <a:solidFill>
                        <a:srgbClr val="000000"/>
                      </a:solidFill>
                      <a:round/>
                    </a:lnT>
                    <a:lnB w="12700">
                      <a:solidFill>
                        <a:srgbClr val="000000"/>
                      </a:solidFill>
                      <a:round/>
                    </a:lnB>
                    <a:solidFill>
                      <a:srgbClr val="FFFFFF"/>
                    </a:solidFill>
                  </a:tcPr>
                </a:tc>
                <a:extLst>
                  <a:ext uri="{0D108BD9-81ED-4DB2-BD59-A6C34878D82A}">
                    <a16:rowId xmlns:a16="http://schemas.microsoft.com/office/drawing/2014/main" xmlns="" val="10004"/>
                  </a:ext>
                </a:extLst>
              </a:tr>
            </a:tbl>
          </a:graphicData>
        </a:graphic>
      </p:graphicFrame>
      <p:sp>
        <p:nvSpPr>
          <p:cNvPr id="4" name="Footer Placeholder 3">
            <a:extLst>
              <a:ext uri="{FF2B5EF4-FFF2-40B4-BE49-F238E27FC236}">
                <a16:creationId xmlns:a16="http://schemas.microsoft.com/office/drawing/2014/main" xmlns="" id="{80FCD438-B15A-5B47-BF89-F3F89FA17C6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949922033"/>
      </p:ext>
    </p:extLst>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prstGeom prst="rect">
            <a:avLst/>
          </a:prstGeom>
        </p:spPr>
        <p:txBody>
          <a:bodyPr/>
          <a:lstStyle>
            <a:lvl1pPr>
              <a:defRPr sz="6900"/>
            </a:lvl1pPr>
          </a:lstStyle>
          <a:p>
            <a:pPr lvl="0">
              <a:defRPr sz="1800">
                <a:solidFill>
                  <a:srgbClr val="000000"/>
                </a:solidFill>
              </a:defRPr>
            </a:pPr>
            <a:r>
              <a:rPr lang="en-US" sz="4000" dirty="0">
                <a:solidFill>
                  <a:srgbClr val="FFFFFF"/>
                </a:solidFill>
              </a:rPr>
              <a:t>3-D Row and Column </a:t>
            </a:r>
            <a:r>
              <a:rPr sz="4000" dirty="0">
                <a:solidFill>
                  <a:srgbClr val="FFFFFF"/>
                </a:solidFill>
              </a:rPr>
              <a:t>Structurer</a:t>
            </a:r>
            <a:r>
              <a:rPr lang="en-US" sz="4000" dirty="0">
                <a:solidFill>
                  <a:srgbClr val="FFFFFF"/>
                </a:solidFill>
              </a:rPr>
              <a:t> (VRCS)</a:t>
            </a:r>
            <a:r>
              <a:rPr sz="4000" dirty="0">
                <a:solidFill>
                  <a:srgbClr val="FFFFFF"/>
                </a:solidFill>
              </a:rPr>
              <a:t> </a:t>
            </a:r>
          </a:p>
        </p:txBody>
      </p:sp>
      <p:sp>
        <p:nvSpPr>
          <p:cNvPr id="2" name="Content Placeholder 1"/>
          <p:cNvSpPr>
            <a:spLocks noGrp="1"/>
          </p:cNvSpPr>
          <p:nvPr>
            <p:ph idx="1"/>
          </p:nvPr>
        </p:nvSpPr>
        <p:spPr/>
        <p:txBody>
          <a:bodyPr/>
          <a:lstStyle/>
          <a:p>
            <a:pPr marL="487604" indent="-487604">
              <a:buFont typeface="Arial"/>
              <a:buChar char="•"/>
            </a:pPr>
            <a:r>
              <a:rPr lang="en-US" sz="3200" dirty="0"/>
              <a:t>Coordinates </a:t>
            </a:r>
            <a:r>
              <a:rPr lang="en-US" sz="3200" i="1" dirty="0"/>
              <a:t>filling</a:t>
            </a:r>
            <a:r>
              <a:rPr lang="en-US" sz="3200" dirty="0"/>
              <a:t>, </a:t>
            </a:r>
            <a:r>
              <a:rPr lang="en-US" sz="3200" i="1" dirty="0"/>
              <a:t>packing</a:t>
            </a:r>
            <a:r>
              <a:rPr lang="en-US" sz="3200" dirty="0"/>
              <a:t>, </a:t>
            </a:r>
            <a:r>
              <a:rPr lang="en-US" sz="3200" i="1" dirty="0"/>
              <a:t>building </a:t>
            </a:r>
            <a:r>
              <a:rPr lang="en-US" sz="3200" dirty="0"/>
              <a:t>schemes of volume</a:t>
            </a:r>
          </a:p>
          <a:p>
            <a:pPr marL="487604" indent="-487604">
              <a:buFont typeface="Arial"/>
              <a:buChar char="•"/>
            </a:pPr>
            <a:r>
              <a:rPr lang="en-US" sz="3200" dirty="0"/>
              <a:t>Additive comparisons (e.g., “this one has 12 more”)</a:t>
            </a:r>
          </a:p>
          <a:p>
            <a:pPr marL="487604" indent="-487604">
              <a:buFont typeface="Arial"/>
              <a:buChar char="•"/>
            </a:pPr>
            <a:r>
              <a:rPr lang="en-US" sz="3200" dirty="0"/>
              <a:t>Counts/computes the </a:t>
            </a:r>
            <a:r>
              <a:rPr lang="en-US" sz="3200" i="1" dirty="0"/>
              <a:t>number of cubes in one layer</a:t>
            </a:r>
            <a:r>
              <a:rPr lang="en-US" sz="3200" dirty="0"/>
              <a:t>, and then uses addition or skip counting by layers to determine the total volume</a:t>
            </a:r>
          </a:p>
          <a:p>
            <a:pPr marL="487604" indent="-487604">
              <a:buFont typeface="Arial"/>
              <a:buChar char="•"/>
            </a:pPr>
            <a:r>
              <a:rPr lang="en-US" sz="3200" dirty="0"/>
              <a:t>Operates flexibly on units (cubes), units of units (rows/columns), and units of units of units (layers)</a:t>
            </a:r>
          </a:p>
          <a:p>
            <a:pPr marL="1218886" lvl="2" indent="0">
              <a:spcBef>
                <a:spcPts val="1200"/>
              </a:spcBef>
              <a:spcAft>
                <a:spcPts val="1200"/>
              </a:spcAft>
              <a:buNone/>
            </a:pPr>
            <a:r>
              <a:rPr lang="en-US" i="1" dirty="0"/>
              <a:t>With perceptual support, can decompose 3-D arrays into other, complex 3-D arrays (not only layers, rows, or columns) and calculate the number of these smaller arrays in the larger array</a:t>
            </a:r>
          </a:p>
        </p:txBody>
      </p:sp>
      <p:sp>
        <p:nvSpPr>
          <p:cNvPr id="4" name="Footer Placeholder 3">
            <a:extLst>
              <a:ext uri="{FF2B5EF4-FFF2-40B4-BE49-F238E27FC236}">
                <a16:creationId xmlns:a16="http://schemas.microsoft.com/office/drawing/2014/main" xmlns="" id="{AEB2E6D4-8A9A-4D49-9EC6-F0A535E54113}"/>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024821509"/>
      </p:ext>
    </p:extLst>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prstGeom prst="rect">
            <a:avLst/>
          </a:prstGeom>
        </p:spPr>
        <p:txBody>
          <a:bodyPr/>
          <a:lstStyle>
            <a:lvl1pPr>
              <a:defRPr sz="6900"/>
            </a:lvl1pPr>
          </a:lstStyle>
          <a:p>
            <a:pPr lvl="0">
              <a:defRPr sz="1800">
                <a:solidFill>
                  <a:srgbClr val="000000"/>
                </a:solidFill>
              </a:defRPr>
            </a:pPr>
            <a:r>
              <a:rPr sz="4000" dirty="0">
                <a:solidFill>
                  <a:srgbClr val="FFFFFF"/>
                </a:solidFill>
              </a:rPr>
              <a:t>3-D </a:t>
            </a:r>
            <a:r>
              <a:rPr lang="en-US" sz="4000" dirty="0">
                <a:solidFill>
                  <a:srgbClr val="FFFFFF"/>
                </a:solidFill>
              </a:rPr>
              <a:t>Array </a:t>
            </a:r>
            <a:r>
              <a:rPr sz="4000" dirty="0">
                <a:solidFill>
                  <a:srgbClr val="FFFFFF"/>
                </a:solidFill>
              </a:rPr>
              <a:t>Structurer</a:t>
            </a:r>
            <a:r>
              <a:rPr lang="en-US" sz="4000" dirty="0">
                <a:solidFill>
                  <a:srgbClr val="FFFFFF"/>
                </a:solidFill>
              </a:rPr>
              <a:t> (3D AS) </a:t>
            </a:r>
            <a:r>
              <a:rPr sz="4000" dirty="0">
                <a:solidFill>
                  <a:srgbClr val="FFFFFF"/>
                </a:solidFill>
              </a:rPr>
              <a:t> </a:t>
            </a:r>
          </a:p>
        </p:txBody>
      </p:sp>
      <p:sp>
        <p:nvSpPr>
          <p:cNvPr id="3" name="Content Placeholder 2"/>
          <p:cNvSpPr>
            <a:spLocks noGrp="1"/>
          </p:cNvSpPr>
          <p:nvPr>
            <p:ph idx="1"/>
          </p:nvPr>
        </p:nvSpPr>
        <p:spPr/>
        <p:txBody>
          <a:bodyPr/>
          <a:lstStyle/>
          <a:p>
            <a:pPr marL="406337" indent="-406337">
              <a:buFont typeface="Arial"/>
              <a:buChar char="•"/>
            </a:pPr>
            <a:r>
              <a:rPr lang="en-US" sz="3200" dirty="0"/>
              <a:t>Abstract understanding of the rectangular prism volume formula; makes multiplicative comparisons</a:t>
            </a:r>
          </a:p>
          <a:p>
            <a:pPr marL="406337" indent="-406337">
              <a:buFont typeface="Arial"/>
              <a:buChar char="•"/>
            </a:pPr>
            <a:r>
              <a:rPr lang="en-US" sz="3200" dirty="0"/>
              <a:t>With linear measures or other similar indications of the three dimensions, multiplicatively iterates cubes in a row, column, and/or layer to determine volume</a:t>
            </a:r>
          </a:p>
          <a:p>
            <a:pPr marL="406337" indent="-406337">
              <a:buFont typeface="Arial"/>
              <a:buChar char="•"/>
            </a:pPr>
            <a:r>
              <a:rPr lang="en-US" sz="3200" dirty="0"/>
              <a:t>Visualizes and operates on both horizontal and vertical layers</a:t>
            </a:r>
          </a:p>
          <a:p>
            <a:pPr marL="406337" indent="-406337">
              <a:buFont typeface="Arial"/>
              <a:buChar char="•"/>
            </a:pPr>
            <a:r>
              <a:rPr lang="en-US" sz="3200" dirty="0"/>
              <a:t>Decomposes 3-D arrays into other, complex 3-D arrays (not only layers, rows, or columns) and calculates the number of these smaller arrays in the larger array</a:t>
            </a:r>
          </a:p>
        </p:txBody>
      </p:sp>
      <p:sp>
        <p:nvSpPr>
          <p:cNvPr id="4" name="Footer Placeholder 3">
            <a:extLst>
              <a:ext uri="{FF2B5EF4-FFF2-40B4-BE49-F238E27FC236}">
                <a16:creationId xmlns:a16="http://schemas.microsoft.com/office/drawing/2014/main" xmlns="" id="{67361343-26CD-6E4B-BCF3-E6B1EE6B4D25}"/>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464767807"/>
      </p:ext>
    </p:extLst>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title"/>
          </p:nvPr>
        </p:nvSpPr>
        <p:spPr/>
        <p:txBody>
          <a:bodyPr/>
          <a:lstStyle/>
          <a:p>
            <a:pPr lvl="0"/>
            <a:r>
              <a:rPr lang="en-US" sz="4000" dirty="0"/>
              <a:t>Overview of Session 8</a:t>
            </a:r>
          </a:p>
        </p:txBody>
      </p:sp>
      <p:sp>
        <p:nvSpPr>
          <p:cNvPr id="111" name="Shape 111"/>
          <p:cNvSpPr>
            <a:spLocks noGrp="1"/>
          </p:cNvSpPr>
          <p:nvPr>
            <p:ph idx="1"/>
          </p:nvPr>
        </p:nvSpPr>
        <p:spPr/>
        <p:txBody>
          <a:bodyPr/>
          <a:lstStyle/>
          <a:p>
            <a:r>
              <a:rPr lang="en-US" sz="3600" dirty="0"/>
              <a:t>Discussing what you learned about students’ thinking from the CCA assessment tasks</a:t>
            </a:r>
          </a:p>
          <a:p>
            <a:r>
              <a:rPr lang="en-US" sz="3600" dirty="0"/>
              <a:t>Unpacking the Developmental Progression of the Learning Trajectory for volume by watching students measure</a:t>
            </a:r>
          </a:p>
          <a:p>
            <a:r>
              <a:rPr lang="en-US" sz="3600" dirty="0"/>
              <a:t>Classroom Connection Activity</a:t>
            </a:r>
          </a:p>
        </p:txBody>
      </p:sp>
      <p:sp>
        <p:nvSpPr>
          <p:cNvPr id="3" name="Footer Placeholder 2">
            <a:extLst>
              <a:ext uri="{FF2B5EF4-FFF2-40B4-BE49-F238E27FC236}">
                <a16:creationId xmlns:a16="http://schemas.microsoft.com/office/drawing/2014/main" xmlns="" id="{3F5AFC92-FFCE-8946-AC7F-10D629145EAE}"/>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753020266"/>
      </p:ext>
    </p:extLst>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title"/>
          </p:nvPr>
        </p:nvSpPr>
        <p:spPr/>
        <p:txBody>
          <a:bodyPr/>
          <a:lstStyle/>
          <a:p>
            <a:pPr lvl="0"/>
            <a:r>
              <a:rPr lang="en-US" dirty="0"/>
              <a:t>Developmental progression - Later levels </a:t>
            </a:r>
          </a:p>
        </p:txBody>
      </p:sp>
      <p:sp>
        <p:nvSpPr>
          <p:cNvPr id="62" name="Shape 62"/>
          <p:cNvSpPr>
            <a:spLocks noGrp="1"/>
          </p:cNvSpPr>
          <p:nvPr>
            <p:ph idx="1"/>
          </p:nvPr>
        </p:nvSpPr>
        <p:spPr/>
        <p:txBody>
          <a:bodyPr/>
          <a:lstStyle/>
          <a:p>
            <a:r>
              <a:rPr lang="en-US" sz="3982" dirty="0">
                <a:solidFill>
                  <a:schemeClr val="bg1">
                    <a:lumMod val="65000"/>
                  </a:schemeClr>
                </a:solidFill>
              </a:rPr>
              <a:t>Volume Quantity Recognizer</a:t>
            </a:r>
          </a:p>
          <a:p>
            <a:r>
              <a:rPr lang="en-US" sz="3982" dirty="0">
                <a:solidFill>
                  <a:schemeClr val="bg1">
                    <a:lumMod val="65000"/>
                  </a:schemeClr>
                </a:solidFill>
              </a:rPr>
              <a:t>Volume Filler</a:t>
            </a:r>
          </a:p>
          <a:p>
            <a:r>
              <a:rPr lang="en-US" sz="3982" dirty="0">
                <a:solidFill>
                  <a:schemeClr val="bg1">
                    <a:lumMod val="65000"/>
                  </a:schemeClr>
                </a:solidFill>
              </a:rPr>
              <a:t>Volume Quantifier</a:t>
            </a:r>
          </a:p>
          <a:p>
            <a:r>
              <a:rPr lang="en-US" sz="3982" dirty="0">
                <a:solidFill>
                  <a:schemeClr val="bg1">
                    <a:lumMod val="65000"/>
                  </a:schemeClr>
                </a:solidFill>
              </a:rPr>
              <a:t>Volume Unit Relater and Repeater</a:t>
            </a:r>
          </a:p>
          <a:p>
            <a:r>
              <a:rPr lang="en-US" dirty="0"/>
              <a:t>Initial Composite 3-D </a:t>
            </a:r>
            <a:r>
              <a:rPr lang="en-US" dirty="0" err="1"/>
              <a:t>Structurer</a:t>
            </a:r>
            <a:endParaRPr lang="en-US" dirty="0"/>
          </a:p>
          <a:p>
            <a:r>
              <a:rPr lang="en-US" dirty="0"/>
              <a:t>3-D Row and Column </a:t>
            </a:r>
            <a:r>
              <a:rPr lang="en-US" dirty="0" err="1"/>
              <a:t>Structurer</a:t>
            </a:r>
            <a:endParaRPr lang="en-US" dirty="0"/>
          </a:p>
          <a:p>
            <a:r>
              <a:rPr lang="en-US" dirty="0"/>
              <a:t>3-D Array </a:t>
            </a:r>
            <a:r>
              <a:rPr lang="en-US" dirty="0" err="1"/>
              <a:t>Structurer</a:t>
            </a:r>
            <a:endParaRPr lang="en-US" dirty="0"/>
          </a:p>
        </p:txBody>
      </p:sp>
      <p:sp>
        <p:nvSpPr>
          <p:cNvPr id="3" name="Footer Placeholder 2">
            <a:extLst>
              <a:ext uri="{FF2B5EF4-FFF2-40B4-BE49-F238E27FC236}">
                <a16:creationId xmlns:a16="http://schemas.microsoft.com/office/drawing/2014/main" xmlns="" id="{4EC6D897-0ADD-6C42-9F0E-1756A5490AEA}"/>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921433551"/>
      </p:ext>
    </p:extLst>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1: Outlined containers</a:t>
            </a:r>
          </a:p>
        </p:txBody>
      </p:sp>
      <p:sp>
        <p:nvSpPr>
          <p:cNvPr id="3" name="Content Placeholder 2"/>
          <p:cNvSpPr>
            <a:spLocks noGrp="1"/>
          </p:cNvSpPr>
          <p:nvPr>
            <p:ph idx="1"/>
          </p:nvPr>
        </p:nvSpPr>
        <p:spPr/>
        <p:txBody>
          <a:bodyPr/>
          <a:lstStyle/>
          <a:p>
            <a:pPr marL="0" indent="0">
              <a:buNone/>
            </a:pPr>
            <a:endParaRPr lang="en-US" i="1" dirty="0"/>
          </a:p>
          <a:p>
            <a:pPr marL="0" indent="0">
              <a:buNone/>
            </a:pPr>
            <a:endParaRPr lang="en-US" i="1" dirty="0"/>
          </a:p>
          <a:p>
            <a:pPr marL="0" indent="0">
              <a:buNone/>
            </a:pPr>
            <a:endParaRPr lang="en-US" i="1" dirty="0"/>
          </a:p>
          <a:p>
            <a:pPr marL="0" indent="0">
              <a:buNone/>
            </a:pPr>
            <a:endParaRPr lang="en-US" i="1" dirty="0"/>
          </a:p>
          <a:p>
            <a:pPr marL="0" indent="0">
              <a:buNone/>
            </a:pPr>
            <a:endParaRPr lang="en-US" i="1" dirty="0"/>
          </a:p>
          <a:p>
            <a:pPr marL="0" indent="0">
              <a:buNone/>
            </a:pPr>
            <a:endParaRPr lang="en-US" i="1" dirty="0"/>
          </a:p>
          <a:p>
            <a:pPr marL="0" indent="0">
              <a:buNone/>
            </a:pPr>
            <a:r>
              <a:rPr lang="en-US" i="1" dirty="0"/>
              <a:t>How many blocks would be needed to fill this container?</a:t>
            </a:r>
          </a:p>
        </p:txBody>
      </p:sp>
      <p:pic>
        <p:nvPicPr>
          <p:cNvPr id="4" name="Content Placeholder 3"/>
          <p:cNvPicPr>
            <a:picLocks noChangeAspect="1"/>
          </p:cNvPicPr>
          <p:nvPr/>
        </p:nvPicPr>
        <p:blipFill>
          <a:blip r:embed="rId3"/>
          <a:srcRect l="-24385" r="-24385"/>
          <a:stretch>
            <a:fillRect/>
          </a:stretch>
        </p:blipFill>
        <p:spPr>
          <a:xfrm>
            <a:off x="-844283" y="2887006"/>
            <a:ext cx="8342363" cy="4587979"/>
          </a:xfrm>
          <a:prstGeom prst="rect">
            <a:avLst/>
          </a:prstGeom>
        </p:spPr>
      </p:pic>
      <p:pic>
        <p:nvPicPr>
          <p:cNvPr id="5" name="Picture 4"/>
          <p:cNvPicPr>
            <a:picLocks noChangeAspect="1"/>
          </p:cNvPicPr>
          <p:nvPr/>
        </p:nvPicPr>
        <p:blipFill>
          <a:blip r:embed="rId4"/>
          <a:stretch>
            <a:fillRect/>
          </a:stretch>
        </p:blipFill>
        <p:spPr>
          <a:xfrm>
            <a:off x="6161093" y="2881950"/>
            <a:ext cx="6327367" cy="4593035"/>
          </a:xfrm>
          <a:prstGeom prst="rect">
            <a:avLst/>
          </a:prstGeom>
        </p:spPr>
      </p:pic>
      <p:sp>
        <p:nvSpPr>
          <p:cNvPr id="7" name="Footer Placeholder 6">
            <a:extLst>
              <a:ext uri="{FF2B5EF4-FFF2-40B4-BE49-F238E27FC236}">
                <a16:creationId xmlns:a16="http://schemas.microsoft.com/office/drawing/2014/main" xmlns="" id="{AFC23081-46AC-9B47-A2DA-5CA3EB23B5ED}"/>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483866611"/>
      </p:ext>
    </p:extLst>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5688" dirty="0"/>
              <a:t>Predict</a:t>
            </a:r>
          </a:p>
        </p:txBody>
      </p:sp>
      <p:sp>
        <p:nvSpPr>
          <p:cNvPr id="3" name="Content Placeholder 2"/>
          <p:cNvSpPr>
            <a:spLocks noGrp="1"/>
          </p:cNvSpPr>
          <p:nvPr>
            <p:ph idx="1"/>
          </p:nvPr>
        </p:nvSpPr>
        <p:spPr/>
        <p:txBody>
          <a:bodyPr/>
          <a:lstStyle/>
          <a:p>
            <a:r>
              <a:rPr lang="en-US" dirty="0"/>
              <a:t>How might a Volume Quantifier respond to this task?</a:t>
            </a:r>
          </a:p>
          <a:p>
            <a:r>
              <a:rPr lang="en-US" dirty="0"/>
              <a:t>How would a 3-D Row and Column </a:t>
            </a:r>
            <a:r>
              <a:rPr lang="en-US" dirty="0" err="1"/>
              <a:t>Structurer</a:t>
            </a:r>
            <a:r>
              <a:rPr lang="en-US" dirty="0"/>
              <a:t> respond to this task?</a:t>
            </a:r>
          </a:p>
        </p:txBody>
      </p:sp>
      <p:pic>
        <p:nvPicPr>
          <p:cNvPr id="4" name="Content Placeholder 3"/>
          <p:cNvPicPr>
            <a:picLocks noChangeAspect="1"/>
          </p:cNvPicPr>
          <p:nvPr/>
        </p:nvPicPr>
        <p:blipFill>
          <a:blip r:embed="rId2"/>
          <a:srcRect l="-24385" r="-24385"/>
          <a:stretch>
            <a:fillRect/>
          </a:stretch>
        </p:blipFill>
        <p:spPr>
          <a:xfrm>
            <a:off x="200669" y="4804556"/>
            <a:ext cx="7106169" cy="3908119"/>
          </a:xfrm>
          <a:prstGeom prst="rect">
            <a:avLst/>
          </a:prstGeom>
        </p:spPr>
      </p:pic>
      <p:pic>
        <p:nvPicPr>
          <p:cNvPr id="5" name="Picture 4"/>
          <p:cNvPicPr>
            <a:picLocks noChangeAspect="1"/>
          </p:cNvPicPr>
          <p:nvPr/>
        </p:nvPicPr>
        <p:blipFill>
          <a:blip r:embed="rId3"/>
          <a:stretch>
            <a:fillRect/>
          </a:stretch>
        </p:blipFill>
        <p:spPr>
          <a:xfrm>
            <a:off x="6458128" y="4800951"/>
            <a:ext cx="5361152" cy="3891659"/>
          </a:xfrm>
          <a:prstGeom prst="rect">
            <a:avLst/>
          </a:prstGeom>
        </p:spPr>
      </p:pic>
      <p:sp>
        <p:nvSpPr>
          <p:cNvPr id="7" name="Footer Placeholder 6">
            <a:extLst>
              <a:ext uri="{FF2B5EF4-FFF2-40B4-BE49-F238E27FC236}">
                <a16:creationId xmlns:a16="http://schemas.microsoft.com/office/drawing/2014/main" xmlns="" id="{31BBDF2E-6A37-A541-8930-C06ACBD7AA10}"/>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386852466"/>
      </p:ext>
    </p:extLst>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1: Outlined containers</a:t>
            </a:r>
            <a:br>
              <a:rPr lang="en-US" dirty="0"/>
            </a:br>
            <a:r>
              <a:rPr lang="en-US" dirty="0"/>
              <a:t>Our results (Grade 4)</a:t>
            </a:r>
          </a:p>
        </p:txBody>
      </p:sp>
      <p:sp>
        <p:nvSpPr>
          <p:cNvPr id="12" name="Content Placeholder 11">
            <a:extLst>
              <a:ext uri="{FF2B5EF4-FFF2-40B4-BE49-F238E27FC236}">
                <a16:creationId xmlns:a16="http://schemas.microsoft.com/office/drawing/2014/main" xmlns="" id="{4D1CBB49-BD0E-FC42-9400-809D0D8DDF14}"/>
              </a:ext>
            </a:extLst>
          </p:cNvPr>
          <p:cNvSpPr>
            <a:spLocks noGrp="1"/>
          </p:cNvSpPr>
          <p:nvPr>
            <p:ph sz="half" idx="1"/>
          </p:nvPr>
        </p:nvSpPr>
        <p:spPr/>
        <p:txBody>
          <a:bodyPr/>
          <a:lstStyle/>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All of the students answered correctly</a:t>
            </a:r>
          </a:p>
        </p:txBody>
      </p:sp>
      <p:sp>
        <p:nvSpPr>
          <p:cNvPr id="13" name="Content Placeholder 12">
            <a:extLst>
              <a:ext uri="{FF2B5EF4-FFF2-40B4-BE49-F238E27FC236}">
                <a16:creationId xmlns:a16="http://schemas.microsoft.com/office/drawing/2014/main" xmlns="" id="{7C7CF735-B5CC-5A4E-80E2-F59160736F1A}"/>
              </a:ext>
            </a:extLst>
          </p:cNvPr>
          <p:cNvSpPr>
            <a:spLocks noGrp="1"/>
          </p:cNvSpPr>
          <p:nvPr>
            <p:ph sz="half" idx="2"/>
          </p:nvPr>
        </p:nvSpPr>
        <p:spPr/>
        <p:txBody>
          <a:bodyPr/>
          <a:lstStyle/>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All but one student answered incorrectly </a:t>
            </a:r>
          </a:p>
        </p:txBody>
      </p:sp>
      <p:sp>
        <p:nvSpPr>
          <p:cNvPr id="8" name="Footer Placeholder 7">
            <a:extLst>
              <a:ext uri="{FF2B5EF4-FFF2-40B4-BE49-F238E27FC236}">
                <a16:creationId xmlns:a16="http://schemas.microsoft.com/office/drawing/2014/main" xmlns="" id="{7CABA8B8-0510-0B40-8962-48D60FB1704D}"/>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pic>
        <p:nvPicPr>
          <p:cNvPr id="10" name="Content Placeholder 3">
            <a:extLst>
              <a:ext uri="{FF2B5EF4-FFF2-40B4-BE49-F238E27FC236}">
                <a16:creationId xmlns:a16="http://schemas.microsoft.com/office/drawing/2014/main" xmlns="" id="{FC68E5FC-BD5F-0C41-8D1D-E0D5851B24F7}"/>
              </a:ext>
            </a:extLst>
          </p:cNvPr>
          <p:cNvPicPr>
            <a:picLocks noChangeAspect="1"/>
          </p:cNvPicPr>
          <p:nvPr/>
        </p:nvPicPr>
        <p:blipFill>
          <a:blip r:embed="rId3"/>
          <a:srcRect l="-24385" r="-24385"/>
          <a:stretch>
            <a:fillRect/>
          </a:stretch>
        </p:blipFill>
        <p:spPr>
          <a:xfrm>
            <a:off x="-844283" y="2704126"/>
            <a:ext cx="8342363" cy="4587979"/>
          </a:xfrm>
          <a:prstGeom prst="rect">
            <a:avLst/>
          </a:prstGeom>
        </p:spPr>
      </p:pic>
      <p:pic>
        <p:nvPicPr>
          <p:cNvPr id="11" name="Picture 10">
            <a:extLst>
              <a:ext uri="{FF2B5EF4-FFF2-40B4-BE49-F238E27FC236}">
                <a16:creationId xmlns:a16="http://schemas.microsoft.com/office/drawing/2014/main" xmlns="" id="{52A51CC1-FDF6-7B47-980A-47CA4655E8AA}"/>
              </a:ext>
            </a:extLst>
          </p:cNvPr>
          <p:cNvPicPr>
            <a:picLocks noChangeAspect="1"/>
          </p:cNvPicPr>
          <p:nvPr/>
        </p:nvPicPr>
        <p:blipFill>
          <a:blip r:embed="rId4"/>
          <a:stretch>
            <a:fillRect/>
          </a:stretch>
        </p:blipFill>
        <p:spPr>
          <a:xfrm>
            <a:off x="6161093" y="2699070"/>
            <a:ext cx="6327367" cy="4593035"/>
          </a:xfrm>
          <a:prstGeom prst="rect">
            <a:avLst/>
          </a:prstGeom>
        </p:spPr>
      </p:pic>
    </p:spTree>
    <p:extLst>
      <p:ext uri="{BB962C8B-B14F-4D97-AF65-F5344CB8AC3E}">
        <p14:creationId xmlns:p14="http://schemas.microsoft.com/office/powerpoint/2010/main" val="3615095820"/>
      </p:ext>
    </p:extLst>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1: Modifying the </a:t>
            </a:r>
            <a:br>
              <a:rPr lang="en-US" dirty="0"/>
            </a:br>
            <a:r>
              <a:rPr lang="en-US" dirty="0"/>
              <a:t>outlined containers task</a:t>
            </a:r>
          </a:p>
        </p:txBody>
      </p:sp>
      <p:sp>
        <p:nvSpPr>
          <p:cNvPr id="3" name="Content Placeholder 2"/>
          <p:cNvSpPr>
            <a:spLocks noGrp="1"/>
          </p:cNvSpPr>
          <p:nvPr>
            <p:ph idx="1"/>
          </p:nvPr>
        </p:nvSpPr>
        <p:spPr/>
        <p:txBody>
          <a:bodyPr/>
          <a:lstStyle/>
          <a:p>
            <a:r>
              <a:rPr lang="en-US" dirty="0"/>
              <a:t>How could you modify this task to make it accessible to these students?</a:t>
            </a:r>
          </a:p>
        </p:txBody>
      </p:sp>
      <p:pic>
        <p:nvPicPr>
          <p:cNvPr id="4" name="Picture 3"/>
          <p:cNvPicPr>
            <a:picLocks noChangeAspect="1"/>
          </p:cNvPicPr>
          <p:nvPr/>
        </p:nvPicPr>
        <p:blipFill>
          <a:blip r:embed="rId3"/>
          <a:stretch>
            <a:fillRect/>
          </a:stretch>
        </p:blipFill>
        <p:spPr>
          <a:xfrm>
            <a:off x="3142443" y="4444946"/>
            <a:ext cx="6018474" cy="4224884"/>
          </a:xfrm>
          <a:prstGeom prst="rect">
            <a:avLst/>
          </a:prstGeom>
        </p:spPr>
      </p:pic>
      <p:sp>
        <p:nvSpPr>
          <p:cNvPr id="5" name="Footer Placeholder 4">
            <a:extLst>
              <a:ext uri="{FF2B5EF4-FFF2-40B4-BE49-F238E27FC236}">
                <a16:creationId xmlns:a16="http://schemas.microsoft.com/office/drawing/2014/main" xmlns="" id="{638E6E47-CAD9-4042-BDBB-F46521111C96}"/>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327084213"/>
      </p:ext>
    </p:extLst>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1: One modification to the</a:t>
            </a:r>
            <a:br>
              <a:rPr lang="en-US" dirty="0"/>
            </a:br>
            <a:r>
              <a:rPr lang="en-US" dirty="0"/>
              <a:t>outlined containers task</a:t>
            </a:r>
          </a:p>
        </p:txBody>
      </p:sp>
      <p:cxnSp>
        <p:nvCxnSpPr>
          <p:cNvPr id="6" name="Straight Connector 5"/>
          <p:cNvCxnSpPr/>
          <p:nvPr/>
        </p:nvCxnSpPr>
        <p:spPr>
          <a:xfrm>
            <a:off x="7810470" y="5761503"/>
            <a:ext cx="1049533" cy="90294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7810470" y="5761503"/>
            <a:ext cx="1049533" cy="90294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7" name="Content Placeholder 6"/>
          <p:cNvPicPr>
            <a:picLocks noGrp="1" noChangeAspect="1"/>
          </p:cNvPicPr>
          <p:nvPr>
            <p:ph idx="1"/>
          </p:nvPr>
        </p:nvPicPr>
        <p:blipFill>
          <a:blip r:embed="rId3"/>
          <a:srcRect l="-18461" r="-18461"/>
          <a:stretch>
            <a:fillRect/>
          </a:stretch>
        </p:blipFill>
        <p:spPr>
          <a:prstGeom prst="rect">
            <a:avLst/>
          </a:prstGeom>
        </p:spPr>
      </p:pic>
      <p:cxnSp>
        <p:nvCxnSpPr>
          <p:cNvPr id="8" name="Straight Connector 7"/>
          <p:cNvCxnSpPr/>
          <p:nvPr/>
        </p:nvCxnSpPr>
        <p:spPr>
          <a:xfrm>
            <a:off x="7581896" y="5335072"/>
            <a:ext cx="1049533" cy="90294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7581896" y="5335072"/>
            <a:ext cx="1049533" cy="90294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Footer Placeholder 3">
            <a:extLst>
              <a:ext uri="{FF2B5EF4-FFF2-40B4-BE49-F238E27FC236}">
                <a16:creationId xmlns:a16="http://schemas.microsoft.com/office/drawing/2014/main" xmlns="" id="{D15AFDFC-E9DB-334C-95BE-6B121935BD52}"/>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223362521"/>
      </p:ext>
    </p:extLst>
  </p:cSld>
  <p:clrMapOvr>
    <a:masterClrMapping/>
  </p:clrMapOvr>
  <p:transition xmlns:p14="http://schemas.microsoft.com/office/powerpoint/2010/mai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1: Connecting the </a:t>
            </a:r>
            <a:br>
              <a:rPr lang="en-US" dirty="0"/>
            </a:br>
            <a:r>
              <a:rPr lang="en-US" dirty="0"/>
              <a:t>outlined containers task to standards</a:t>
            </a:r>
          </a:p>
        </p:txBody>
      </p:sp>
      <p:sp>
        <p:nvSpPr>
          <p:cNvPr id="3" name="Content Placeholder 2"/>
          <p:cNvSpPr>
            <a:spLocks noGrp="1"/>
          </p:cNvSpPr>
          <p:nvPr>
            <p:ph idx="1"/>
          </p:nvPr>
        </p:nvSpPr>
        <p:spPr/>
        <p:txBody>
          <a:bodyPr/>
          <a:lstStyle/>
          <a:p>
            <a:r>
              <a:rPr lang="en-US" dirty="0"/>
              <a:t>Units: 3-D cubes, missing layers/rows/columns</a:t>
            </a:r>
          </a:p>
          <a:p>
            <a:r>
              <a:rPr lang="en-US" dirty="0"/>
              <a:t>Task representation: 3D</a:t>
            </a:r>
          </a:p>
          <a:p>
            <a:pPr marL="0" indent="0" algn="ctr">
              <a:buNone/>
            </a:pPr>
            <a:r>
              <a:rPr lang="en-US" b="1" dirty="0"/>
              <a:t>Connections to CCSSM</a:t>
            </a:r>
          </a:p>
          <a:p>
            <a:pPr marL="0" indent="0">
              <a:spcBef>
                <a:spcPts val="300"/>
              </a:spcBef>
              <a:spcAft>
                <a:spcPts val="300"/>
              </a:spcAft>
              <a:buNone/>
            </a:pPr>
            <a:r>
              <a:rPr lang="en-US" sz="3200" b="1" dirty="0">
                <a:solidFill>
                  <a:srgbClr val="000000"/>
                </a:solidFill>
              </a:rPr>
              <a:t>Grade 5</a:t>
            </a:r>
          </a:p>
          <a:p>
            <a:pPr marL="0" lvl="0" indent="0">
              <a:spcBef>
                <a:spcPts val="300"/>
              </a:spcBef>
              <a:spcAft>
                <a:spcPts val="300"/>
              </a:spcAft>
              <a:buNone/>
            </a:pPr>
            <a:r>
              <a:rPr lang="en-US" sz="3200" dirty="0"/>
              <a:t>Measure volumes by </a:t>
            </a:r>
          </a:p>
          <a:p>
            <a:pPr marL="1056475" lvl="1" indent="-406337">
              <a:spcBef>
                <a:spcPts val="300"/>
              </a:spcBef>
              <a:spcAft>
                <a:spcPts val="300"/>
              </a:spcAft>
              <a:buFont typeface="Arial"/>
              <a:buChar char="•"/>
            </a:pPr>
            <a:r>
              <a:rPr lang="en-US" sz="2800" dirty="0"/>
              <a:t>Finding the </a:t>
            </a:r>
            <a:r>
              <a:rPr lang="en-US" sz="2800" dirty="0">
                <a:solidFill>
                  <a:srgbClr val="FF0000"/>
                </a:solidFill>
              </a:rPr>
              <a:t>total </a:t>
            </a:r>
            <a:r>
              <a:rPr lang="en-US" sz="2800" dirty="0"/>
              <a:t>number of same-size units of volume required to fill the space without gaps or overlaps</a:t>
            </a:r>
          </a:p>
          <a:p>
            <a:pPr marL="1056475" lvl="1" indent="-406337">
              <a:spcBef>
                <a:spcPts val="300"/>
              </a:spcBef>
              <a:spcAft>
                <a:spcPts val="300"/>
              </a:spcAft>
              <a:buFont typeface="Arial"/>
              <a:buChar char="•"/>
            </a:pPr>
            <a:r>
              <a:rPr lang="en-US" sz="2800" dirty="0"/>
              <a:t>Viewing 3D shapes as decomposed into </a:t>
            </a:r>
            <a:r>
              <a:rPr lang="en-US" sz="2800" dirty="0">
                <a:solidFill>
                  <a:srgbClr val="FF0000"/>
                </a:solidFill>
              </a:rPr>
              <a:t>layers of arrays </a:t>
            </a:r>
            <a:r>
              <a:rPr lang="en-US" sz="2800" dirty="0"/>
              <a:t>of cubes</a:t>
            </a:r>
          </a:p>
          <a:p>
            <a:pPr marL="0" lvl="0" indent="0">
              <a:spcBef>
                <a:spcPts val="300"/>
              </a:spcBef>
              <a:spcAft>
                <a:spcPts val="300"/>
              </a:spcAft>
              <a:buNone/>
            </a:pPr>
            <a:r>
              <a:rPr lang="en-US" sz="3200" dirty="0"/>
              <a:t>Relate volume to </a:t>
            </a:r>
            <a:r>
              <a:rPr lang="en-US" sz="3200" dirty="0">
                <a:solidFill>
                  <a:srgbClr val="FF0000"/>
                </a:solidFill>
              </a:rPr>
              <a:t>multiplication</a:t>
            </a:r>
            <a:r>
              <a:rPr lang="en-US" sz="3200" dirty="0"/>
              <a:t> and </a:t>
            </a:r>
            <a:r>
              <a:rPr lang="en-US" sz="3200" dirty="0">
                <a:solidFill>
                  <a:srgbClr val="FF0000"/>
                </a:solidFill>
              </a:rPr>
              <a:t>addition </a:t>
            </a:r>
            <a:r>
              <a:rPr lang="en-US" sz="3200" dirty="0"/>
              <a:t>and solve real world and mathematical problems</a:t>
            </a:r>
            <a:endParaRPr lang="en-US" dirty="0"/>
          </a:p>
        </p:txBody>
      </p:sp>
      <p:sp>
        <p:nvSpPr>
          <p:cNvPr id="6" name="Footer Placeholder 5">
            <a:extLst>
              <a:ext uri="{FF2B5EF4-FFF2-40B4-BE49-F238E27FC236}">
                <a16:creationId xmlns:a16="http://schemas.microsoft.com/office/drawing/2014/main" xmlns="" id="{8EACBDE9-0713-8F48-9D22-385805E6015D}"/>
              </a:ext>
            </a:extLst>
          </p:cNvPr>
          <p:cNvSpPr>
            <a:spLocks noGrp="1"/>
          </p:cNvSpPr>
          <p:nvPr>
            <p:ph type="ftr" sz="quarter" idx="3"/>
          </p:nvPr>
        </p:nvSpPr>
        <p:spPr/>
        <p:txBody>
          <a:body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
        <p:nvSpPr>
          <p:cNvPr id="8" name="Rectangle 7">
            <a:extLst>
              <a:ext uri="{FF2B5EF4-FFF2-40B4-BE49-F238E27FC236}">
                <a16:creationId xmlns:a16="http://schemas.microsoft.com/office/drawing/2014/main" xmlns="" id="{864C0806-822C-4246-BDB7-039EF2F0FCB3}"/>
              </a:ext>
            </a:extLst>
          </p:cNvPr>
          <p:cNvSpPr/>
          <p:nvPr/>
        </p:nvSpPr>
        <p:spPr>
          <a:xfrm>
            <a:off x="523740" y="5010912"/>
            <a:ext cx="11937672" cy="3749039"/>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941682"/>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Task 2: Volume of the solid</a:t>
            </a:r>
            <a:endParaRPr lang="en-US" dirty="0"/>
          </a:p>
        </p:txBody>
      </p:sp>
      <p:sp>
        <p:nvSpPr>
          <p:cNvPr id="3" name="Content Placeholder 2"/>
          <p:cNvSpPr>
            <a:spLocks noGrp="1"/>
          </p:cNvSpPr>
          <p:nvPr>
            <p:ph idx="1"/>
          </p:nvPr>
        </p:nvSpPr>
        <p:spPr/>
        <p:txBody>
          <a:bodyPr/>
          <a:lstStyle/>
          <a:p>
            <a:pPr marL="0" indent="0" algn="ctr">
              <a:buNone/>
            </a:pPr>
            <a:endParaRPr lang="en-US" sz="2800" dirty="0"/>
          </a:p>
          <a:p>
            <a:pPr marL="0" indent="0" algn="ctr">
              <a:buNone/>
            </a:pPr>
            <a:endParaRPr lang="en-US" sz="2800" dirty="0"/>
          </a:p>
          <a:p>
            <a:pPr marL="0" indent="0" algn="ctr">
              <a:buNone/>
            </a:pPr>
            <a:endParaRPr lang="en-US" sz="2800" dirty="0"/>
          </a:p>
          <a:p>
            <a:pPr marL="0" indent="0" algn="ctr">
              <a:buNone/>
            </a:pPr>
            <a:endParaRPr lang="en-US" sz="2800" dirty="0"/>
          </a:p>
          <a:p>
            <a:pPr marL="0" indent="0" algn="ctr">
              <a:buNone/>
            </a:pPr>
            <a:endParaRPr lang="en-US" sz="2800" dirty="0"/>
          </a:p>
          <a:p>
            <a:pPr marL="0" indent="0" algn="ctr">
              <a:buNone/>
            </a:pPr>
            <a:endParaRPr lang="en-US" sz="2800" dirty="0"/>
          </a:p>
          <a:p>
            <a:pPr marL="0" indent="0" algn="ctr">
              <a:buNone/>
            </a:pPr>
            <a:r>
              <a:rPr lang="en-US" sz="2800" dirty="0"/>
              <a:t>How might a 4</a:t>
            </a:r>
            <a:r>
              <a:rPr lang="en-US" sz="2800" baseline="30000" dirty="0"/>
              <a:t>th</a:t>
            </a:r>
            <a:r>
              <a:rPr lang="en-US" sz="2800" dirty="0"/>
              <a:t> grader respond?</a:t>
            </a:r>
          </a:p>
          <a:p>
            <a:pPr marL="0" indent="0" algn="ctr">
              <a:buNone/>
            </a:pPr>
            <a:r>
              <a:rPr lang="en-US" sz="2800" dirty="0"/>
              <a:t>One added all the number labels. The task representation influenced his strategy and squelched his spatial structuring</a:t>
            </a:r>
          </a:p>
        </p:txBody>
      </p:sp>
      <p:sp>
        <p:nvSpPr>
          <p:cNvPr id="8" name="Footer Placeholder 7">
            <a:extLst>
              <a:ext uri="{FF2B5EF4-FFF2-40B4-BE49-F238E27FC236}">
                <a16:creationId xmlns:a16="http://schemas.microsoft.com/office/drawing/2014/main" xmlns="" id="{AED74F8E-F041-2B42-A148-4ED6E7FAB763}"/>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pic>
        <p:nvPicPr>
          <p:cNvPr id="4" name="Content Placeholder 3"/>
          <p:cNvPicPr>
            <a:picLocks noChangeAspect="1"/>
          </p:cNvPicPr>
          <p:nvPr/>
        </p:nvPicPr>
        <p:blipFill rotWithShape="1">
          <a:blip r:embed="rId3"/>
          <a:srcRect l="794" r="17291" b="8147"/>
          <a:stretch/>
        </p:blipFill>
        <p:spPr bwMode="auto">
          <a:xfrm>
            <a:off x="3317402" y="2557464"/>
            <a:ext cx="6350348" cy="4499744"/>
          </a:xfrm>
          <a:prstGeom prst="rect">
            <a:avLst/>
          </a:prstGeom>
          <a:solidFill>
            <a:schemeClr val="bg1"/>
          </a:solidFill>
          <a:ln w="9525">
            <a:noFill/>
            <a:miter lim="800000"/>
            <a:headEnd/>
            <a:tailEnd/>
          </a:ln>
        </p:spPr>
      </p:pic>
    </p:spTree>
    <p:extLst>
      <p:ext uri="{BB962C8B-B14F-4D97-AF65-F5344CB8AC3E}">
        <p14:creationId xmlns:p14="http://schemas.microsoft.com/office/powerpoint/2010/main" val="3627960949"/>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Outlined containers </a:t>
            </a:r>
            <a:r>
              <a:rPr lang="en-US" i="1" dirty="0"/>
              <a:t>vs. </a:t>
            </a:r>
            <a:r>
              <a:rPr lang="en-US" dirty="0"/>
              <a:t/>
            </a:r>
            <a:br>
              <a:rPr lang="en-US" dirty="0"/>
            </a:br>
            <a:r>
              <a:rPr lang="en-US" dirty="0"/>
              <a:t>volume of the solid</a:t>
            </a:r>
          </a:p>
        </p:txBody>
      </p:sp>
      <p:sp>
        <p:nvSpPr>
          <p:cNvPr id="11" name="Content Placeholder 10">
            <a:extLst>
              <a:ext uri="{FF2B5EF4-FFF2-40B4-BE49-F238E27FC236}">
                <a16:creationId xmlns:a16="http://schemas.microsoft.com/office/drawing/2014/main" xmlns="" id="{B16FEBE8-4743-3F49-AEA2-02435A0F18F4}"/>
              </a:ext>
            </a:extLst>
          </p:cNvPr>
          <p:cNvSpPr>
            <a:spLocks noGrp="1"/>
          </p:cNvSpPr>
          <p:nvPr>
            <p:ph sz="half" idx="1"/>
          </p:nvPr>
        </p:nvSpPr>
        <p:spPr/>
        <p:txBody>
          <a:bodyPr/>
          <a:lstStyle/>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All of the students answered correctly</a:t>
            </a:r>
          </a:p>
        </p:txBody>
      </p:sp>
      <p:sp>
        <p:nvSpPr>
          <p:cNvPr id="12" name="Content Placeholder 11">
            <a:extLst>
              <a:ext uri="{FF2B5EF4-FFF2-40B4-BE49-F238E27FC236}">
                <a16:creationId xmlns:a16="http://schemas.microsoft.com/office/drawing/2014/main" xmlns="" id="{CB2F06DA-BA57-374F-8BB5-4B9E6F10824E}"/>
              </a:ext>
            </a:extLst>
          </p:cNvPr>
          <p:cNvSpPr>
            <a:spLocks noGrp="1"/>
          </p:cNvSpPr>
          <p:nvPr>
            <p:ph sz="half" idx="2"/>
          </p:nvPr>
        </p:nvSpPr>
        <p:spPr/>
        <p:txBody>
          <a:bodyPr/>
          <a:lstStyle/>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Half of the students added all the number labels</a:t>
            </a:r>
          </a:p>
        </p:txBody>
      </p:sp>
      <p:sp>
        <p:nvSpPr>
          <p:cNvPr id="10" name="Footer Placeholder 9">
            <a:extLst>
              <a:ext uri="{FF2B5EF4-FFF2-40B4-BE49-F238E27FC236}">
                <a16:creationId xmlns:a16="http://schemas.microsoft.com/office/drawing/2014/main" xmlns="" id="{87A6ABBF-0BB8-2044-808C-87E5D8C36208}"/>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pic>
        <p:nvPicPr>
          <p:cNvPr id="4" name="Content Placeholder 3"/>
          <p:cNvPicPr>
            <a:picLocks noChangeAspect="1"/>
          </p:cNvPicPr>
          <p:nvPr/>
        </p:nvPicPr>
        <p:blipFill rotWithShape="1">
          <a:blip r:embed="rId3"/>
          <a:srcRect l="-211" r="69"/>
          <a:stretch/>
        </p:blipFill>
        <p:spPr>
          <a:xfrm>
            <a:off x="583991" y="2644815"/>
            <a:ext cx="5645224" cy="4612255"/>
          </a:xfrm>
          <a:prstGeom prst="rect">
            <a:avLst/>
          </a:prstGeom>
        </p:spPr>
      </p:pic>
      <p:pic>
        <p:nvPicPr>
          <p:cNvPr id="8" name="Content Placeholder 3"/>
          <p:cNvPicPr>
            <a:picLocks noChangeAspect="1"/>
          </p:cNvPicPr>
          <p:nvPr/>
        </p:nvPicPr>
        <p:blipFill rotWithShape="1">
          <a:blip r:embed="rId4"/>
          <a:srcRect l="794" r="17291" b="8147"/>
          <a:stretch/>
        </p:blipFill>
        <p:spPr bwMode="auto">
          <a:xfrm>
            <a:off x="6324626" y="2667574"/>
            <a:ext cx="6422859" cy="4551124"/>
          </a:xfrm>
          <a:prstGeom prst="rect">
            <a:avLst/>
          </a:prstGeom>
          <a:solidFill>
            <a:schemeClr val="bg1"/>
          </a:solidFill>
          <a:ln w="9525">
            <a:noFill/>
            <a:miter lim="800000"/>
            <a:headEnd/>
            <a:tailEnd/>
          </a:ln>
        </p:spPr>
      </p:pic>
      <p:sp>
        <p:nvSpPr>
          <p:cNvPr id="6" name="Rectangle 5"/>
          <p:cNvSpPr/>
          <p:nvPr/>
        </p:nvSpPr>
        <p:spPr>
          <a:xfrm>
            <a:off x="400098" y="2639759"/>
            <a:ext cx="12202571" cy="792525"/>
          </a:xfrm>
          <a:prstGeom prst="rect">
            <a:avLst/>
          </a:prstGeom>
        </p:spPr>
        <p:txBody>
          <a:bodyPr wrap="square">
            <a:spAutoFit/>
          </a:bodyPr>
          <a:lstStyle/>
          <a:p>
            <a:pPr algn="ctr"/>
            <a:r>
              <a:rPr lang="en-US" sz="4550" dirty="0">
                <a:solidFill>
                  <a:srgbClr val="FF0000"/>
                </a:solidFill>
              </a:rPr>
              <a:t>Representation is crucial! </a:t>
            </a:r>
          </a:p>
        </p:txBody>
      </p:sp>
    </p:spTree>
    <p:extLst>
      <p:ext uri="{BB962C8B-B14F-4D97-AF65-F5344CB8AC3E}">
        <p14:creationId xmlns:p14="http://schemas.microsoft.com/office/powerpoint/2010/main" val="2848487898"/>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dirty="0"/>
              <a:t>Task 2: Connecting the volume of </a:t>
            </a:r>
            <a:br>
              <a:rPr lang="en-US" dirty="0"/>
            </a:br>
            <a:r>
              <a:rPr lang="en-US" dirty="0"/>
              <a:t>the solid task with standards</a:t>
            </a:r>
          </a:p>
        </p:txBody>
      </p:sp>
      <p:sp>
        <p:nvSpPr>
          <p:cNvPr id="3" name="Content Placeholder 2"/>
          <p:cNvSpPr>
            <a:spLocks noGrp="1"/>
          </p:cNvSpPr>
          <p:nvPr>
            <p:ph idx="1"/>
          </p:nvPr>
        </p:nvSpPr>
        <p:spPr/>
        <p:txBody>
          <a:bodyPr/>
          <a:lstStyle/>
          <a:p>
            <a:r>
              <a:rPr lang="en-US" dirty="0"/>
              <a:t>Units: Numerals as units for linear dimensions</a:t>
            </a:r>
          </a:p>
          <a:p>
            <a:r>
              <a:rPr lang="en-US" dirty="0"/>
              <a:t>Task representation: 2D</a:t>
            </a:r>
          </a:p>
          <a:p>
            <a:pPr marL="0" indent="0" algn="ctr">
              <a:buNone/>
            </a:pPr>
            <a:r>
              <a:rPr lang="en-US" b="1" dirty="0"/>
              <a:t>Connections to CCSSM</a:t>
            </a:r>
          </a:p>
          <a:p>
            <a:pPr marL="0" indent="0">
              <a:lnSpc>
                <a:spcPct val="90000"/>
              </a:lnSpc>
              <a:spcBef>
                <a:spcPts val="300"/>
              </a:spcBef>
              <a:spcAft>
                <a:spcPts val="300"/>
              </a:spcAft>
              <a:buNone/>
            </a:pPr>
            <a:r>
              <a:rPr lang="en-US" sz="3200" b="1" dirty="0">
                <a:solidFill>
                  <a:srgbClr val="000000"/>
                </a:solidFill>
              </a:rPr>
              <a:t>Grade 5</a:t>
            </a:r>
          </a:p>
          <a:p>
            <a:pPr marL="0" lvl="0" indent="0">
              <a:lnSpc>
                <a:spcPct val="90000"/>
              </a:lnSpc>
              <a:spcBef>
                <a:spcPts val="300"/>
              </a:spcBef>
              <a:spcAft>
                <a:spcPts val="300"/>
              </a:spcAft>
              <a:buNone/>
            </a:pPr>
            <a:r>
              <a:rPr lang="en-US" sz="3200" dirty="0"/>
              <a:t>Measure volumes by </a:t>
            </a:r>
          </a:p>
          <a:p>
            <a:pPr marL="1056475" lvl="1" indent="-406337">
              <a:lnSpc>
                <a:spcPct val="90000"/>
              </a:lnSpc>
              <a:spcBef>
                <a:spcPts val="300"/>
              </a:spcBef>
              <a:spcAft>
                <a:spcPts val="300"/>
              </a:spcAft>
              <a:buFont typeface="Arial"/>
              <a:buChar char="•"/>
            </a:pPr>
            <a:r>
              <a:rPr lang="en-US" sz="2800" dirty="0"/>
              <a:t>Selecting appropriate </a:t>
            </a:r>
            <a:r>
              <a:rPr lang="en-US" sz="2800" dirty="0">
                <a:solidFill>
                  <a:srgbClr val="FF0000"/>
                </a:solidFill>
              </a:rPr>
              <a:t>units</a:t>
            </a:r>
            <a:r>
              <a:rPr lang="en-US" sz="2800" dirty="0"/>
              <a:t>, </a:t>
            </a:r>
            <a:r>
              <a:rPr lang="en-US" sz="2800" dirty="0">
                <a:solidFill>
                  <a:srgbClr val="FF0000"/>
                </a:solidFill>
              </a:rPr>
              <a:t>strategies</a:t>
            </a:r>
            <a:r>
              <a:rPr lang="en-US" sz="2800" dirty="0"/>
              <a:t>, and tools</a:t>
            </a:r>
          </a:p>
          <a:p>
            <a:pPr marL="1056475" lvl="1" indent="-406337">
              <a:lnSpc>
                <a:spcPct val="90000"/>
              </a:lnSpc>
              <a:spcBef>
                <a:spcPts val="300"/>
              </a:spcBef>
              <a:spcAft>
                <a:spcPts val="300"/>
              </a:spcAft>
              <a:buFont typeface="Arial"/>
              <a:buChar char="•"/>
            </a:pPr>
            <a:r>
              <a:rPr lang="en-US" sz="2800" dirty="0">
                <a:solidFill>
                  <a:srgbClr val="FF0000"/>
                </a:solidFill>
              </a:rPr>
              <a:t>Counting unit cubes</a:t>
            </a:r>
            <a:r>
              <a:rPr lang="en-US" sz="2800" dirty="0"/>
              <a:t>, using cubic cm, cubic in, cubic ft, and improvised units</a:t>
            </a:r>
          </a:p>
          <a:p>
            <a:pPr marL="1056475" lvl="1" indent="-406337">
              <a:lnSpc>
                <a:spcPct val="90000"/>
              </a:lnSpc>
              <a:spcBef>
                <a:spcPts val="300"/>
              </a:spcBef>
              <a:spcAft>
                <a:spcPts val="300"/>
              </a:spcAft>
              <a:buFont typeface="Arial"/>
              <a:buChar char="•"/>
            </a:pPr>
            <a:r>
              <a:rPr lang="en-US" sz="2800" dirty="0"/>
              <a:t>Viewing 3D shapes as decomposed into layers of arrays of cubes</a:t>
            </a:r>
          </a:p>
          <a:p>
            <a:pPr marL="0" lvl="0" indent="0">
              <a:lnSpc>
                <a:spcPct val="90000"/>
              </a:lnSpc>
              <a:spcBef>
                <a:spcPts val="300"/>
              </a:spcBef>
              <a:spcAft>
                <a:spcPts val="300"/>
              </a:spcAft>
              <a:buNone/>
            </a:pPr>
            <a:r>
              <a:rPr lang="en-US" sz="3200" dirty="0"/>
              <a:t>Relate volume to </a:t>
            </a:r>
            <a:r>
              <a:rPr lang="en-US" sz="3200" dirty="0">
                <a:solidFill>
                  <a:srgbClr val="FF0000"/>
                </a:solidFill>
              </a:rPr>
              <a:t>multiplication</a:t>
            </a:r>
            <a:r>
              <a:rPr lang="en-US" sz="3200" dirty="0"/>
              <a:t> and </a:t>
            </a:r>
            <a:r>
              <a:rPr lang="en-US" sz="3200" dirty="0">
                <a:solidFill>
                  <a:srgbClr val="FF0000"/>
                </a:solidFill>
              </a:rPr>
              <a:t>addition</a:t>
            </a:r>
            <a:r>
              <a:rPr lang="en-US" sz="3200" dirty="0"/>
              <a:t> and solve real world and mathematical problems</a:t>
            </a:r>
            <a:endParaRPr lang="en-US" dirty="0"/>
          </a:p>
        </p:txBody>
      </p:sp>
      <p:sp>
        <p:nvSpPr>
          <p:cNvPr id="6" name="Footer Placeholder 5">
            <a:extLst>
              <a:ext uri="{FF2B5EF4-FFF2-40B4-BE49-F238E27FC236}">
                <a16:creationId xmlns:a16="http://schemas.microsoft.com/office/drawing/2014/main" xmlns="" id="{654C4BEA-3FE2-E342-9F9B-55D33F11D4CD}"/>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
        <p:nvSpPr>
          <p:cNvPr id="8" name="Rectangle 7">
            <a:extLst>
              <a:ext uri="{FF2B5EF4-FFF2-40B4-BE49-F238E27FC236}">
                <a16:creationId xmlns:a16="http://schemas.microsoft.com/office/drawing/2014/main" xmlns="" id="{B4DE3047-C355-CF4C-8EB5-E86BC9F01343}"/>
              </a:ext>
            </a:extLst>
          </p:cNvPr>
          <p:cNvSpPr/>
          <p:nvPr/>
        </p:nvSpPr>
        <p:spPr>
          <a:xfrm>
            <a:off x="523740" y="5010912"/>
            <a:ext cx="11937672" cy="3749039"/>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9414090"/>
      </p:ext>
    </p:extLst>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title"/>
          </p:nvPr>
        </p:nvSpPr>
        <p:spPr/>
        <p:txBody>
          <a:bodyPr/>
          <a:lstStyle/>
          <a:p>
            <a:pPr lvl="0"/>
            <a:r>
              <a:rPr lang="en-US" dirty="0"/>
              <a:t>CCA – Focal tasks from last time</a:t>
            </a:r>
          </a:p>
        </p:txBody>
      </p:sp>
      <p:sp>
        <p:nvSpPr>
          <p:cNvPr id="110" name="Shape 110"/>
          <p:cNvSpPr>
            <a:spLocks noGrp="1"/>
          </p:cNvSpPr>
          <p:nvPr>
            <p:ph idx="1"/>
          </p:nvPr>
        </p:nvSpPr>
        <p:spPr/>
        <p:txBody>
          <a:bodyPr/>
          <a:lstStyle/>
          <a:p>
            <a:r>
              <a:rPr lang="en-US" dirty="0"/>
              <a:t>Volume and Spatial Structuring (3D arrays)</a:t>
            </a:r>
          </a:p>
          <a:p>
            <a:r>
              <a:rPr lang="en-US" dirty="0"/>
              <a:t>Piagetian conservation tasks (optional)</a:t>
            </a:r>
          </a:p>
        </p:txBody>
      </p:sp>
      <p:sp>
        <p:nvSpPr>
          <p:cNvPr id="3" name="Footer Placeholder 2">
            <a:extLst>
              <a:ext uri="{FF2B5EF4-FFF2-40B4-BE49-F238E27FC236}">
                <a16:creationId xmlns:a16="http://schemas.microsoft.com/office/drawing/2014/main" xmlns="" id="{CF271B67-6AAE-414E-82D4-89A63293EF04}"/>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715246731"/>
      </p:ext>
    </p:extLst>
  </p:cSld>
  <p:clrMapOvr>
    <a:masterClrMapping/>
  </p:clrMapOvr>
  <p:transition xmlns:p14="http://schemas.microsoft.com/office/powerpoint/2010/mai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dirty="0"/>
              <a:t>Task 3: Drawing vs. building</a:t>
            </a:r>
          </a:p>
        </p:txBody>
      </p:sp>
      <p:sp>
        <p:nvSpPr>
          <p:cNvPr id="5" name="Content Placeholder 4"/>
          <p:cNvSpPr>
            <a:spLocks noGrp="1"/>
          </p:cNvSpPr>
          <p:nvPr>
            <p:ph idx="1"/>
          </p:nvPr>
        </p:nvSpPr>
        <p:spPr/>
        <p:txBody>
          <a:bodyPr/>
          <a:lstStyle/>
          <a:p>
            <a:pPr>
              <a:spcBef>
                <a:spcPts val="1706"/>
              </a:spcBef>
            </a:pPr>
            <a:r>
              <a:rPr lang="en-US" dirty="0"/>
              <a:t>Draw something that </a:t>
            </a:r>
            <a:br>
              <a:rPr lang="en-US" dirty="0"/>
            </a:br>
            <a:r>
              <a:rPr lang="en-US" dirty="0"/>
              <a:t>has three times the </a:t>
            </a:r>
            <a:br>
              <a:rPr lang="en-US" dirty="0"/>
            </a:br>
            <a:r>
              <a:rPr lang="en-US" dirty="0"/>
              <a:t>volume</a:t>
            </a:r>
          </a:p>
          <a:p>
            <a:pPr>
              <a:spcBef>
                <a:spcPts val="1706"/>
              </a:spcBef>
            </a:pPr>
            <a:r>
              <a:rPr lang="en-US" dirty="0"/>
              <a:t>Build something that </a:t>
            </a:r>
            <a:br>
              <a:rPr lang="en-US" dirty="0"/>
            </a:br>
            <a:r>
              <a:rPr lang="en-US" dirty="0"/>
              <a:t>has three times the </a:t>
            </a:r>
            <a:br>
              <a:rPr lang="en-US" dirty="0"/>
            </a:br>
            <a:r>
              <a:rPr lang="en-US" dirty="0"/>
              <a:t>volume</a:t>
            </a:r>
          </a:p>
          <a:p>
            <a:pPr>
              <a:spcBef>
                <a:spcPts val="1706"/>
              </a:spcBef>
            </a:pPr>
            <a:endParaRPr lang="en-US" dirty="0"/>
          </a:p>
          <a:p>
            <a:pPr marL="0" indent="0" algn="ctr">
              <a:buNone/>
            </a:pPr>
            <a:r>
              <a:rPr lang="en-US" dirty="0"/>
              <a:t>How would an Initial Composite 3-D Structurer respond to this task?</a:t>
            </a:r>
          </a:p>
        </p:txBody>
      </p:sp>
      <p:sp>
        <p:nvSpPr>
          <p:cNvPr id="8" name="Footer Placeholder 7">
            <a:extLst>
              <a:ext uri="{FF2B5EF4-FFF2-40B4-BE49-F238E27FC236}">
                <a16:creationId xmlns:a16="http://schemas.microsoft.com/office/drawing/2014/main" xmlns="" id="{FE7A95B1-397D-6E4A-813A-B98491C7C93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pic>
        <p:nvPicPr>
          <p:cNvPr id="6" name="Picture 5" descr="DSC00016"/>
          <p:cNvPicPr/>
          <p:nvPr/>
        </p:nvPicPr>
        <p:blipFill rotWithShape="1">
          <a:blip r:embed="rId3">
            <a:extLst>
              <a:ext uri="{28A0092B-C50C-407E-A947-70E740481C1C}">
                <a14:useLocalDpi xmlns:a14="http://schemas.microsoft.com/office/drawing/2010/main" val="0"/>
              </a:ext>
            </a:extLst>
          </a:blip>
          <a:srcRect l="10511" t="10689" r="26652" b="16620"/>
          <a:stretch/>
        </p:blipFill>
        <p:spPr bwMode="auto">
          <a:xfrm>
            <a:off x="6867980" y="2590783"/>
            <a:ext cx="5203910" cy="4515006"/>
          </a:xfrm>
          <a:prstGeom prst="rect">
            <a:avLst/>
          </a:prstGeom>
          <a:noFill/>
          <a:ln>
            <a:noFill/>
          </a:ln>
        </p:spPr>
      </p:pic>
    </p:spTree>
    <p:extLst>
      <p:ext uri="{BB962C8B-B14F-4D97-AF65-F5344CB8AC3E}">
        <p14:creationId xmlns:p14="http://schemas.microsoft.com/office/powerpoint/2010/main" val="2558890462"/>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3: Drawing vs. building</a:t>
            </a:r>
            <a:br>
              <a:rPr lang="en-US" dirty="0"/>
            </a:br>
            <a:r>
              <a:rPr lang="en-US" dirty="0"/>
              <a:t>Our results at grade 4 (Part 1)</a:t>
            </a:r>
          </a:p>
        </p:txBody>
      </p:sp>
      <p:sp>
        <p:nvSpPr>
          <p:cNvPr id="3" name="Content Placeholder 2"/>
          <p:cNvSpPr>
            <a:spLocks noGrp="1"/>
          </p:cNvSpPr>
          <p:nvPr>
            <p:ph idx="1"/>
          </p:nvPr>
        </p:nvSpPr>
        <p:spPr/>
        <p:txBody>
          <a:bodyPr/>
          <a:lstStyle/>
          <a:p>
            <a:pPr marL="0" indent="0">
              <a:buNone/>
            </a:pPr>
            <a:endParaRPr lang="en-US" sz="3200" i="1" dirty="0"/>
          </a:p>
          <a:p>
            <a:pPr marL="0" indent="0">
              <a:buNone/>
            </a:pPr>
            <a:endParaRPr lang="en-US" sz="3200" i="1" dirty="0"/>
          </a:p>
          <a:p>
            <a:pPr marL="0" indent="0">
              <a:buNone/>
            </a:pPr>
            <a:endParaRPr lang="en-US" sz="3200" i="1" dirty="0"/>
          </a:p>
          <a:p>
            <a:pPr marL="0" indent="0">
              <a:buNone/>
            </a:pPr>
            <a:endParaRPr lang="en-US" sz="3200" i="1" dirty="0"/>
          </a:p>
          <a:p>
            <a:pPr marL="0" indent="0">
              <a:buNone/>
            </a:pPr>
            <a:endParaRPr lang="en-US" sz="3200" i="1" dirty="0"/>
          </a:p>
          <a:p>
            <a:pPr marL="0" indent="0">
              <a:buNone/>
            </a:pPr>
            <a:r>
              <a:rPr lang="en-US" sz="3200" i="1" dirty="0"/>
              <a:t>Draw something that has </a:t>
            </a:r>
            <a:br>
              <a:rPr lang="en-US" sz="3200" i="1" dirty="0"/>
            </a:br>
            <a:r>
              <a:rPr lang="en-US" sz="3200" i="1" dirty="0"/>
              <a:t>three times the volume</a:t>
            </a:r>
          </a:p>
          <a:p>
            <a:pPr marL="0" indent="0">
              <a:buNone/>
            </a:pPr>
            <a:r>
              <a:rPr lang="en-US" sz="5400" dirty="0">
                <a:solidFill>
                  <a:srgbClr val="FF0000"/>
                </a:solidFill>
              </a:rPr>
              <a:t>Is he correct?</a:t>
            </a:r>
          </a:p>
        </p:txBody>
      </p:sp>
      <p:pic>
        <p:nvPicPr>
          <p:cNvPr id="1025" name="Picture 11"/>
          <p:cNvPicPr>
            <a:picLocks noChangeAspect="1" noChangeArrowheads="1"/>
          </p:cNvPicPr>
          <p:nvPr/>
        </p:nvPicPr>
        <p:blipFill>
          <a:blip r:embed="rId3">
            <a:extLst>
              <a:ext uri="{28A0092B-C50C-407E-A947-70E740481C1C}">
                <a14:useLocalDpi xmlns:a14="http://schemas.microsoft.com/office/drawing/2010/main" val="0"/>
              </a:ext>
            </a:extLst>
          </a:blip>
          <a:srcRect l="-7491" r="-7648"/>
          <a:stretch>
            <a:fillRect/>
          </a:stretch>
        </p:blipFill>
        <p:spPr bwMode="auto">
          <a:xfrm>
            <a:off x="6344830" y="2596673"/>
            <a:ext cx="6116582" cy="6212153"/>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3"/>
          <p:cNvPicPr>
            <a:picLocks noChangeAspect="1"/>
          </p:cNvPicPr>
          <p:nvPr/>
        </p:nvPicPr>
        <p:blipFill>
          <a:blip r:embed="rId4"/>
          <a:srcRect l="-20822" r="-20822"/>
          <a:stretch>
            <a:fillRect/>
          </a:stretch>
        </p:blipFill>
        <p:spPr>
          <a:xfrm>
            <a:off x="-19215" y="2623558"/>
            <a:ext cx="7093159" cy="3900964"/>
          </a:xfrm>
          <a:prstGeom prst="rect">
            <a:avLst/>
          </a:prstGeom>
        </p:spPr>
      </p:pic>
      <p:cxnSp>
        <p:nvCxnSpPr>
          <p:cNvPr id="9" name="Straight Arrow Connector 8"/>
          <p:cNvCxnSpPr/>
          <p:nvPr/>
        </p:nvCxnSpPr>
        <p:spPr>
          <a:xfrm>
            <a:off x="5107702" y="8342313"/>
            <a:ext cx="1522125" cy="13421"/>
          </a:xfrm>
          <a:prstGeom prst="straightConnector1">
            <a:avLst/>
          </a:prstGeom>
          <a:ln w="381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Footer Placeholder 7">
            <a:extLst>
              <a:ext uri="{FF2B5EF4-FFF2-40B4-BE49-F238E27FC236}">
                <a16:creationId xmlns:a16="http://schemas.microsoft.com/office/drawing/2014/main" xmlns="" id="{4BAA4D07-6EC3-BE42-9E6A-15B31F187209}"/>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759901983"/>
      </p:ext>
    </p:extLst>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 3: Drawing vs. building</a:t>
            </a:r>
            <a:br>
              <a:rPr lang="en-US" dirty="0"/>
            </a:br>
            <a:r>
              <a:rPr lang="en-US" dirty="0"/>
              <a:t>Our results at grade 4 (Part 2)</a:t>
            </a:r>
          </a:p>
        </p:txBody>
      </p:sp>
      <p:pic>
        <p:nvPicPr>
          <p:cNvPr id="10" name="Picture 1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5407" b="540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3"/>
          <p:cNvPicPr>
            <a:picLocks noGrp="1" noChangeAspect="1"/>
          </p:cNvPicPr>
          <p:nvPr>
            <p:ph sz="half" idx="2"/>
          </p:nvPr>
        </p:nvPicPr>
        <p:blipFill rotWithShape="1">
          <a:blip r:embed="rId4"/>
          <a:srcRect t="-14885" b="-14885"/>
          <a:stretch/>
        </p:blipFill>
        <p:spPr>
          <a:xfrm>
            <a:off x="6718327" y="2082697"/>
            <a:ext cx="4912325" cy="5199384"/>
          </a:xfrm>
        </p:spPr>
      </p:pic>
      <p:sp>
        <p:nvSpPr>
          <p:cNvPr id="5" name="TextBox 4"/>
          <p:cNvSpPr txBox="1"/>
          <p:nvPr/>
        </p:nvSpPr>
        <p:spPr>
          <a:xfrm>
            <a:off x="6718327" y="6663251"/>
            <a:ext cx="5714610" cy="2062103"/>
          </a:xfrm>
          <a:prstGeom prst="rect">
            <a:avLst/>
          </a:prstGeom>
          <a:noFill/>
        </p:spPr>
        <p:txBody>
          <a:bodyPr wrap="square" rtlCol="0">
            <a:spAutoFit/>
          </a:bodyPr>
          <a:lstStyle/>
          <a:p>
            <a:r>
              <a:rPr lang="en-US" sz="3200" i="1" dirty="0"/>
              <a:t>Producing</a:t>
            </a:r>
            <a:r>
              <a:rPr lang="en-US" sz="3200" dirty="0"/>
              <a:t> and </a:t>
            </a:r>
            <a:r>
              <a:rPr lang="en-US" sz="3200" i="1" dirty="0"/>
              <a:t>connecting</a:t>
            </a:r>
            <a:r>
              <a:rPr lang="en-US" sz="3200" dirty="0"/>
              <a:t> multiple representations for volume measurement is important</a:t>
            </a:r>
          </a:p>
        </p:txBody>
      </p:sp>
      <p:sp>
        <p:nvSpPr>
          <p:cNvPr id="4" name="Footer Placeholder 3">
            <a:extLst>
              <a:ext uri="{FF2B5EF4-FFF2-40B4-BE49-F238E27FC236}">
                <a16:creationId xmlns:a16="http://schemas.microsoft.com/office/drawing/2014/main" xmlns="" id="{C64AA12E-3314-BF4D-8730-1242EF4403C5}"/>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955751626"/>
      </p:ext>
    </p:extLst>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dirty="0"/>
              <a:t>Task 3: Connecting the drawing vs. </a:t>
            </a:r>
            <a:br>
              <a:rPr lang="en-US" dirty="0"/>
            </a:br>
            <a:r>
              <a:rPr lang="en-US" dirty="0"/>
              <a:t>building task to standards</a:t>
            </a:r>
          </a:p>
        </p:txBody>
      </p:sp>
      <p:sp>
        <p:nvSpPr>
          <p:cNvPr id="5" name="Content Placeholder 4"/>
          <p:cNvSpPr>
            <a:spLocks noGrp="1"/>
          </p:cNvSpPr>
          <p:nvPr>
            <p:ph idx="1"/>
          </p:nvPr>
        </p:nvSpPr>
        <p:spPr/>
        <p:txBody>
          <a:bodyPr/>
          <a:lstStyle/>
          <a:p>
            <a:r>
              <a:rPr lang="en-US" dirty="0"/>
              <a:t>Units: Unit cubes</a:t>
            </a:r>
          </a:p>
          <a:p>
            <a:r>
              <a:rPr lang="en-US" dirty="0"/>
              <a:t>Task representation: 3D and 2D</a:t>
            </a:r>
          </a:p>
          <a:p>
            <a:pPr marL="0" indent="0" algn="ctr">
              <a:buNone/>
            </a:pPr>
            <a:endParaRPr lang="en-US" b="1" dirty="0"/>
          </a:p>
          <a:p>
            <a:pPr marL="0" indent="0" algn="ctr">
              <a:buNone/>
            </a:pPr>
            <a:r>
              <a:rPr lang="en-US" b="1" dirty="0"/>
              <a:t>Connections to CCSSM</a:t>
            </a:r>
          </a:p>
          <a:p>
            <a:pPr marL="0" indent="0">
              <a:lnSpc>
                <a:spcPct val="90000"/>
              </a:lnSpc>
              <a:spcBef>
                <a:spcPts val="300"/>
              </a:spcBef>
              <a:spcAft>
                <a:spcPts val="300"/>
              </a:spcAft>
              <a:buNone/>
            </a:pPr>
            <a:r>
              <a:rPr lang="en-US" sz="3200" b="1" dirty="0">
                <a:solidFill>
                  <a:srgbClr val="000000"/>
                </a:solidFill>
              </a:rPr>
              <a:t>Grade 5</a:t>
            </a:r>
          </a:p>
          <a:p>
            <a:pPr marL="0" lvl="0" indent="0">
              <a:lnSpc>
                <a:spcPct val="90000"/>
              </a:lnSpc>
              <a:spcBef>
                <a:spcPts val="300"/>
              </a:spcBef>
              <a:spcAft>
                <a:spcPts val="300"/>
              </a:spcAft>
              <a:buNone/>
            </a:pPr>
            <a:r>
              <a:rPr lang="en-US" sz="3200" dirty="0"/>
              <a:t>Measure volumes by</a:t>
            </a:r>
          </a:p>
          <a:p>
            <a:pPr lvl="1">
              <a:lnSpc>
                <a:spcPct val="90000"/>
              </a:lnSpc>
              <a:spcBef>
                <a:spcPts val="300"/>
              </a:spcBef>
              <a:spcAft>
                <a:spcPts val="300"/>
              </a:spcAft>
            </a:pPr>
            <a:r>
              <a:rPr lang="en-US" sz="3128" dirty="0">
                <a:solidFill>
                  <a:srgbClr val="FF0000"/>
                </a:solidFill>
              </a:rPr>
              <a:t>Viewing</a:t>
            </a:r>
            <a:r>
              <a:rPr lang="en-US" sz="3128" dirty="0"/>
              <a:t> 3D shapes as decomposed into layers of arrays of cubes</a:t>
            </a:r>
          </a:p>
          <a:p>
            <a:pPr marL="0" indent="0">
              <a:lnSpc>
                <a:spcPct val="90000"/>
              </a:lnSpc>
              <a:spcBef>
                <a:spcPts val="300"/>
              </a:spcBef>
              <a:spcAft>
                <a:spcPts val="300"/>
              </a:spcAft>
              <a:buNone/>
            </a:pPr>
            <a:r>
              <a:rPr lang="en-US" sz="3200" dirty="0">
                <a:solidFill>
                  <a:srgbClr val="FF0000"/>
                </a:solidFill>
              </a:rPr>
              <a:t>Relate</a:t>
            </a:r>
            <a:r>
              <a:rPr lang="en-US" sz="3200" dirty="0"/>
              <a:t> volume to </a:t>
            </a:r>
            <a:r>
              <a:rPr lang="en-US" sz="3200" dirty="0">
                <a:solidFill>
                  <a:srgbClr val="FF0000"/>
                </a:solidFill>
              </a:rPr>
              <a:t>multiplication</a:t>
            </a:r>
            <a:r>
              <a:rPr lang="en-US" sz="3200" dirty="0"/>
              <a:t> and addition and solve real world and mathematical problems</a:t>
            </a:r>
            <a:endParaRPr lang="en-US" dirty="0"/>
          </a:p>
        </p:txBody>
      </p:sp>
      <p:sp>
        <p:nvSpPr>
          <p:cNvPr id="3" name="Footer Placeholder 2">
            <a:extLst>
              <a:ext uri="{FF2B5EF4-FFF2-40B4-BE49-F238E27FC236}">
                <a16:creationId xmlns:a16="http://schemas.microsoft.com/office/drawing/2014/main" xmlns="" id="{13D5C359-C85F-4647-8186-7C87DBC2DBC3}"/>
              </a:ext>
            </a:extLst>
          </p:cNvPr>
          <p:cNvSpPr>
            <a:spLocks noGrp="1"/>
          </p:cNvSpPr>
          <p:nvPr>
            <p:ph type="ftr" sz="quarter" idx="3"/>
          </p:nvPr>
        </p:nvSpPr>
        <p:spPr/>
        <p:txBody>
          <a:body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
        <p:nvSpPr>
          <p:cNvPr id="9" name="Rectangle 8">
            <a:extLst>
              <a:ext uri="{FF2B5EF4-FFF2-40B4-BE49-F238E27FC236}">
                <a16:creationId xmlns:a16="http://schemas.microsoft.com/office/drawing/2014/main" xmlns="" id="{5F8AC5F3-2C1D-DD47-8B85-881D333D0AB6}"/>
              </a:ext>
            </a:extLst>
          </p:cNvPr>
          <p:cNvSpPr/>
          <p:nvPr/>
        </p:nvSpPr>
        <p:spPr>
          <a:xfrm>
            <a:off x="523740" y="5888736"/>
            <a:ext cx="11937672" cy="2871215"/>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7662660"/>
      </p:ext>
    </p:extLst>
  </p:cSld>
  <p:clrMapOvr>
    <a:masterClrMapping/>
  </p:clrMapOvr>
  <p:transition xmlns:p14="http://schemas.microsoft.com/office/powerpoint/2010/mai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Test ourselves: An opportunity to practice taking anecdotal notes</a:t>
            </a:r>
          </a:p>
        </p:txBody>
      </p:sp>
      <p:sp>
        <p:nvSpPr>
          <p:cNvPr id="11" name="Content Placeholder 10"/>
          <p:cNvSpPr>
            <a:spLocks noGrp="1"/>
          </p:cNvSpPr>
          <p:nvPr>
            <p:ph sz="half" idx="1"/>
          </p:nvPr>
        </p:nvSpPr>
        <p:spPr>
          <a:xfrm>
            <a:off x="559860" y="2609338"/>
            <a:ext cx="4633932" cy="6081419"/>
          </a:xfrm>
        </p:spPr>
        <p:txBody>
          <a:bodyPr/>
          <a:lstStyle/>
          <a:p>
            <a:pPr marL="0" indent="0">
              <a:buNone/>
            </a:pPr>
            <a:r>
              <a:rPr lang="en-US" dirty="0"/>
              <a:t>As you watch, record key aspects of what you see and hear on the anecdotal notes template for volume</a:t>
            </a:r>
          </a:p>
        </p:txBody>
      </p:sp>
      <p:pic>
        <p:nvPicPr>
          <p:cNvPr id="9" name="Content Placeholder 8" descr="Notetaking_template volume.pdf"/>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961888" y="2468620"/>
            <a:ext cx="6499524" cy="5022359"/>
          </a:xfrm>
          <a:prstGeom prst="rect">
            <a:avLst/>
          </a:prstGeom>
        </p:spPr>
      </p:pic>
      <p:sp>
        <p:nvSpPr>
          <p:cNvPr id="3" name="Footer Placeholder 2">
            <a:extLst>
              <a:ext uri="{FF2B5EF4-FFF2-40B4-BE49-F238E27FC236}">
                <a16:creationId xmlns:a16="http://schemas.microsoft.com/office/drawing/2014/main" xmlns="" id="{7176877B-D02E-9848-9AB9-949FAD63517E}"/>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graphicFrame>
        <p:nvGraphicFramePr>
          <p:cNvPr id="10" name="Object 9"/>
          <p:cNvGraphicFramePr>
            <a:graphicFrameLocks noChangeAspect="1"/>
          </p:cNvGraphicFramePr>
          <p:nvPr>
            <p:extLst>
              <p:ext uri="{D42A27DB-BD31-4B8C-83A1-F6EECF244321}">
                <p14:modId xmlns:p14="http://schemas.microsoft.com/office/powerpoint/2010/main" val="2213163872"/>
              </p:ext>
            </p:extLst>
          </p:nvPr>
        </p:nvGraphicFramePr>
        <p:xfrm>
          <a:off x="523740" y="7305305"/>
          <a:ext cx="8809278" cy="1454646"/>
        </p:xfrm>
        <a:graphic>
          <a:graphicData uri="http://schemas.openxmlformats.org/presentationml/2006/ole">
            <mc:AlternateContent xmlns:mc="http://schemas.openxmlformats.org/markup-compatibility/2006">
              <mc:Choice xmlns:v="urn:schemas-microsoft-com:vml" Requires="v">
                <p:oleObj spid="_x0000_s1078" name="Document" r:id="rId5" imgW="6083300" imgH="1143000" progId="Word.Document.12">
                  <p:embed/>
                </p:oleObj>
              </mc:Choice>
              <mc:Fallback>
                <p:oleObj name="Document" r:id="rId5" imgW="6083300" imgH="1143000" progId="Word.Document.12">
                  <p:embed/>
                  <p:pic>
                    <p:nvPicPr>
                      <p:cNvPr id="0" name=""/>
                      <p:cNvPicPr/>
                      <p:nvPr/>
                    </p:nvPicPr>
                    <p:blipFill>
                      <a:blip r:embed="rId6"/>
                      <a:stretch>
                        <a:fillRect/>
                      </a:stretch>
                    </p:blipFill>
                    <p:spPr>
                      <a:xfrm>
                        <a:off x="523740" y="7305305"/>
                        <a:ext cx="8809278" cy="1454646"/>
                      </a:xfrm>
                      <a:prstGeom prst="rect">
                        <a:avLst/>
                      </a:prstGeom>
                    </p:spPr>
                  </p:pic>
                </p:oleObj>
              </mc:Fallback>
            </mc:AlternateContent>
          </a:graphicData>
        </a:graphic>
      </p:graphicFrame>
    </p:spTree>
    <p:extLst>
      <p:ext uri="{BB962C8B-B14F-4D97-AF65-F5344CB8AC3E}">
        <p14:creationId xmlns:p14="http://schemas.microsoft.com/office/powerpoint/2010/main" val="2365288479"/>
      </p:ext>
    </p:extLst>
  </p:cSld>
  <p:clrMapOvr>
    <a:masterClrMapping/>
  </p:clrMapOvr>
  <p:transition xmlns:p14="http://schemas.microsoft.com/office/powerpoint/2010/mai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p:txBody>
          <a:bodyPr/>
          <a:lstStyle/>
          <a:p>
            <a:pPr lvl="0"/>
            <a:r>
              <a:rPr lang="en-US" dirty="0"/>
              <a:t>Test ourselves 1 </a:t>
            </a:r>
          </a:p>
        </p:txBody>
      </p:sp>
      <p:pic>
        <p:nvPicPr>
          <p:cNvPr id="2" name="Ryan 3D row and column structurer.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rcRect t="4428" b="4428"/>
          <a:stretch>
            <a:fillRect/>
          </a:stretch>
        </p:blipFill>
        <p:spPr/>
      </p:pic>
      <p:sp>
        <p:nvSpPr>
          <p:cNvPr id="4" name="Footer Placeholder 3">
            <a:extLst>
              <a:ext uri="{FF2B5EF4-FFF2-40B4-BE49-F238E27FC236}">
                <a16:creationId xmlns:a16="http://schemas.microsoft.com/office/drawing/2014/main" xmlns="" id="{FF78A7B9-5BC9-EE41-9C17-F7ADFAC06943}"/>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334141470"/>
      </p:ext>
    </p:extLst>
  </p:cSld>
  <p:clrMapOvr>
    <a:masterClrMapping/>
  </p:clrMapOvr>
  <p:transition xmlns:p14="http://schemas.microsoft.com/office/powerpoint/2010/main"/>
  <p:timing>
    <p:tnLst>
      <p:par>
        <p:cTn xmlns:p14="http://schemas.microsoft.com/office/powerpoint/2010/mai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5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p:txBody>
          <a:bodyPr/>
          <a:lstStyle/>
          <a:p>
            <a:pPr lvl="0"/>
            <a:r>
              <a:rPr lang="en-US" dirty="0"/>
              <a:t>Test ourselves 1 </a:t>
            </a:r>
          </a:p>
        </p:txBody>
      </p:sp>
      <p:sp>
        <p:nvSpPr>
          <p:cNvPr id="3" name="Footer Placeholder 2">
            <a:extLst>
              <a:ext uri="{FF2B5EF4-FFF2-40B4-BE49-F238E27FC236}">
                <a16:creationId xmlns:a16="http://schemas.microsoft.com/office/drawing/2014/main" xmlns="" id="{894299A1-5D97-5F42-9881-7E0DDA9208DC}"/>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88038093"/>
      </p:ext>
    </p:extLst>
  </p:cSld>
  <p:clrMapOvr>
    <a:masterClrMapping/>
  </p:clrMapOvr>
  <p:transition xmlns:p14="http://schemas.microsoft.com/office/powerpoint/2010/mai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uFill>
                  <a:solidFill/>
                </a:uFill>
              </a:rPr>
              <a:t>3-D Row and Column </a:t>
            </a:r>
            <a:r>
              <a:rPr lang="en-US" dirty="0" err="1">
                <a:uFill>
                  <a:solidFill/>
                </a:uFill>
              </a:rPr>
              <a:t>Structurer</a:t>
            </a:r>
            <a:endParaRPr lang="en-US" dirty="0"/>
          </a:p>
        </p:txBody>
      </p:sp>
      <p:sp>
        <p:nvSpPr>
          <p:cNvPr id="3" name="Footer Placeholder 2">
            <a:extLst>
              <a:ext uri="{FF2B5EF4-FFF2-40B4-BE49-F238E27FC236}">
                <a16:creationId xmlns:a16="http://schemas.microsoft.com/office/drawing/2014/main" xmlns="" id="{9204D616-8D84-104C-B2B8-00FC1ACC5B79}"/>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022450602"/>
      </p:ext>
    </p:extLst>
  </p:cSld>
  <p:clrMapOvr>
    <a:masterClrMapping/>
  </p:clrMapOvr>
  <p:transition xmlns:p14="http://schemas.microsoft.com/office/powerpoint/2010/mai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title"/>
          </p:nvPr>
        </p:nvSpPr>
        <p:spPr/>
        <p:txBody>
          <a:bodyPr/>
          <a:lstStyle/>
          <a:p>
            <a:pPr lvl="0"/>
            <a:r>
              <a:rPr lang="en-US" dirty="0"/>
              <a:t>Test ourselves 2 </a:t>
            </a:r>
            <a:br>
              <a:rPr lang="en-US" dirty="0"/>
            </a:br>
            <a:r>
              <a:rPr lang="en-US" sz="3982" dirty="0"/>
              <a:t>(1</a:t>
            </a:r>
            <a:r>
              <a:rPr lang="en-US" sz="3982" baseline="30000" dirty="0"/>
              <a:t>st</a:t>
            </a:r>
            <a:r>
              <a:rPr lang="en-US" sz="3982" dirty="0"/>
              <a:t> grade)</a:t>
            </a:r>
          </a:p>
        </p:txBody>
      </p:sp>
      <p:sp>
        <p:nvSpPr>
          <p:cNvPr id="95" name="Shape 95"/>
          <p:cNvSpPr/>
          <p:nvPr/>
        </p:nvSpPr>
        <p:spPr>
          <a:xfrm>
            <a:off x="8328401" y="9136956"/>
            <a:ext cx="4937237" cy="733394"/>
          </a:xfrm>
          <a:prstGeom prst="rect">
            <a:avLst/>
          </a:prstGeom>
          <a:ln w="12700">
            <a:round/>
          </a:ln>
          <a:extLst>
            <a:ext uri="{C572A759-6A51-4108-AA02-DFA0A04FC94B}">
              <ma14:wrappingTextBoxFlag xmlns:ma14="http://schemas.microsoft.com/office/mac/drawingml/2011/main" val="1"/>
            </a:ext>
          </a:extLst>
        </p:spPr>
        <p:txBody>
          <a:bodyPr wrap="none" lIns="38094" tIns="38094" rIns="38094" bIns="38094">
            <a:spAutoFit/>
          </a:bodyPr>
          <a:lstStyle>
            <a:lvl1pPr>
              <a:buClr>
                <a:srgbClr val="000000"/>
              </a:buClr>
            </a:lvl1pPr>
          </a:lstStyle>
          <a:p>
            <a:pPr lvl="0">
              <a:defRPr sz="1800">
                <a:solidFill>
                  <a:srgbClr val="000000"/>
                </a:solidFill>
              </a:defRPr>
            </a:pPr>
            <a:r>
              <a:rPr sz="4266">
                <a:solidFill>
                  <a:srgbClr val="FFFFFF"/>
                </a:solidFill>
              </a:rPr>
              <a:t>Advanced PAC Level</a:t>
            </a:r>
          </a:p>
        </p:txBody>
      </p:sp>
      <p:sp>
        <p:nvSpPr>
          <p:cNvPr id="3" name="Footer Placeholder 2">
            <a:extLst>
              <a:ext uri="{FF2B5EF4-FFF2-40B4-BE49-F238E27FC236}">
                <a16:creationId xmlns:a16="http://schemas.microsoft.com/office/drawing/2014/main" xmlns="" id="{6E33F4D1-224E-5249-8288-41C0CB928ED2}"/>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536572009"/>
      </p:ext>
    </p:extLst>
  </p:cSld>
  <p:clrMapOvr>
    <a:masterClrMapping/>
  </p:clrMapOvr>
  <p:transition xmlns:p14="http://schemas.microsoft.com/office/powerpoint/2010/mai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Volume Quantifier</a:t>
            </a:r>
          </a:p>
        </p:txBody>
      </p:sp>
      <p:sp>
        <p:nvSpPr>
          <p:cNvPr id="3" name="Footer Placeholder 2">
            <a:extLst>
              <a:ext uri="{FF2B5EF4-FFF2-40B4-BE49-F238E27FC236}">
                <a16:creationId xmlns:a16="http://schemas.microsoft.com/office/drawing/2014/main" xmlns="" id="{C68D242D-9B3B-4F43-B71B-EE2FB246E12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219248589"/>
      </p:ext>
    </p:extLst>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p:cNvSpPr>
          <p:nvPr>
            <p:ph type="title"/>
          </p:nvPr>
        </p:nvSpPr>
        <p:spPr/>
        <p:txBody>
          <a:bodyPr/>
          <a:lstStyle/>
          <a:p>
            <a:pPr lvl="0"/>
            <a:r>
              <a:rPr lang="en-US" dirty="0"/>
              <a:t>CCAs – What did you find?</a:t>
            </a:r>
          </a:p>
        </p:txBody>
      </p:sp>
      <p:sp>
        <p:nvSpPr>
          <p:cNvPr id="113" name="Shape 113"/>
          <p:cNvSpPr>
            <a:spLocks noGrp="1"/>
          </p:cNvSpPr>
          <p:nvPr>
            <p:ph idx="1"/>
          </p:nvPr>
        </p:nvSpPr>
        <p:spPr/>
        <p:txBody>
          <a:bodyPr/>
          <a:lstStyle/>
          <a:p>
            <a:r>
              <a:rPr lang="en-US" dirty="0"/>
              <a:t>In groups of 2-4, discuss your students’ responses to the tasks. Think about:</a:t>
            </a:r>
          </a:p>
          <a:p>
            <a:pPr lvl="1"/>
            <a:r>
              <a:rPr lang="en-US" dirty="0"/>
              <a:t>What mathematics do they know?</a:t>
            </a:r>
          </a:p>
          <a:p>
            <a:pPr lvl="1"/>
            <a:r>
              <a:rPr lang="en-US" dirty="0"/>
              <a:t>How do they think about the math?</a:t>
            </a:r>
          </a:p>
          <a:p>
            <a:pPr lvl="1"/>
            <a:r>
              <a:rPr lang="en-US" dirty="0"/>
              <a:t>What differences did you notice?</a:t>
            </a:r>
          </a:p>
          <a:p>
            <a:r>
              <a:rPr lang="en-US" dirty="0"/>
              <a:t>Share within your small groups</a:t>
            </a:r>
          </a:p>
        </p:txBody>
      </p:sp>
      <p:sp>
        <p:nvSpPr>
          <p:cNvPr id="3" name="Footer Placeholder 2">
            <a:extLst>
              <a:ext uri="{FF2B5EF4-FFF2-40B4-BE49-F238E27FC236}">
                <a16:creationId xmlns:a16="http://schemas.microsoft.com/office/drawing/2014/main" xmlns="" id="{DC58B388-AB4A-2D4A-BCA8-B88CD0B0795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133409780"/>
      </p:ext>
    </p:extLst>
  </p:cSld>
  <p:clrMapOvr>
    <a:masterClrMapping/>
  </p:clrMapOvr>
  <p:transition xmlns:p14="http://schemas.microsoft.com/office/powerpoint/2010/mai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title"/>
          </p:nvPr>
        </p:nvSpPr>
        <p:spPr/>
        <p:txBody>
          <a:bodyPr/>
          <a:lstStyle/>
          <a:p>
            <a:pPr lvl="0"/>
            <a:r>
              <a:rPr lang="en-US" dirty="0"/>
              <a:t>Test ourselves 3 </a:t>
            </a:r>
            <a:br>
              <a:rPr lang="en-US" dirty="0"/>
            </a:br>
            <a:r>
              <a:rPr lang="en-US" sz="3982" dirty="0"/>
              <a:t>(Same boy, 2</a:t>
            </a:r>
            <a:r>
              <a:rPr lang="en-US" sz="3982" baseline="30000" dirty="0"/>
              <a:t>nd</a:t>
            </a:r>
            <a:r>
              <a:rPr lang="en-US" sz="3982" dirty="0"/>
              <a:t> grade)</a:t>
            </a:r>
          </a:p>
        </p:txBody>
      </p:sp>
      <p:sp>
        <p:nvSpPr>
          <p:cNvPr id="95" name="Shape 95"/>
          <p:cNvSpPr/>
          <p:nvPr/>
        </p:nvSpPr>
        <p:spPr>
          <a:xfrm>
            <a:off x="8328401" y="9136956"/>
            <a:ext cx="4937237" cy="733394"/>
          </a:xfrm>
          <a:prstGeom prst="rect">
            <a:avLst/>
          </a:prstGeom>
          <a:ln w="12700">
            <a:round/>
          </a:ln>
          <a:extLst>
            <a:ext uri="{C572A759-6A51-4108-AA02-DFA0A04FC94B}">
              <ma14:wrappingTextBoxFlag xmlns:ma14="http://schemas.microsoft.com/office/mac/drawingml/2011/main" val="1"/>
            </a:ext>
          </a:extLst>
        </p:spPr>
        <p:txBody>
          <a:bodyPr wrap="none" lIns="38094" tIns="38094" rIns="38094" bIns="38094">
            <a:spAutoFit/>
          </a:bodyPr>
          <a:lstStyle>
            <a:lvl1pPr>
              <a:buClr>
                <a:srgbClr val="000000"/>
              </a:buClr>
            </a:lvl1pPr>
          </a:lstStyle>
          <a:p>
            <a:pPr lvl="0">
              <a:defRPr sz="1800">
                <a:solidFill>
                  <a:srgbClr val="000000"/>
                </a:solidFill>
              </a:defRPr>
            </a:pPr>
            <a:r>
              <a:rPr sz="4266">
                <a:solidFill>
                  <a:srgbClr val="FFFFFF"/>
                </a:solidFill>
              </a:rPr>
              <a:t>Advanced PAC Level</a:t>
            </a:r>
          </a:p>
        </p:txBody>
      </p:sp>
      <p:sp>
        <p:nvSpPr>
          <p:cNvPr id="3" name="Footer Placeholder 2">
            <a:extLst>
              <a:ext uri="{FF2B5EF4-FFF2-40B4-BE49-F238E27FC236}">
                <a16:creationId xmlns:a16="http://schemas.microsoft.com/office/drawing/2014/main" xmlns="" id="{87AAAE0D-2A59-1C48-8839-31C25EB888A8}"/>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632414347"/>
      </p:ext>
    </p:extLst>
  </p:cSld>
  <p:clrMapOvr>
    <a:masterClrMapping/>
  </p:clrMapOvr>
  <p:transition xmlns:p14="http://schemas.microsoft.com/office/powerpoint/2010/mai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Composite 3-D </a:t>
            </a:r>
            <a:r>
              <a:rPr lang="en-US" dirty="0" err="1"/>
              <a:t>Structurer</a:t>
            </a:r>
            <a:endParaRPr lang="en-US" dirty="0"/>
          </a:p>
        </p:txBody>
      </p:sp>
      <p:sp>
        <p:nvSpPr>
          <p:cNvPr id="3" name="Footer Placeholder 2">
            <a:extLst>
              <a:ext uri="{FF2B5EF4-FFF2-40B4-BE49-F238E27FC236}">
                <a16:creationId xmlns:a16="http://schemas.microsoft.com/office/drawing/2014/main" xmlns="" id="{599CE429-6C34-FC40-A445-65FA5902CEE4}"/>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315019965"/>
      </p:ext>
    </p:extLst>
  </p:cSld>
  <p:clrMapOvr>
    <a:masterClrMapping/>
  </p:clrMapOvr>
  <p:transition xmlns:p14="http://schemas.microsoft.com/office/powerpoint/2010/mai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6" name="Shape 93"/>
          <p:cNvSpPr>
            <a:spLocks noGrp="1"/>
          </p:cNvSpPr>
          <p:nvPr>
            <p:ph idx="1"/>
          </p:nvPr>
        </p:nvSpPr>
        <p:spPr/>
        <p:txBody>
          <a:bodyPr/>
          <a:lstStyle/>
          <a:p>
            <a:pPr marL="0" indent="0">
              <a:buNone/>
            </a:pPr>
            <a:r>
              <a:rPr lang="en-US" dirty="0"/>
              <a:t>In this session you:</a:t>
            </a:r>
          </a:p>
          <a:p>
            <a:pPr>
              <a:spcBef>
                <a:spcPts val="900"/>
              </a:spcBef>
              <a:spcAft>
                <a:spcPts val="900"/>
              </a:spcAft>
            </a:pPr>
            <a:r>
              <a:rPr lang="en-US" sz="3200" dirty="0"/>
              <a:t>Analyzed examples of student engagement in measurement in terms of the learning trajectory for volume measurement</a:t>
            </a:r>
          </a:p>
          <a:p>
            <a:pPr>
              <a:spcBef>
                <a:spcPts val="900"/>
              </a:spcBef>
              <a:spcAft>
                <a:spcPts val="900"/>
              </a:spcAft>
            </a:pPr>
            <a:r>
              <a:rPr lang="en-US" sz="3200" dirty="0"/>
              <a:t>Used learning trajectory levels to predict performance on example tasks</a:t>
            </a:r>
          </a:p>
        </p:txBody>
      </p:sp>
      <p:sp>
        <p:nvSpPr>
          <p:cNvPr id="3" name="Footer Placeholder 2">
            <a:extLst>
              <a:ext uri="{FF2B5EF4-FFF2-40B4-BE49-F238E27FC236}">
                <a16:creationId xmlns:a16="http://schemas.microsoft.com/office/drawing/2014/main" xmlns="" id="{6C0C41A4-B8B5-3548-BD74-76593863FACB}"/>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9182750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a:spLocks noGrp="1"/>
          </p:cNvSpPr>
          <p:nvPr>
            <p:ph type="title"/>
          </p:nvPr>
        </p:nvSpPr>
        <p:spPr/>
        <p:txBody>
          <a:bodyPr/>
          <a:lstStyle/>
          <a:p>
            <a:r>
              <a:rPr lang="en-US" dirty="0"/>
              <a:t>Students’ thinking about</a:t>
            </a:r>
            <a:br>
              <a:rPr lang="en-US" dirty="0"/>
            </a:br>
            <a:r>
              <a:rPr lang="en-US" dirty="0"/>
              <a:t>volume and spatial structuring</a:t>
            </a:r>
          </a:p>
        </p:txBody>
      </p:sp>
      <p:sp>
        <p:nvSpPr>
          <p:cNvPr id="116" name="Shape 116"/>
          <p:cNvSpPr>
            <a:spLocks noGrp="1"/>
          </p:cNvSpPr>
          <p:nvPr>
            <p:ph idx="4294967295"/>
          </p:nvPr>
        </p:nvSpPr>
        <p:spPr>
          <a:xfrm>
            <a:off x="519510" y="6140160"/>
            <a:ext cx="11919611" cy="986167"/>
          </a:xfrm>
        </p:spPr>
        <p:txBody>
          <a:bodyPr/>
          <a:lstStyle/>
          <a:p>
            <a:pPr marL="0" indent="0" algn="ctr">
              <a:buNone/>
            </a:pPr>
            <a:r>
              <a:rPr lang="en-US" dirty="0"/>
              <a:t>What started our investigations?</a:t>
            </a:r>
          </a:p>
        </p:txBody>
      </p:sp>
      <p:sp>
        <p:nvSpPr>
          <p:cNvPr id="3" name="Footer Placeholder 2">
            <a:extLst>
              <a:ext uri="{FF2B5EF4-FFF2-40B4-BE49-F238E27FC236}">
                <a16:creationId xmlns:a16="http://schemas.microsoft.com/office/drawing/2014/main" xmlns="" id="{0D5484E5-8121-BF48-87BD-6EC21FA84021}"/>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774545898"/>
      </p:ext>
    </p:extLst>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title"/>
          </p:nvPr>
        </p:nvSpPr>
        <p:spPr/>
        <p:txBody>
          <a:bodyPr/>
          <a:lstStyle/>
          <a:p>
            <a:pPr lvl="0"/>
            <a:r>
              <a:rPr lang="en-US" dirty="0"/>
              <a:t>Spatial structuring: Student responses (Part 1)</a:t>
            </a:r>
          </a:p>
        </p:txBody>
      </p:sp>
      <p:sp>
        <p:nvSpPr>
          <p:cNvPr id="3" name="Content Placeholder 2"/>
          <p:cNvSpPr>
            <a:spLocks noGrp="1"/>
          </p:cNvSpPr>
          <p:nvPr>
            <p:ph sz="half" idx="1"/>
          </p:nvPr>
        </p:nvSpPr>
        <p:spPr/>
        <p:txBody>
          <a:bodyPr/>
          <a:lstStyle/>
          <a:p>
            <a:pPr marL="0" indent="0">
              <a:buNone/>
            </a:pPr>
            <a:r>
              <a:rPr lang="en-US" dirty="0"/>
              <a:t>“How many cubes to build this?”</a:t>
            </a:r>
          </a:p>
          <a:p>
            <a:pPr>
              <a:spcBef>
                <a:spcPts val="900"/>
              </a:spcBef>
              <a:spcAft>
                <a:spcPts val="900"/>
              </a:spcAft>
            </a:pPr>
            <a:r>
              <a:rPr lang="en-US" sz="3200" dirty="0"/>
              <a:t>Counted faces (not on bottom)</a:t>
            </a:r>
          </a:p>
          <a:p>
            <a:pPr>
              <a:spcBef>
                <a:spcPts val="900"/>
              </a:spcBef>
              <a:spcAft>
                <a:spcPts val="900"/>
              </a:spcAft>
            </a:pPr>
            <a:r>
              <a:rPr lang="en-US" sz="3200" dirty="0"/>
              <a:t>“79” (because double-counted cubes on edges)</a:t>
            </a:r>
          </a:p>
        </p:txBody>
      </p:sp>
      <p:pic>
        <p:nvPicPr>
          <p:cNvPr id="6" name="droppedImage.png"/>
          <p:cNvPicPr>
            <a:picLocks noGrp="1"/>
          </p:cNvPicPr>
          <p:nvPr>
            <p:ph sz="half" idx="2"/>
          </p:nvPr>
        </p:nvPicPr>
        <p:blipFill>
          <a:blip r:embed="rId2">
            <a:extLst/>
          </a:blip>
          <a:srcRect t="-17845" b="-17845"/>
          <a:stretch>
            <a:fillRect/>
          </a:stretch>
        </p:blipFill>
        <p:spPr>
          <a:prstGeom prst="rect">
            <a:avLst/>
          </a:prstGeom>
          <a:ln w="12700">
            <a:miter lim="400000"/>
          </a:ln>
        </p:spPr>
      </p:pic>
      <p:sp>
        <p:nvSpPr>
          <p:cNvPr id="4" name="Footer Placeholder 3">
            <a:extLst>
              <a:ext uri="{FF2B5EF4-FFF2-40B4-BE49-F238E27FC236}">
                <a16:creationId xmlns:a16="http://schemas.microsoft.com/office/drawing/2014/main" xmlns="" id="{21E39B63-F54B-7046-BBF8-F2C8231E70E9}"/>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845454323"/>
      </p:ext>
    </p:extLst>
  </p:cSld>
  <p:clrMapOvr>
    <a:masterClrMapping/>
  </p:clrMapOvr>
  <p:transition xmlns:p14="http://schemas.microsoft.com/office/powerpoint/2010/mai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p:cNvSpPr>
          <p:nvPr>
            <p:ph type="title"/>
          </p:nvPr>
        </p:nvSpPr>
        <p:spPr/>
        <p:txBody>
          <a:bodyPr/>
          <a:lstStyle/>
          <a:p>
            <a:pPr lvl="0"/>
            <a:r>
              <a:rPr lang="en-US" dirty="0"/>
              <a:t>Spatial structuring: Student responses (Part 2)</a:t>
            </a:r>
          </a:p>
        </p:txBody>
      </p:sp>
      <p:sp>
        <p:nvSpPr>
          <p:cNvPr id="112" name="Shape 112"/>
          <p:cNvSpPr>
            <a:spLocks noGrp="1"/>
          </p:cNvSpPr>
          <p:nvPr>
            <p:ph sz="half" idx="1"/>
          </p:nvPr>
        </p:nvSpPr>
        <p:spPr/>
        <p:txBody>
          <a:bodyPr/>
          <a:lstStyle/>
          <a:p>
            <a:pPr marL="0" indent="0">
              <a:buNone/>
            </a:pPr>
            <a:r>
              <a:rPr lang="en-US" dirty="0"/>
              <a:t>“How many cubes to build this?”</a:t>
            </a:r>
          </a:p>
          <a:p>
            <a:pPr>
              <a:spcBef>
                <a:spcPts val="900"/>
              </a:spcBef>
              <a:spcAft>
                <a:spcPts val="900"/>
              </a:spcAft>
            </a:pPr>
            <a:r>
              <a:rPr lang="en-US" sz="3200" dirty="0"/>
              <a:t>The student</a:t>
            </a:r>
            <a:r>
              <a:rPr lang="en-US" sz="3200" i="1" dirty="0"/>
              <a:t> built</a:t>
            </a:r>
            <a:r>
              <a:rPr lang="en-US" sz="3200" dirty="0"/>
              <a:t> </a:t>
            </a:r>
            <a:br>
              <a:rPr lang="en-US" sz="3200" dirty="0"/>
            </a:br>
            <a:r>
              <a:rPr lang="en-US" sz="3200" dirty="0"/>
              <a:t>bottom layer,</a:t>
            </a:r>
            <a:br>
              <a:rPr lang="en-US" sz="3200" dirty="0"/>
            </a:br>
            <a:r>
              <a:rPr lang="en-US" sz="3200" dirty="0"/>
              <a:t>got 15</a:t>
            </a:r>
          </a:p>
          <a:p>
            <a:pPr>
              <a:spcBef>
                <a:spcPts val="900"/>
              </a:spcBef>
              <a:spcAft>
                <a:spcPts val="900"/>
              </a:spcAft>
            </a:pPr>
            <a:r>
              <a:rPr lang="en-US" sz="3200" dirty="0"/>
              <a:t>Then counted the “height” and multiplied 7 x 15 to determine an answer of 105 cubes</a:t>
            </a:r>
          </a:p>
        </p:txBody>
      </p:sp>
      <p:pic>
        <p:nvPicPr>
          <p:cNvPr id="6" name="droppedImage.png"/>
          <p:cNvPicPr>
            <a:picLocks noGrp="1"/>
          </p:cNvPicPr>
          <p:nvPr>
            <p:ph sz="half" idx="2"/>
          </p:nvPr>
        </p:nvPicPr>
        <p:blipFill rotWithShape="1">
          <a:blip r:embed="rId3">
            <a:extLst/>
          </a:blip>
          <a:srcRect t="-19305" b="-19305"/>
          <a:stretch/>
        </p:blipFill>
        <p:spPr>
          <a:prstGeom prst="rect">
            <a:avLst/>
          </a:prstGeom>
          <a:ln w="12700">
            <a:miter lim="400000"/>
          </a:ln>
        </p:spPr>
      </p:pic>
      <p:sp>
        <p:nvSpPr>
          <p:cNvPr id="3" name="Footer Placeholder 2">
            <a:extLst>
              <a:ext uri="{FF2B5EF4-FFF2-40B4-BE49-F238E27FC236}">
                <a16:creationId xmlns:a16="http://schemas.microsoft.com/office/drawing/2014/main" xmlns="" id="{995AB2D2-4336-C042-B73A-A89A818239BE}"/>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4112902664"/>
      </p:ext>
    </p:extLst>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p:cNvSpPr>
          <p:nvPr>
            <p:ph type="title"/>
          </p:nvPr>
        </p:nvSpPr>
        <p:spPr/>
        <p:txBody>
          <a:bodyPr/>
          <a:lstStyle/>
          <a:p>
            <a:pPr lvl="0"/>
            <a:r>
              <a:rPr lang="en-US" dirty="0"/>
              <a:t>Spatial structuring: Student responses (Part 3)</a:t>
            </a:r>
          </a:p>
        </p:txBody>
      </p:sp>
      <p:pic>
        <p:nvPicPr>
          <p:cNvPr id="6" name="droppedImage.png"/>
          <p:cNvPicPr>
            <a:picLocks noGrp="1"/>
          </p:cNvPicPr>
          <p:nvPr>
            <p:ph idx="1"/>
          </p:nvPr>
        </p:nvPicPr>
        <p:blipFill>
          <a:blip r:embed="rId2">
            <a:extLst/>
          </a:blip>
          <a:srcRect l="-52401" r="-52401"/>
          <a:stretch>
            <a:fillRect/>
          </a:stretch>
        </p:blipFill>
        <p:spPr>
          <a:prstGeom prst="rect">
            <a:avLst/>
          </a:prstGeom>
          <a:ln w="12700">
            <a:miter lim="400000"/>
          </a:ln>
        </p:spPr>
      </p:pic>
      <p:sp>
        <p:nvSpPr>
          <p:cNvPr id="3" name="Footer Placeholder 2">
            <a:extLst>
              <a:ext uri="{FF2B5EF4-FFF2-40B4-BE49-F238E27FC236}">
                <a16:creationId xmlns:a16="http://schemas.microsoft.com/office/drawing/2014/main" xmlns="" id="{968F52EC-63A8-2944-9B5A-8ADECFD07414}"/>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334503423"/>
      </p:ext>
    </p:extLst>
  </p:cSld>
  <p:clrMapOvr>
    <a:masterClrMapping/>
  </p:clrMapOvr>
  <p:transition xmlns:p14="http://schemas.microsoft.com/office/powerpoint/2010/mai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p:cNvSpPr>
          <p:nvPr>
            <p:ph type="title"/>
          </p:nvPr>
        </p:nvSpPr>
        <p:spPr>
          <a:prstGeom prst="rect">
            <a:avLst/>
          </a:prstGeom>
        </p:spPr>
        <p:txBody>
          <a:bodyPr/>
          <a:lstStyle/>
          <a:p>
            <a:pPr lvl="0">
              <a:defRPr sz="1800">
                <a:solidFill>
                  <a:srgbClr val="000000"/>
                </a:solidFill>
              </a:defRPr>
            </a:pPr>
            <a:r>
              <a:rPr sz="4100" dirty="0">
                <a:solidFill>
                  <a:srgbClr val="FFFFFF"/>
                </a:solidFill>
              </a:rPr>
              <a:t>Developmental </a:t>
            </a:r>
            <a:r>
              <a:rPr lang="en-US" sz="4100" dirty="0">
                <a:solidFill>
                  <a:srgbClr val="FFFFFF"/>
                </a:solidFill>
              </a:rPr>
              <a:t>p</a:t>
            </a:r>
            <a:r>
              <a:rPr sz="4100" dirty="0">
                <a:solidFill>
                  <a:srgbClr val="FFFFFF"/>
                </a:solidFill>
              </a:rPr>
              <a:t>rogression for </a:t>
            </a:r>
            <a:r>
              <a:rPr lang="en-US" sz="4100" dirty="0">
                <a:solidFill>
                  <a:srgbClr val="FFFFFF"/>
                </a:solidFill>
              </a:rPr>
              <a:t/>
            </a:r>
            <a:br>
              <a:rPr lang="en-US" sz="4100" dirty="0">
                <a:solidFill>
                  <a:srgbClr val="FFFFFF"/>
                </a:solidFill>
              </a:rPr>
            </a:br>
            <a:r>
              <a:rPr lang="en-US" sz="4100" dirty="0">
                <a:solidFill>
                  <a:srgbClr val="FFFFFF"/>
                </a:solidFill>
              </a:rPr>
              <a:t>v</a:t>
            </a:r>
            <a:r>
              <a:rPr sz="4100" dirty="0">
                <a:solidFill>
                  <a:srgbClr val="FFFFFF"/>
                </a:solidFill>
              </a:rPr>
              <a:t>olume </a:t>
            </a:r>
            <a:r>
              <a:rPr lang="en-US" sz="4100" dirty="0">
                <a:solidFill>
                  <a:srgbClr val="FFFFFF"/>
                </a:solidFill>
              </a:rPr>
              <a:t>m</a:t>
            </a:r>
            <a:r>
              <a:rPr sz="4100" dirty="0">
                <a:solidFill>
                  <a:srgbClr val="FFFFFF"/>
                </a:solidFill>
              </a:rPr>
              <a:t>easurement</a:t>
            </a:r>
          </a:p>
        </p:txBody>
      </p:sp>
      <p:sp>
        <p:nvSpPr>
          <p:cNvPr id="3" name="Footer Placeholder 2">
            <a:extLst>
              <a:ext uri="{FF2B5EF4-FFF2-40B4-BE49-F238E27FC236}">
                <a16:creationId xmlns:a16="http://schemas.microsoft.com/office/drawing/2014/main" xmlns="" id="{BC7272AB-2C35-CC49-978A-01F7E90F1CFC}"/>
              </a:ext>
            </a:extLst>
          </p:cNvPr>
          <p:cNvSpPr>
            <a:spLocks noGrp="1"/>
          </p:cNvSpPr>
          <p:nvPr>
            <p:ph type="ftr" sz="quarter" idx="3"/>
          </p:nvPr>
        </p:nvSpPr>
        <p:spPr/>
        <p:txBody>
          <a:body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795724944"/>
      </p:ext>
    </p:extLst>
  </p:cSld>
  <p:clrMapOvr>
    <a:masterClrMapping/>
  </p:clrMapOvr>
  <p:transition xmlns:p14="http://schemas.microsoft.com/office/powerpoint/2010/main"/>
</p:sld>
</file>

<file path=ppt/theme/theme1.xml><?xml version="1.0" encoding="utf-8"?>
<a:theme xmlns:a="http://schemas.openxmlformats.org/drawingml/2006/main" name="slide_blank_master_082014_um">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4016</TotalTime>
  <Words>4877</Words>
  <Application>Microsoft Macintosh PowerPoint</Application>
  <PresentationFormat>Custom</PresentationFormat>
  <Paragraphs>487</Paragraphs>
  <Slides>42</Slides>
  <Notes>26</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slide_blank_master_082014_um</vt:lpstr>
      <vt:lpstr>Document</vt:lpstr>
      <vt:lpstr>Session 8: Volume Learning Trajectory –  Developmental progression</vt:lpstr>
      <vt:lpstr>Overview of Session 8</vt:lpstr>
      <vt:lpstr>CCA – Focal tasks from last time</vt:lpstr>
      <vt:lpstr>CCAs – What did you find?</vt:lpstr>
      <vt:lpstr>Students’ thinking about volume and spatial structuring</vt:lpstr>
      <vt:lpstr>Spatial structuring: Student responses (Part 1)</vt:lpstr>
      <vt:lpstr>Spatial structuring: Student responses (Part 2)</vt:lpstr>
      <vt:lpstr>Spatial structuring: Student responses (Part 3)</vt:lpstr>
      <vt:lpstr>Developmental progression for  volume measurement</vt:lpstr>
      <vt:lpstr>Schemes</vt:lpstr>
      <vt:lpstr>Developmental progression </vt:lpstr>
      <vt:lpstr>Volume Quantity Recognizer (VQR)</vt:lpstr>
      <vt:lpstr>Volume Filler (VF)</vt:lpstr>
      <vt:lpstr>Volume Quantifier (VQ)</vt:lpstr>
      <vt:lpstr>Volume Unit Relater &amp; Repeater (VURR) </vt:lpstr>
      <vt:lpstr>Relating filling and packing</vt:lpstr>
      <vt:lpstr>Initial Composite 3-D Structurer (VICS)</vt:lpstr>
      <vt:lpstr>3-D Row and Column Structurer (VRCS) </vt:lpstr>
      <vt:lpstr>3-D Array Structurer (3D AS)  </vt:lpstr>
      <vt:lpstr>Developmental progression - Later levels </vt:lpstr>
      <vt:lpstr>Task 1: Outlined containers</vt:lpstr>
      <vt:lpstr>Predict</vt:lpstr>
      <vt:lpstr>Task 1: Outlined containers Our results (Grade 4)</vt:lpstr>
      <vt:lpstr>Task 1: Modifying the  outlined containers task</vt:lpstr>
      <vt:lpstr>Task 1: One modification to the outlined containers task</vt:lpstr>
      <vt:lpstr>Task 1: Connecting the  outlined containers task to standards</vt:lpstr>
      <vt:lpstr>Task 2: Volume of the solid</vt:lpstr>
      <vt:lpstr>Outlined containers vs.  volume of the solid</vt:lpstr>
      <vt:lpstr>Task 2: Connecting the volume of  the solid task with standards</vt:lpstr>
      <vt:lpstr>Task 3: Drawing vs. building</vt:lpstr>
      <vt:lpstr>Task 3: Drawing vs. building Our results at grade 4 (Part 1)</vt:lpstr>
      <vt:lpstr>Task 3: Drawing vs. building Our results at grade 4 (Part 2)</vt:lpstr>
      <vt:lpstr>Task 3: Connecting the drawing vs.  building task to standards</vt:lpstr>
      <vt:lpstr>Test ourselves: An opportunity to practice taking anecdotal notes</vt:lpstr>
      <vt:lpstr>Test ourselves 1 </vt:lpstr>
      <vt:lpstr>Test ourselves 1 </vt:lpstr>
      <vt:lpstr>3-D Row and Column Structurer</vt:lpstr>
      <vt:lpstr>Test ourselves 2  (1st grade)</vt:lpstr>
      <vt:lpstr>Volume Quantifier</vt:lpstr>
      <vt:lpstr>Test ourselves 3  (Same boy, 2nd grade)</vt:lpstr>
      <vt:lpstr>Initial Composite 3-D Structurer</vt:lpstr>
      <vt:lpstr>Summary</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Measurement Module: Session 8</dc:title>
  <dc:subject/>
  <dc:creator/>
  <cp:keywords/>
  <dc:description/>
  <cp:lastModifiedBy>Aileen Kennison</cp:lastModifiedBy>
  <cp:revision>323</cp:revision>
  <cp:lastPrinted>2014-12-01T18:20:44Z</cp:lastPrinted>
  <dcterms:created xsi:type="dcterms:W3CDTF">2011-10-25T16:19:09Z</dcterms:created>
  <dcterms:modified xsi:type="dcterms:W3CDTF">2018-10-19T17:52:13Z</dcterms:modified>
  <cp:category/>
</cp:coreProperties>
</file>