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4"/>
  </p:notesMasterIdLst>
  <p:handoutMasterIdLst>
    <p:handoutMasterId r:id="rId45"/>
  </p:handoutMasterIdLst>
  <p:sldIdLst>
    <p:sldId id="668" r:id="rId2"/>
    <p:sldId id="669" r:id="rId3"/>
    <p:sldId id="635" r:id="rId4"/>
    <p:sldId id="650" r:id="rId5"/>
    <p:sldId id="671" r:id="rId6"/>
    <p:sldId id="672" r:id="rId7"/>
    <p:sldId id="673" r:id="rId8"/>
    <p:sldId id="575" r:id="rId9"/>
    <p:sldId id="576" r:id="rId10"/>
    <p:sldId id="689" r:id="rId11"/>
    <p:sldId id="674" r:id="rId12"/>
    <p:sldId id="604" r:id="rId13"/>
    <p:sldId id="665" r:id="rId14"/>
    <p:sldId id="666" r:id="rId15"/>
    <p:sldId id="509" r:id="rId16"/>
    <p:sldId id="675" r:id="rId17"/>
    <p:sldId id="652" r:id="rId18"/>
    <p:sldId id="676" r:id="rId19"/>
    <p:sldId id="685" r:id="rId20"/>
    <p:sldId id="653" r:id="rId21"/>
    <p:sldId id="678" r:id="rId22"/>
    <p:sldId id="686" r:id="rId23"/>
    <p:sldId id="654" r:id="rId24"/>
    <p:sldId id="680" r:id="rId25"/>
    <p:sldId id="687" r:id="rId26"/>
    <p:sldId id="655" r:id="rId27"/>
    <p:sldId id="683" r:id="rId28"/>
    <p:sldId id="688" r:id="rId29"/>
    <p:sldId id="656" r:id="rId30"/>
    <p:sldId id="643" r:id="rId31"/>
    <p:sldId id="644" r:id="rId32"/>
    <p:sldId id="645" r:id="rId33"/>
    <p:sldId id="657" r:id="rId34"/>
    <p:sldId id="684" r:id="rId35"/>
    <p:sldId id="659" r:id="rId36"/>
    <p:sldId id="647" r:id="rId37"/>
    <p:sldId id="663" r:id="rId38"/>
    <p:sldId id="507" r:id="rId39"/>
    <p:sldId id="637" r:id="rId40"/>
    <p:sldId id="508" r:id="rId41"/>
    <p:sldId id="670" r:id="rId42"/>
    <p:sldId id="610" r:id="rId43"/>
  </p:sldIdLst>
  <p:sldSz cx="13003213" cy="9756775"/>
  <p:notesSz cx="6858000" cy="9144000"/>
  <p:defaultTextStyle>
    <a:defPPr>
      <a:defRPr lang="en-US"/>
    </a:defPPr>
    <a:lvl1pPr algn="l" defTabSz="650210" rtl="0" fontAlgn="base">
      <a:spcBef>
        <a:spcPct val="0"/>
      </a:spcBef>
      <a:spcAft>
        <a:spcPct val="0"/>
      </a:spcAft>
      <a:defRPr kern="1200">
        <a:solidFill>
          <a:schemeClr val="tx1"/>
        </a:solidFill>
        <a:latin typeface="Tahoma" charset="0"/>
        <a:ea typeface="ＭＳ Ｐゴシック" charset="0"/>
        <a:cs typeface="ＭＳ Ｐゴシック" charset="0"/>
      </a:defRPr>
    </a:lvl1pPr>
    <a:lvl2pPr marL="650210" algn="l" defTabSz="650210" rtl="0" fontAlgn="base">
      <a:spcBef>
        <a:spcPct val="0"/>
      </a:spcBef>
      <a:spcAft>
        <a:spcPct val="0"/>
      </a:spcAft>
      <a:defRPr kern="1200">
        <a:solidFill>
          <a:schemeClr val="tx1"/>
        </a:solidFill>
        <a:latin typeface="Tahoma" charset="0"/>
        <a:ea typeface="ＭＳ Ｐゴシック" charset="0"/>
        <a:cs typeface="ＭＳ Ｐゴシック" charset="0"/>
      </a:defRPr>
    </a:lvl2pPr>
    <a:lvl3pPr marL="1300417" algn="l" defTabSz="650210" rtl="0" fontAlgn="base">
      <a:spcBef>
        <a:spcPct val="0"/>
      </a:spcBef>
      <a:spcAft>
        <a:spcPct val="0"/>
      </a:spcAft>
      <a:defRPr kern="1200">
        <a:solidFill>
          <a:schemeClr val="tx1"/>
        </a:solidFill>
        <a:latin typeface="Tahoma" charset="0"/>
        <a:ea typeface="ＭＳ Ｐゴシック" charset="0"/>
        <a:cs typeface="ＭＳ Ｐゴシック" charset="0"/>
      </a:defRPr>
    </a:lvl3pPr>
    <a:lvl4pPr marL="1950628" algn="l" defTabSz="650210" rtl="0" fontAlgn="base">
      <a:spcBef>
        <a:spcPct val="0"/>
      </a:spcBef>
      <a:spcAft>
        <a:spcPct val="0"/>
      </a:spcAft>
      <a:defRPr kern="1200">
        <a:solidFill>
          <a:schemeClr val="tx1"/>
        </a:solidFill>
        <a:latin typeface="Tahoma" charset="0"/>
        <a:ea typeface="ＭＳ Ｐゴシック" charset="0"/>
        <a:cs typeface="ＭＳ Ｐゴシック" charset="0"/>
      </a:defRPr>
    </a:lvl4pPr>
    <a:lvl5pPr marL="2600836" algn="l" defTabSz="650210" rtl="0" fontAlgn="base">
      <a:spcBef>
        <a:spcPct val="0"/>
      </a:spcBef>
      <a:spcAft>
        <a:spcPct val="0"/>
      </a:spcAft>
      <a:defRPr kern="1200">
        <a:solidFill>
          <a:schemeClr val="tx1"/>
        </a:solidFill>
        <a:latin typeface="Tahoma" charset="0"/>
        <a:ea typeface="ＭＳ Ｐゴシック" charset="0"/>
        <a:cs typeface="ＭＳ Ｐゴシック" charset="0"/>
      </a:defRPr>
    </a:lvl5pPr>
    <a:lvl6pPr marL="3251045" algn="l" defTabSz="650210" rtl="0" eaLnBrk="1" latinLnBrk="0" hangingPunct="1">
      <a:defRPr kern="1200">
        <a:solidFill>
          <a:schemeClr val="tx1"/>
        </a:solidFill>
        <a:latin typeface="Tahoma" charset="0"/>
        <a:ea typeface="ＭＳ Ｐゴシック" charset="0"/>
        <a:cs typeface="ＭＳ Ｐゴシック" charset="0"/>
      </a:defRPr>
    </a:lvl6pPr>
    <a:lvl7pPr marL="3901255" algn="l" defTabSz="650210" rtl="0" eaLnBrk="1" latinLnBrk="0" hangingPunct="1">
      <a:defRPr kern="1200">
        <a:solidFill>
          <a:schemeClr val="tx1"/>
        </a:solidFill>
        <a:latin typeface="Tahoma" charset="0"/>
        <a:ea typeface="ＭＳ Ｐゴシック" charset="0"/>
        <a:cs typeface="ＭＳ Ｐゴシック" charset="0"/>
      </a:defRPr>
    </a:lvl7pPr>
    <a:lvl8pPr marL="4551462" algn="l" defTabSz="650210" rtl="0" eaLnBrk="1" latinLnBrk="0" hangingPunct="1">
      <a:defRPr kern="1200">
        <a:solidFill>
          <a:schemeClr val="tx1"/>
        </a:solidFill>
        <a:latin typeface="Tahoma" charset="0"/>
        <a:ea typeface="ＭＳ Ｐゴシック" charset="0"/>
        <a:cs typeface="ＭＳ Ｐゴシック" charset="0"/>
      </a:defRPr>
    </a:lvl8pPr>
    <a:lvl9pPr marL="5201673" algn="l" defTabSz="650210" rtl="0" eaLnBrk="1" latinLnBrk="0" hangingPunct="1">
      <a:defRPr kern="1200">
        <a:solidFill>
          <a:schemeClr val="tx1"/>
        </a:solidFill>
        <a:latin typeface="Tahoma" charset="0"/>
        <a:ea typeface="ＭＳ Ｐゴシック" charset="0"/>
        <a:cs typeface="ＭＳ Ｐゴシック" charset="0"/>
      </a:defRPr>
    </a:lvl9pPr>
  </p:defaultTextStyle>
  <p:extLst>
    <p:ext uri="{EFAFB233-063F-42B5-8137-9DF3F51BA10A}">
      <p15:sldGuideLst xmlns:p15="http://schemas.microsoft.com/office/powerpoint/2012/main" xmlns="">
        <p15:guide id="1" orient="horz" pos="3073" userDrawn="1">
          <p15:clr>
            <a:srgbClr val="A4A3A4"/>
          </p15:clr>
        </p15:guide>
        <p15:guide id="2" pos="4096"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clrMru>
    <a:srgbClr val="0A224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511" autoAdjust="0"/>
    <p:restoredTop sz="88682" autoAdjust="0"/>
  </p:normalViewPr>
  <p:slideViewPr>
    <p:cSldViewPr snapToGrid="0">
      <p:cViewPr varScale="1">
        <p:scale>
          <a:sx n="102" d="100"/>
          <a:sy n="102" d="100"/>
        </p:scale>
        <p:origin x="-1608" y="-104"/>
      </p:cViewPr>
      <p:guideLst>
        <p:guide orient="horz" pos="3073"/>
        <p:guide pos="4096"/>
      </p:guideLst>
    </p:cSldViewPr>
  </p:slideViewPr>
  <p:notesTextViewPr>
    <p:cViewPr>
      <p:scale>
        <a:sx n="100" d="100"/>
        <a:sy n="100" d="100"/>
      </p:scale>
      <p:origin x="0" y="0"/>
    </p:cViewPr>
  </p:notesTextViewPr>
  <p:sorterViewPr>
    <p:cViewPr>
      <p:scale>
        <a:sx n="163" d="100"/>
        <a:sy n="163" d="100"/>
      </p:scale>
      <p:origin x="0" y="0"/>
    </p:cViewPr>
  </p:sorterViewPr>
  <p:notesViewPr>
    <p:cSldViewPr snapToGrid="0" snapToObjects="1">
      <p:cViewPr varScale="1">
        <p:scale>
          <a:sx n="99" d="100"/>
          <a:sy n="99" d="100"/>
        </p:scale>
        <p:origin x="2896" y="1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1517301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946A8CEE-9B4D-274F-AFAC-334FCD858812}" type="datetimeFigureOut">
              <a:rPr lang="en-US"/>
              <a:pPr>
                <a:defRPr/>
              </a:pPr>
              <a:t>10/19/18</a:t>
            </a:fld>
            <a:endParaRPr lang="en-US"/>
          </a:p>
        </p:txBody>
      </p:sp>
      <p:sp>
        <p:nvSpPr>
          <p:cNvPr id="4" name="Slide Image Placeholder 3"/>
          <p:cNvSpPr>
            <a:spLocks noGrp="1" noRot="1" noChangeAspect="1"/>
          </p:cNvSpPr>
          <p:nvPr>
            <p:ph type="sldImg" idx="2"/>
          </p:nvPr>
        </p:nvSpPr>
        <p:spPr>
          <a:xfrm>
            <a:off x="1144588" y="685800"/>
            <a:ext cx="4568825"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C64C40C4-86AA-7247-B3BF-19F89C1D98EC}" type="slidenum">
              <a:rPr lang="en-US"/>
              <a:pPr>
                <a:defRPr/>
              </a:pPr>
              <a:t>‹#›</a:t>
            </a:fld>
            <a:endParaRPr lang="en-US"/>
          </a:p>
        </p:txBody>
      </p:sp>
    </p:spTree>
    <p:extLst>
      <p:ext uri="{BB962C8B-B14F-4D97-AF65-F5344CB8AC3E}">
        <p14:creationId xmlns:p14="http://schemas.microsoft.com/office/powerpoint/2010/main" val="1218528269"/>
      </p:ext>
    </p:extLst>
  </p:cSld>
  <p:clrMap bg1="lt1" tx1="dk1" bg2="lt2" tx2="dk2" accent1="accent1" accent2="accent2" accent3="accent3" accent4="accent4" accent5="accent5" accent6="accent6" hlink="hlink" folHlink="folHlink"/>
  <p:hf sldNum="0" hdr="0" ftr="0" dt="0"/>
  <p:notesStyle>
    <a:lvl1pPr algn="l" defTabSz="650210" rtl="0" fontAlgn="base">
      <a:spcBef>
        <a:spcPct val="30000"/>
      </a:spcBef>
      <a:spcAft>
        <a:spcPct val="0"/>
      </a:spcAft>
      <a:defRPr sz="1707" kern="1200">
        <a:solidFill>
          <a:schemeClr val="tx1"/>
        </a:solidFill>
        <a:latin typeface="+mn-lt"/>
        <a:ea typeface="ＭＳ Ｐゴシック" charset="0"/>
        <a:cs typeface="ＭＳ Ｐゴシック" charset="0"/>
      </a:defRPr>
    </a:lvl1pPr>
    <a:lvl2pPr marL="650210" algn="l" defTabSz="650210" rtl="0" fontAlgn="base">
      <a:spcBef>
        <a:spcPct val="30000"/>
      </a:spcBef>
      <a:spcAft>
        <a:spcPct val="0"/>
      </a:spcAft>
      <a:defRPr sz="1707" kern="1200">
        <a:solidFill>
          <a:schemeClr val="tx1"/>
        </a:solidFill>
        <a:latin typeface="+mn-lt"/>
        <a:ea typeface="ＭＳ Ｐゴシック" charset="0"/>
        <a:cs typeface="+mn-cs"/>
      </a:defRPr>
    </a:lvl2pPr>
    <a:lvl3pPr marL="1300417" algn="l" defTabSz="650210" rtl="0" fontAlgn="base">
      <a:spcBef>
        <a:spcPct val="30000"/>
      </a:spcBef>
      <a:spcAft>
        <a:spcPct val="0"/>
      </a:spcAft>
      <a:defRPr sz="1707" kern="1200">
        <a:solidFill>
          <a:schemeClr val="tx1"/>
        </a:solidFill>
        <a:latin typeface="+mn-lt"/>
        <a:ea typeface="ＭＳ Ｐゴシック" charset="0"/>
        <a:cs typeface="+mn-cs"/>
      </a:defRPr>
    </a:lvl3pPr>
    <a:lvl4pPr marL="1950628" algn="l" defTabSz="650210" rtl="0" fontAlgn="base">
      <a:spcBef>
        <a:spcPct val="30000"/>
      </a:spcBef>
      <a:spcAft>
        <a:spcPct val="0"/>
      </a:spcAft>
      <a:defRPr sz="1707" kern="1200">
        <a:solidFill>
          <a:schemeClr val="tx1"/>
        </a:solidFill>
        <a:latin typeface="+mn-lt"/>
        <a:ea typeface="ＭＳ Ｐゴシック" charset="0"/>
        <a:cs typeface="+mn-cs"/>
      </a:defRPr>
    </a:lvl4pPr>
    <a:lvl5pPr marL="2600836" algn="l" defTabSz="650210" rtl="0" fontAlgn="base">
      <a:spcBef>
        <a:spcPct val="30000"/>
      </a:spcBef>
      <a:spcAft>
        <a:spcPct val="0"/>
      </a:spcAft>
      <a:defRPr sz="1707" kern="1200">
        <a:solidFill>
          <a:schemeClr val="tx1"/>
        </a:solidFill>
        <a:latin typeface="+mn-lt"/>
        <a:ea typeface="ＭＳ Ｐゴシック" charset="0"/>
        <a:cs typeface="+mn-cs"/>
      </a:defRPr>
    </a:lvl5pPr>
    <a:lvl6pPr marL="3251045" algn="l" defTabSz="650210" rtl="0" eaLnBrk="1" latinLnBrk="0" hangingPunct="1">
      <a:defRPr sz="1707" kern="1200">
        <a:solidFill>
          <a:schemeClr val="tx1"/>
        </a:solidFill>
        <a:latin typeface="+mn-lt"/>
        <a:ea typeface="+mn-ea"/>
        <a:cs typeface="+mn-cs"/>
      </a:defRPr>
    </a:lvl6pPr>
    <a:lvl7pPr marL="3901255" algn="l" defTabSz="650210" rtl="0" eaLnBrk="1" latinLnBrk="0" hangingPunct="1">
      <a:defRPr sz="1707" kern="1200">
        <a:solidFill>
          <a:schemeClr val="tx1"/>
        </a:solidFill>
        <a:latin typeface="+mn-lt"/>
        <a:ea typeface="+mn-ea"/>
        <a:cs typeface="+mn-cs"/>
      </a:defRPr>
    </a:lvl7pPr>
    <a:lvl8pPr marL="4551462" algn="l" defTabSz="650210" rtl="0" eaLnBrk="1" latinLnBrk="0" hangingPunct="1">
      <a:defRPr sz="1707" kern="1200">
        <a:solidFill>
          <a:schemeClr val="tx1"/>
        </a:solidFill>
        <a:latin typeface="+mn-lt"/>
        <a:ea typeface="+mn-ea"/>
        <a:cs typeface="+mn-cs"/>
      </a:defRPr>
    </a:lvl8pPr>
    <a:lvl9pPr marL="5201673" algn="l" defTabSz="650210" rtl="0" eaLnBrk="1" latinLnBrk="0" hangingPunct="1">
      <a:defRPr sz="170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125347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254" name="Shape 254"/>
          <p:cNvSpPr>
            <a:spLocks noGrp="1"/>
          </p:cNvSpPr>
          <p:nvPr>
            <p:ph type="body" sz="quarter" idx="1"/>
          </p:nvPr>
        </p:nvSpPr>
        <p:spPr>
          <a:prstGeom prst="rect">
            <a:avLst/>
          </a:prstGeom>
        </p:spPr>
        <p:txBody>
          <a:bodyPr/>
          <a:lstStyle/>
          <a:p>
            <a:pPr marL="457200" lvl="0" indent="-457200" defTabSz="457200">
              <a:buSzPct val="125000"/>
              <a:buChar char="•"/>
              <a:defRPr sz="1800"/>
            </a:pPr>
            <a:r>
              <a:rPr sz="1400" dirty="0">
                <a:latin typeface="Helvetica"/>
                <a:ea typeface="Helvetica"/>
                <a:cs typeface="Helvetica"/>
                <a:sym typeface="Helvetica"/>
              </a:rPr>
              <a:t>In this first level, children demonstrate an initial recognition of volume; they use very general, familiar language to describe objects - big, little, etc.</a:t>
            </a:r>
          </a:p>
          <a:p>
            <a:pPr marL="457200" lvl="0" indent="-457200" defTabSz="457200">
              <a:buSzPct val="125000"/>
              <a:buChar char="•"/>
              <a:defRPr sz="1800"/>
            </a:pPr>
            <a:endParaRPr sz="1400" dirty="0">
              <a:latin typeface="Helvetica"/>
              <a:ea typeface="Helvetica"/>
              <a:cs typeface="Helvetica"/>
              <a:sym typeface="Helvetica"/>
            </a:endParaRPr>
          </a:p>
          <a:p>
            <a:pPr marL="457200" lvl="0" indent="-457200" defTabSz="457200">
              <a:buSzPct val="125000"/>
              <a:buChar char="•"/>
              <a:defRPr sz="1800"/>
            </a:pPr>
            <a:r>
              <a:rPr sz="1400" dirty="0">
                <a:latin typeface="Helvetica"/>
                <a:ea typeface="Helvetica"/>
                <a:cs typeface="Helvetica"/>
                <a:sym typeface="Helvetica"/>
              </a:rPr>
              <a:t>When they initially begin to compare, they make no reference to dimensions</a:t>
            </a:r>
            <a:r>
              <a:rPr lang="en-US" sz="1400" dirty="0">
                <a:latin typeface="Helvetica"/>
                <a:ea typeface="Helvetica"/>
                <a:cs typeface="Helvetica"/>
                <a:sym typeface="Helvetica"/>
              </a:rPr>
              <a:t> but tend to use general terms for size</a:t>
            </a:r>
            <a:r>
              <a:rPr sz="1400" dirty="0">
                <a:latin typeface="Helvetica"/>
                <a:ea typeface="Helvetica"/>
                <a:cs typeface="Helvetica"/>
                <a:sym typeface="Helvetica"/>
              </a:rPr>
              <a:t> (big/tiny).</a:t>
            </a:r>
          </a:p>
          <a:p>
            <a:pPr marL="457200" lvl="0" indent="-457200" defTabSz="457200">
              <a:buSzPct val="125000"/>
              <a:buChar char="•"/>
              <a:defRPr sz="1800"/>
            </a:pPr>
            <a:endParaRPr sz="1400" dirty="0">
              <a:latin typeface="Helvetica"/>
              <a:ea typeface="Helvetica"/>
              <a:cs typeface="Helvetica"/>
              <a:sym typeface="Helvetica"/>
            </a:endParaRPr>
          </a:p>
          <a:p>
            <a:pPr marL="457200" lvl="0" indent="-457200" defTabSz="457200">
              <a:buSzPct val="125000"/>
              <a:buChar char="•"/>
              <a:defRPr sz="1800"/>
            </a:pPr>
            <a:r>
              <a:rPr sz="1400" dirty="0">
                <a:latin typeface="Helvetica"/>
                <a:ea typeface="Helvetica"/>
                <a:cs typeface="Helvetica"/>
                <a:sym typeface="Helvetica"/>
              </a:rPr>
              <a:t>Eventually, they may recognize one dimension in their comparisons - bigger because it’s taller.</a:t>
            </a:r>
          </a:p>
        </p:txBody>
      </p:sp>
    </p:spTree>
    <p:extLst>
      <p:ext uri="{BB962C8B-B14F-4D97-AF65-F5344CB8AC3E}">
        <p14:creationId xmlns:p14="http://schemas.microsoft.com/office/powerpoint/2010/main" val="9645904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Shape 261"/>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262" name="Shape 262"/>
          <p:cNvSpPr>
            <a:spLocks noGrp="1"/>
          </p:cNvSpPr>
          <p:nvPr>
            <p:ph type="body" sz="quarter" idx="1"/>
          </p:nvPr>
        </p:nvSpPr>
        <p:spPr>
          <a:prstGeom prst="rect">
            <a:avLst/>
          </a:prstGeom>
        </p:spPr>
        <p:txBody>
          <a:bodyPr/>
          <a:lstStyle/>
          <a:p>
            <a:pPr marL="0" lvl="0" indent="0" defTabSz="457200">
              <a:buSzPct val="125000"/>
              <a:buNone/>
              <a:defRPr sz="1800"/>
            </a:pPr>
            <a:endParaRPr lang="en-US" sz="1400" dirty="0">
              <a:latin typeface="Helvetica"/>
              <a:ea typeface="Helvetica"/>
              <a:cs typeface="Helvetica"/>
              <a:sym typeface="Helvetica"/>
            </a:endParaRPr>
          </a:p>
        </p:txBody>
      </p:sp>
    </p:spTree>
    <p:extLst>
      <p:ext uri="{BB962C8B-B14F-4D97-AF65-F5344CB8AC3E}">
        <p14:creationId xmlns:p14="http://schemas.microsoft.com/office/powerpoint/2010/main" val="5177091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Shape 261"/>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262" name="Shape 262"/>
          <p:cNvSpPr>
            <a:spLocks noGrp="1"/>
          </p:cNvSpPr>
          <p:nvPr>
            <p:ph type="body" sz="quarter" idx="1"/>
          </p:nvPr>
        </p:nvSpPr>
        <p:spPr>
          <a:prstGeom prst="rect">
            <a:avLst/>
          </a:prstGeom>
        </p:spPr>
        <p:txBody>
          <a:bodyPr/>
          <a:lstStyle/>
          <a:p>
            <a:pPr marL="457200" lvl="0" indent="-457200" defTabSz="457200">
              <a:buSzPct val="125000"/>
              <a:buChar char="•"/>
              <a:defRPr sz="1800"/>
            </a:pPr>
            <a:r>
              <a:rPr sz="1400" dirty="0">
                <a:latin typeface="Helvetica"/>
                <a:ea typeface="Helvetica"/>
                <a:cs typeface="Helvetica"/>
                <a:sym typeface="Helvetica"/>
              </a:rPr>
              <a:t>In the second level, Volume FIller, children fill containers and pack boxes (as in end-to-end length measurement), and may not recognize the need for equal units (gaps/overlaps in packing)</a:t>
            </a:r>
          </a:p>
          <a:p>
            <a:pPr marL="457200" lvl="0" indent="-457200" defTabSz="457200">
              <a:buSzPct val="125000"/>
              <a:buChar char="•"/>
              <a:defRPr sz="1800"/>
            </a:pPr>
            <a:endParaRPr sz="1400" dirty="0">
              <a:latin typeface="Helvetica"/>
              <a:ea typeface="Helvetica"/>
              <a:cs typeface="Helvetica"/>
              <a:sym typeface="Helvetica"/>
            </a:endParaRPr>
          </a:p>
          <a:p>
            <a:pPr marL="457200" lvl="0" indent="-457200" defTabSz="457200">
              <a:buSzPct val="125000"/>
              <a:buChar char="•"/>
              <a:defRPr sz="1800"/>
            </a:pPr>
            <a:r>
              <a:rPr sz="1400" dirty="0">
                <a:latin typeface="Helvetica"/>
                <a:ea typeface="Helvetica"/>
                <a:cs typeface="Helvetica"/>
                <a:sym typeface="Helvetica"/>
              </a:rPr>
              <a:t>In building and comparing, they are only attending to 1 - 2 dimensions.</a:t>
            </a:r>
            <a:endParaRPr lang="en-US" sz="1400" dirty="0">
              <a:latin typeface="Helvetica"/>
              <a:ea typeface="Helvetica"/>
              <a:cs typeface="Helvetica"/>
              <a:sym typeface="Helvetica"/>
            </a:endParaRPr>
          </a:p>
          <a:p>
            <a:pPr marL="0" lvl="0" indent="0" defTabSz="457200">
              <a:buSzPct val="125000"/>
              <a:buNone/>
              <a:defRPr sz="1800"/>
            </a:pPr>
            <a:endParaRPr lang="en-US" sz="1400" dirty="0">
              <a:latin typeface="Helvetica"/>
              <a:ea typeface="Helvetica"/>
              <a:cs typeface="Helvetica"/>
              <a:sym typeface="Helvetica"/>
            </a:endParaRPr>
          </a:p>
        </p:txBody>
      </p:sp>
    </p:spTree>
    <p:extLst>
      <p:ext uri="{BB962C8B-B14F-4D97-AF65-F5344CB8AC3E}">
        <p14:creationId xmlns:p14="http://schemas.microsoft.com/office/powerpoint/2010/main" val="16818502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Shape 261"/>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262" name="Shape 262"/>
          <p:cNvSpPr>
            <a:spLocks noGrp="1"/>
          </p:cNvSpPr>
          <p:nvPr>
            <p:ph type="body" sz="quarter" idx="1"/>
          </p:nvPr>
        </p:nvSpPr>
        <p:spPr>
          <a:prstGeom prst="rect">
            <a:avLst/>
          </a:prstGeom>
        </p:spPr>
        <p:txBody>
          <a:bodyPr/>
          <a:lstStyle/>
          <a:p>
            <a:pPr marL="0" lvl="0" indent="0" defTabSz="457200">
              <a:buSzPct val="125000"/>
              <a:buNone/>
              <a:defRPr sz="1800"/>
            </a:pPr>
            <a:endParaRPr lang="en-US" sz="1400" dirty="0">
              <a:latin typeface="Helvetica"/>
              <a:ea typeface="Helvetica"/>
              <a:cs typeface="Helvetica"/>
              <a:sym typeface="Helvetica"/>
            </a:endParaRPr>
          </a:p>
        </p:txBody>
      </p:sp>
    </p:spTree>
    <p:extLst>
      <p:ext uri="{BB962C8B-B14F-4D97-AF65-F5344CB8AC3E}">
        <p14:creationId xmlns:p14="http://schemas.microsoft.com/office/powerpoint/2010/main" val="16770201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 name="Shape 271"/>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272" name="Shape 272"/>
          <p:cNvSpPr>
            <a:spLocks noGrp="1"/>
          </p:cNvSpPr>
          <p:nvPr>
            <p:ph type="body" sz="quarter" idx="1"/>
          </p:nvPr>
        </p:nvSpPr>
        <p:spPr>
          <a:prstGeom prst="rect">
            <a:avLst/>
          </a:prstGeom>
        </p:spPr>
        <p:txBody>
          <a:bodyPr/>
          <a:lstStyle/>
          <a:p>
            <a:pPr marL="457200" lvl="0" indent="-457200" defTabSz="457200">
              <a:buSzPct val="125000"/>
              <a:buChar char="•"/>
              <a:defRPr sz="1800"/>
            </a:pPr>
            <a:r>
              <a:rPr sz="1400" dirty="0">
                <a:latin typeface="Helvetica"/>
                <a:ea typeface="Helvetica"/>
                <a:cs typeface="Helvetica"/>
                <a:sym typeface="Helvetica"/>
              </a:rPr>
              <a:t>Children begin to quantify individual scoops or cubes to measure volume, understanding that the count stands for something. However, they do not recognize the need for equal size units.</a:t>
            </a:r>
          </a:p>
          <a:p>
            <a:pPr lvl="0" defTabSz="457200">
              <a:defRPr sz="1800"/>
            </a:pPr>
            <a:endParaRPr sz="1400" dirty="0">
              <a:latin typeface="Helvetica"/>
              <a:ea typeface="Helvetica"/>
              <a:cs typeface="Helvetica"/>
              <a:sym typeface="Helvetica"/>
            </a:endParaRPr>
          </a:p>
          <a:p>
            <a:pPr marL="457200" lvl="0" indent="-457200" defTabSz="457200">
              <a:buSzPct val="125000"/>
              <a:buChar char="•"/>
              <a:defRPr sz="1800"/>
            </a:pPr>
            <a:r>
              <a:rPr sz="1400" dirty="0">
                <a:latin typeface="Helvetica"/>
                <a:ea typeface="Helvetica"/>
                <a:cs typeface="Helvetica"/>
                <a:sym typeface="Helvetica"/>
              </a:rPr>
              <a:t>When building, they may double count cubes on adjacent sides or at corners, and don’t account for hidden cubes.</a:t>
            </a:r>
          </a:p>
          <a:p>
            <a:pPr marL="457200" lvl="0" indent="-457200" defTabSz="457200">
              <a:buSzPct val="125000"/>
              <a:buChar char="•"/>
              <a:defRPr sz="1800"/>
            </a:pPr>
            <a:endParaRPr sz="1400" dirty="0">
              <a:latin typeface="Helvetica"/>
              <a:ea typeface="Helvetica"/>
              <a:cs typeface="Helvetica"/>
              <a:sym typeface="Helvetica"/>
            </a:endParaRPr>
          </a:p>
          <a:p>
            <a:pPr marL="457200" lvl="0" indent="-457200" defTabSz="457200">
              <a:buSzPct val="125000"/>
              <a:buChar char="•"/>
              <a:defRPr sz="1800"/>
            </a:pPr>
            <a:r>
              <a:rPr sz="1400" dirty="0">
                <a:latin typeface="Helvetica"/>
                <a:ea typeface="Helvetica"/>
                <a:cs typeface="Helvetica"/>
                <a:sym typeface="Helvetica"/>
              </a:rPr>
              <a:t>They recognize 3 dimensions when comparing.</a:t>
            </a:r>
          </a:p>
        </p:txBody>
      </p:sp>
    </p:spTree>
    <p:extLst>
      <p:ext uri="{BB962C8B-B14F-4D97-AF65-F5344CB8AC3E}">
        <p14:creationId xmlns:p14="http://schemas.microsoft.com/office/powerpoint/2010/main" val="21028156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Shape 261"/>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262" name="Shape 262"/>
          <p:cNvSpPr>
            <a:spLocks noGrp="1"/>
          </p:cNvSpPr>
          <p:nvPr>
            <p:ph type="body" sz="quarter" idx="1"/>
          </p:nvPr>
        </p:nvSpPr>
        <p:spPr>
          <a:prstGeom prst="rect">
            <a:avLst/>
          </a:prstGeom>
        </p:spPr>
        <p:txBody>
          <a:bodyPr/>
          <a:lstStyle/>
          <a:p>
            <a:pPr marL="0" lvl="0" indent="0" defTabSz="457200">
              <a:buSzPct val="125000"/>
              <a:buNone/>
              <a:defRPr sz="1800"/>
            </a:pPr>
            <a:endParaRPr lang="en-US" sz="1400" dirty="0">
              <a:latin typeface="Helvetica"/>
              <a:ea typeface="Helvetica"/>
              <a:cs typeface="Helvetica"/>
              <a:sym typeface="Helvetica"/>
            </a:endParaRPr>
          </a:p>
        </p:txBody>
      </p:sp>
    </p:spTree>
    <p:extLst>
      <p:ext uri="{BB962C8B-B14F-4D97-AF65-F5344CB8AC3E}">
        <p14:creationId xmlns:p14="http://schemas.microsoft.com/office/powerpoint/2010/main" val="8841836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Shape 283"/>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284" name="Shape 284"/>
          <p:cNvSpPr>
            <a:spLocks noGrp="1"/>
          </p:cNvSpPr>
          <p:nvPr>
            <p:ph type="body" sz="quarter" idx="1"/>
          </p:nvPr>
        </p:nvSpPr>
        <p:spPr>
          <a:prstGeom prst="rect">
            <a:avLst/>
          </a:prstGeom>
        </p:spPr>
        <p:txBody>
          <a:bodyPr/>
          <a:lstStyle/>
          <a:p>
            <a:pPr marL="381000" lvl="0" indent="-381000" defTabSz="457200">
              <a:buSzPct val="125000"/>
              <a:buChar char="•"/>
              <a:defRPr sz="1800"/>
            </a:pPr>
            <a:r>
              <a:rPr sz="1400">
                <a:latin typeface="Helvetica"/>
                <a:ea typeface="Helvetica"/>
                <a:cs typeface="Helvetica"/>
                <a:sym typeface="Helvetica"/>
              </a:rPr>
              <a:t>Here, children relate size and number of units.</a:t>
            </a:r>
          </a:p>
          <a:p>
            <a:pPr marL="381000" lvl="0" indent="-381000" defTabSz="457200">
              <a:buSzPct val="125000"/>
              <a:buChar char="•"/>
              <a:defRPr sz="1800"/>
            </a:pPr>
            <a:endParaRPr sz="1400">
              <a:latin typeface="Helvetica"/>
              <a:ea typeface="Helvetica"/>
              <a:cs typeface="Helvetica"/>
              <a:sym typeface="Helvetica"/>
            </a:endParaRPr>
          </a:p>
          <a:p>
            <a:pPr marL="381000" lvl="0" indent="-381000" defTabSz="457200">
              <a:buSzPct val="125000"/>
              <a:buChar char="•"/>
              <a:defRPr sz="1800"/>
            </a:pPr>
            <a:r>
              <a:rPr sz="1400">
                <a:latin typeface="Helvetica"/>
                <a:ea typeface="Helvetica"/>
                <a:cs typeface="Helvetica"/>
                <a:sym typeface="Helvetica"/>
              </a:rPr>
              <a:t>They know that fewer bigger scoops are needed to fill a container, and more accurately quantify a comparison.</a:t>
            </a:r>
          </a:p>
          <a:p>
            <a:pPr lvl="0" defTabSz="457200">
              <a:defRPr sz="1800"/>
            </a:pPr>
            <a:endParaRPr sz="1400">
              <a:latin typeface="Helvetica"/>
              <a:ea typeface="Helvetica"/>
              <a:cs typeface="Helvetica"/>
              <a:sym typeface="Helvetica"/>
            </a:endParaRPr>
          </a:p>
          <a:p>
            <a:pPr marL="381000" lvl="0" indent="-381000" defTabSz="457200">
              <a:buSzPct val="125000"/>
              <a:buChar char="•"/>
              <a:defRPr sz="1800"/>
            </a:pPr>
            <a:r>
              <a:rPr sz="1400">
                <a:latin typeface="Helvetica"/>
                <a:ea typeface="Helvetica"/>
                <a:cs typeface="Helvetica"/>
                <a:sym typeface="Helvetica"/>
              </a:rPr>
              <a:t>They are able to iterate a unit in packing to find the volume, but may ignore internal cubes at times</a:t>
            </a:r>
          </a:p>
          <a:p>
            <a:pPr marL="381000" lvl="0" indent="-381000" defTabSz="457200">
              <a:buSzPct val="125000"/>
              <a:buChar char="•"/>
              <a:defRPr sz="1800"/>
            </a:pPr>
            <a:endParaRPr sz="1400">
              <a:latin typeface="Helvetica"/>
              <a:ea typeface="Helvetica"/>
              <a:cs typeface="Helvetica"/>
              <a:sym typeface="Helvetica"/>
            </a:endParaRPr>
          </a:p>
          <a:p>
            <a:pPr marL="381000" lvl="0" indent="-381000" defTabSz="457200">
              <a:buSzPct val="125000"/>
              <a:buChar char="•"/>
              <a:defRPr sz="1800"/>
            </a:pPr>
            <a:r>
              <a:rPr sz="1400">
                <a:latin typeface="Helvetica"/>
                <a:ea typeface="Helvetica"/>
                <a:cs typeface="Helvetica"/>
                <a:sym typeface="Helvetica"/>
              </a:rPr>
              <a:t>They count cubes, but may miss some hidden cubes.</a:t>
            </a:r>
          </a:p>
        </p:txBody>
      </p:sp>
    </p:spTree>
    <p:extLst>
      <p:ext uri="{BB962C8B-B14F-4D97-AF65-F5344CB8AC3E}">
        <p14:creationId xmlns:p14="http://schemas.microsoft.com/office/powerpoint/2010/main" val="20351343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Shape 261"/>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262" name="Shape 262"/>
          <p:cNvSpPr>
            <a:spLocks noGrp="1"/>
          </p:cNvSpPr>
          <p:nvPr>
            <p:ph type="body" sz="quarter" idx="1"/>
          </p:nvPr>
        </p:nvSpPr>
        <p:spPr>
          <a:prstGeom prst="rect">
            <a:avLst/>
          </a:prstGeom>
        </p:spPr>
        <p:txBody>
          <a:bodyPr/>
          <a:lstStyle/>
          <a:p>
            <a:pPr marL="0" lvl="0" indent="0" defTabSz="457200">
              <a:buSzPct val="125000"/>
              <a:buNone/>
              <a:defRPr sz="1800"/>
            </a:pPr>
            <a:endParaRPr lang="en-US" sz="1400" dirty="0">
              <a:latin typeface="Helvetica"/>
              <a:ea typeface="Helvetica"/>
              <a:cs typeface="Helvetica"/>
              <a:sym typeface="Helvetica"/>
            </a:endParaRPr>
          </a:p>
        </p:txBody>
      </p:sp>
    </p:spTree>
    <p:extLst>
      <p:ext uri="{BB962C8B-B14F-4D97-AF65-F5344CB8AC3E}">
        <p14:creationId xmlns:p14="http://schemas.microsoft.com/office/powerpoint/2010/main" val="15302687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Shape 293"/>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294" name="Shape 294"/>
          <p:cNvSpPr>
            <a:spLocks noGrp="1"/>
          </p:cNvSpPr>
          <p:nvPr>
            <p:ph type="body" sz="quarter" idx="1"/>
          </p:nvPr>
        </p:nvSpPr>
        <p:spPr>
          <a:prstGeom prst="rect">
            <a:avLst/>
          </a:prstGeom>
        </p:spPr>
        <p:txBody>
          <a:bodyPr/>
          <a:lstStyle/>
          <a:p>
            <a:pPr marL="381000" lvl="0" indent="-381000" defTabSz="457200">
              <a:buSzPct val="125000"/>
              <a:buChar char="•"/>
              <a:defRPr sz="1800"/>
            </a:pPr>
            <a:r>
              <a:rPr sz="1400" dirty="0">
                <a:latin typeface="Helvetica"/>
                <a:ea typeface="Helvetica"/>
                <a:cs typeface="Helvetica"/>
                <a:sym typeface="Helvetica"/>
              </a:rPr>
              <a:t>Here is where children begin to see units-of-units, what we call cores, and use additive reasoning/skip counting to calculate volume.</a:t>
            </a:r>
          </a:p>
          <a:p>
            <a:pPr marL="381000" lvl="0" indent="-381000" defTabSz="457200">
              <a:buSzPct val="125000"/>
              <a:buChar char="•"/>
              <a:defRPr sz="1800"/>
            </a:pPr>
            <a:endParaRPr sz="1400" dirty="0">
              <a:latin typeface="Helvetica"/>
              <a:ea typeface="Helvetica"/>
              <a:cs typeface="Helvetica"/>
              <a:sym typeface="Helvetica"/>
            </a:endParaRPr>
          </a:p>
          <a:p>
            <a:pPr marL="381000" lvl="0" indent="-381000" defTabSz="457200">
              <a:buSzPct val="125000"/>
              <a:buChar char="•"/>
              <a:defRPr sz="1800"/>
            </a:pPr>
            <a:r>
              <a:rPr sz="1400" dirty="0">
                <a:latin typeface="Helvetica"/>
                <a:ea typeface="Helvetica"/>
                <a:cs typeface="Helvetica"/>
                <a:sym typeface="Helvetica"/>
              </a:rPr>
              <a:t>They now solidly relate the number of cubes to capacity of the object.  </a:t>
            </a:r>
          </a:p>
          <a:p>
            <a:pPr marL="381000" lvl="0" indent="-381000" defTabSz="457200">
              <a:buSzPct val="125000"/>
              <a:buChar char="•"/>
              <a:defRPr sz="1800"/>
            </a:pPr>
            <a:endParaRPr sz="1400" dirty="0">
              <a:latin typeface="Helvetica"/>
              <a:ea typeface="Helvetica"/>
              <a:cs typeface="Helvetica"/>
              <a:sym typeface="Helvetica"/>
            </a:endParaRPr>
          </a:p>
          <a:p>
            <a:pPr marL="381000" lvl="0" indent="-381000" defTabSz="457200">
              <a:buSzPct val="125000"/>
              <a:buChar char="•"/>
              <a:defRPr sz="1800"/>
            </a:pPr>
            <a:r>
              <a:rPr sz="1400" dirty="0">
                <a:latin typeface="Helvetica"/>
                <a:ea typeface="Helvetica"/>
                <a:cs typeface="Helvetica"/>
                <a:sym typeface="Helvetica"/>
              </a:rPr>
              <a:t>Just because children can accurately count the number of cubes in an object, it doesn’t mean they connect the unit count to the amount of space in the object. This level is where that understanding solidifies.</a:t>
            </a:r>
          </a:p>
        </p:txBody>
      </p:sp>
    </p:spTree>
    <p:extLst>
      <p:ext uri="{BB962C8B-B14F-4D97-AF65-F5344CB8AC3E}">
        <p14:creationId xmlns:p14="http://schemas.microsoft.com/office/powerpoint/2010/main" val="9633466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Students </a:t>
            </a:r>
            <a:r>
              <a:rPr lang="en-US" b="1" dirty="0"/>
              <a:t>represented</a:t>
            </a:r>
            <a:r>
              <a:rPr lang="en-US" dirty="0"/>
              <a:t> their thinking verbally and stated whether they agreed and disagreed. The intervention questions helped them improve their own definition of volumes.</a:t>
            </a:r>
          </a:p>
          <a:p>
            <a:r>
              <a:rPr lang="en-US" dirty="0"/>
              <a:t>Ask the student if they agree with that. </a:t>
            </a:r>
          </a:p>
          <a:p>
            <a:pPr lvl="1"/>
            <a:r>
              <a:rPr lang="en-US" dirty="0"/>
              <a:t>If they agree give interventions.</a:t>
            </a:r>
          </a:p>
          <a:p>
            <a:pPr lvl="1"/>
            <a:r>
              <a:rPr lang="en-US" dirty="0"/>
              <a:t>If they disagree ask how we can help student to understand volume.</a:t>
            </a:r>
          </a:p>
          <a:p>
            <a:endParaRPr lang="en-US" dirty="0"/>
          </a:p>
          <a:p>
            <a:endParaRPr lang="en-US" dirty="0"/>
          </a:p>
        </p:txBody>
      </p:sp>
    </p:spTree>
    <p:extLst>
      <p:ext uri="{BB962C8B-B14F-4D97-AF65-F5344CB8AC3E}">
        <p14:creationId xmlns:p14="http://schemas.microsoft.com/office/powerpoint/2010/main" val="1474885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387377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r>
              <a:rPr lang="en-US" dirty="0"/>
              <a:t>Ask the question “How would you respond to this student?” and allow</a:t>
            </a:r>
            <a:r>
              <a:rPr lang="en-US" baseline="0" dirty="0"/>
              <a:t> 1 – 2 minutes for discussion.</a:t>
            </a:r>
          </a:p>
          <a:p>
            <a:endParaRPr lang="en-US" baseline="0" dirty="0"/>
          </a:p>
          <a:p>
            <a:r>
              <a:rPr lang="en-US" baseline="0" dirty="0"/>
              <a:t>Ask for people to share what they talked about before we share our three ways of responding to the student.</a:t>
            </a:r>
            <a:endParaRPr lang="en-US" dirty="0"/>
          </a:p>
        </p:txBody>
      </p:sp>
    </p:spTree>
    <p:extLst>
      <p:ext uri="{BB962C8B-B14F-4D97-AF65-F5344CB8AC3E}">
        <p14:creationId xmlns:p14="http://schemas.microsoft.com/office/powerpoint/2010/main" val="14155561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r>
              <a:rPr lang="en-US" dirty="0"/>
              <a:t>Ask the question “How would you respond to this student?” and allow</a:t>
            </a:r>
            <a:r>
              <a:rPr lang="en-US" baseline="0" dirty="0"/>
              <a:t> 1 – 2 minutes for discussion.</a:t>
            </a:r>
          </a:p>
          <a:p>
            <a:endParaRPr lang="en-US" baseline="0" dirty="0"/>
          </a:p>
          <a:p>
            <a:r>
              <a:rPr lang="en-US" baseline="0" dirty="0"/>
              <a:t>Ask for people to share what they talked about before we share our three ways of responding to the student.</a:t>
            </a:r>
            <a:endParaRPr lang="en-US" dirty="0"/>
          </a:p>
        </p:txBody>
      </p:sp>
    </p:spTree>
    <p:extLst>
      <p:ext uri="{BB962C8B-B14F-4D97-AF65-F5344CB8AC3E}">
        <p14:creationId xmlns:p14="http://schemas.microsoft.com/office/powerpoint/2010/main" val="14155561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r>
              <a:rPr lang="en-US" dirty="0"/>
              <a:t>Ask the question “How would you respond to this student?” and allow</a:t>
            </a:r>
            <a:r>
              <a:rPr lang="en-US" baseline="0" dirty="0"/>
              <a:t> 1 – 2 minutes for discussion.</a:t>
            </a:r>
          </a:p>
          <a:p>
            <a:endParaRPr lang="en-US" baseline="0" dirty="0"/>
          </a:p>
          <a:p>
            <a:r>
              <a:rPr lang="en-US" baseline="0" dirty="0"/>
              <a:t>Ask for people to share what they talked about before we share our three ways of responding to the student.</a:t>
            </a:r>
            <a:endParaRPr lang="en-US" dirty="0"/>
          </a:p>
        </p:txBody>
      </p:sp>
    </p:spTree>
    <p:extLst>
      <p:ext uri="{BB962C8B-B14F-4D97-AF65-F5344CB8AC3E}">
        <p14:creationId xmlns:p14="http://schemas.microsoft.com/office/powerpoint/2010/main" val="14155561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r>
              <a:rPr lang="en-US" b="1" dirty="0"/>
              <a:t>Abby: </a:t>
            </a:r>
            <a:r>
              <a:rPr lang="en-US" dirty="0"/>
              <a:t>claims to agree with the idea that the solid with more cubes has a bigger volume, but then almost immediately says that the cubes are smaller and then quickly and easily relates the size of the smaller cubes to the size of the larger stating that if we took eight of the smaller cubes it would probably make one of the bigger cubes.</a:t>
            </a:r>
          </a:p>
          <a:p>
            <a:r>
              <a:rPr lang="en-US" b="1" dirty="0"/>
              <a:t>Anselm:</a:t>
            </a:r>
            <a:r>
              <a:rPr lang="en-US" dirty="0"/>
              <a:t> the block made of centimeter cubes had more cubes but the other block is taller (or bigger, not clear). Later correct answer.</a:t>
            </a:r>
          </a:p>
          <a:p>
            <a:r>
              <a:rPr lang="en-US" b="1" dirty="0"/>
              <a:t>Danny: </a:t>
            </a:r>
            <a:r>
              <a:rPr lang="en-US" dirty="0"/>
              <a:t>Refers levels and agrees. Ice melting analogy helped him give correct answer.</a:t>
            </a:r>
          </a:p>
          <a:p>
            <a:r>
              <a:rPr lang="en-US" b="1" dirty="0"/>
              <a:t>Arielle:</a:t>
            </a:r>
            <a:r>
              <a:rPr lang="en-US" dirty="0"/>
              <a:t> </a:t>
            </a:r>
            <a:r>
              <a:rPr lang="en-US" dirty="0" err="1"/>
              <a:t>agress</a:t>
            </a:r>
            <a:r>
              <a:rPr lang="en-US" dirty="0"/>
              <a:t> but later w ice melting gives correct answer.</a:t>
            </a:r>
          </a:p>
          <a:p>
            <a:r>
              <a:rPr lang="en-US" b="1" dirty="0"/>
              <a:t>Drew:</a:t>
            </a:r>
            <a:r>
              <a:rPr lang="en-US" dirty="0"/>
              <a:t> Agreed first (The student did agree that the figure with more cubes had a larger volume even though it's not bigger, because it had more blocks.) Gave correct answer for which one would take up more space or would take more to fill.</a:t>
            </a:r>
          </a:p>
          <a:p>
            <a:r>
              <a:rPr lang="en-US" b="1" dirty="0"/>
              <a:t>Ryan: </a:t>
            </a:r>
            <a:r>
              <a:rPr lang="en-US" dirty="0"/>
              <a:t>Agreed (it makes sense), correct answer with ice melting analogy. </a:t>
            </a:r>
          </a:p>
          <a:p>
            <a:r>
              <a:rPr lang="en-US" b="1" dirty="0"/>
              <a:t>Owen:</a:t>
            </a:r>
            <a:r>
              <a:rPr lang="en-US" dirty="0"/>
              <a:t> Disagreed and articulate the inverse relationship. </a:t>
            </a:r>
          </a:p>
          <a:p>
            <a:endParaRPr lang="en-US" dirty="0"/>
          </a:p>
        </p:txBody>
      </p:sp>
    </p:spTree>
    <p:extLst>
      <p:ext uri="{BB962C8B-B14F-4D97-AF65-F5344CB8AC3E}">
        <p14:creationId xmlns:p14="http://schemas.microsoft.com/office/powerpoint/2010/main" val="19066286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r>
              <a:rPr lang="en-US" dirty="0"/>
              <a:t>Picture needed</a:t>
            </a:r>
          </a:p>
        </p:txBody>
      </p:sp>
    </p:spTree>
    <p:extLst>
      <p:ext uri="{BB962C8B-B14F-4D97-AF65-F5344CB8AC3E}">
        <p14:creationId xmlns:p14="http://schemas.microsoft.com/office/powerpoint/2010/main" val="41794689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r>
              <a:rPr lang="en-US" sz="1200" u="sng" kern="1200" dirty="0">
                <a:solidFill>
                  <a:schemeClr val="tx1"/>
                </a:solidFill>
                <a:effectLst/>
                <a:latin typeface="+mn-lt"/>
                <a:ea typeface="+mn-ea"/>
                <a:cs typeface="+mn-cs"/>
              </a:rPr>
              <a:t>Activity 1 (packing Scheme)</a:t>
            </a:r>
            <a:r>
              <a:rPr lang="en-US" sz="1200" u="none" kern="1200" dirty="0">
                <a:solidFill>
                  <a:schemeClr val="tx1"/>
                </a:solidFill>
                <a:effectLst/>
                <a:latin typeface="+mn-lt"/>
                <a:ea typeface="+mn-ea"/>
                <a:cs typeface="+mn-cs"/>
              </a:rPr>
              <a:t>:</a:t>
            </a:r>
            <a:r>
              <a:rPr lang="en-US" sz="1200" u="none"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help children see see layers of arrays of cubes;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develop the formula as V=B*h</a:t>
            </a:r>
          </a:p>
          <a:p>
            <a:r>
              <a:rPr lang="en-US" sz="1200" u="sng" kern="1200" dirty="0">
                <a:solidFill>
                  <a:schemeClr val="tx1"/>
                </a:solidFill>
                <a:effectLst/>
                <a:latin typeface="+mn-lt"/>
                <a:ea typeface="+mn-ea"/>
                <a:cs typeface="+mn-cs"/>
              </a:rPr>
              <a:t>Activity 2 (building Scheme)</a:t>
            </a:r>
            <a:r>
              <a:rPr lang="en-US" sz="1200" u="none" kern="1200" dirty="0">
                <a:solidFill>
                  <a:schemeClr val="tx1"/>
                </a:solidFill>
                <a:effectLst/>
                <a:latin typeface="+mn-lt"/>
                <a:ea typeface="+mn-ea"/>
                <a:cs typeface="+mn-cs"/>
              </a:rPr>
              <a:t>:</a:t>
            </a:r>
            <a:r>
              <a:rPr lang="en-US" sz="1200" u="none"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help children see layers of arrays of cubes;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help children see that the product of the length, width, and height also produces a measure of volume</a:t>
            </a:r>
          </a:p>
          <a:p>
            <a:endParaRPr lang="en-US" dirty="0"/>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Follow-up Tasks: After this development of the formulas, children have little engagement with physical cubes. They must show that they understand the lesson by interpreting 2-D representations of 3-D objects and applying the formulas. These are the two types of tasks they encounter: </a:t>
            </a:r>
          </a:p>
          <a:p>
            <a:r>
              <a:rPr lang="en-US" sz="1200" kern="1200" dirty="0">
                <a:solidFill>
                  <a:schemeClr val="tx1"/>
                </a:solidFill>
                <a:effectLst/>
                <a:latin typeface="+mn-lt"/>
                <a:ea typeface="+mn-ea"/>
                <a:cs typeface="+mn-cs"/>
              </a:rPr>
              <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a:t>
            </a:r>
            <a:endParaRPr lang="en-US" dirty="0"/>
          </a:p>
        </p:txBody>
      </p:sp>
    </p:spTree>
    <p:extLst>
      <p:ext uri="{BB962C8B-B14F-4D97-AF65-F5344CB8AC3E}">
        <p14:creationId xmlns:p14="http://schemas.microsoft.com/office/powerpoint/2010/main" val="30908405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Shape 273"/>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274" name="Shape 274"/>
          <p:cNvSpPr>
            <a:spLocks noGrp="1"/>
          </p:cNvSpPr>
          <p:nvPr>
            <p:ph type="body" sz="quarter" idx="1"/>
          </p:nvPr>
        </p:nvSpPr>
        <p:spPr>
          <a:prstGeom prst="rect">
            <a:avLst/>
          </a:prstGeom>
        </p:spPr>
        <p:txBody>
          <a:bodyPr/>
          <a:lstStyle/>
          <a:p>
            <a:pPr lvl="0">
              <a:defRPr sz="1800"/>
            </a:pPr>
            <a:endParaRPr sz="1400"/>
          </a:p>
          <a:p>
            <a:pPr lvl="0">
              <a:defRPr sz="1800"/>
            </a:pPr>
            <a:endParaRPr sz="1400"/>
          </a:p>
        </p:txBody>
      </p:sp>
    </p:spTree>
    <p:extLst>
      <p:ext uri="{BB962C8B-B14F-4D97-AF65-F5344CB8AC3E}">
        <p14:creationId xmlns:p14="http://schemas.microsoft.com/office/powerpoint/2010/main" val="20896137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Shape 379"/>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380" name="Shape 380"/>
          <p:cNvSpPr>
            <a:spLocks noGrp="1"/>
          </p:cNvSpPr>
          <p:nvPr>
            <p:ph type="body" sz="quarter" idx="1"/>
          </p:nvPr>
        </p:nvSpPr>
        <p:spPr>
          <a:prstGeom prst="rect">
            <a:avLst/>
          </a:prstGeom>
        </p:spPr>
        <p:txBody>
          <a:bodyPr/>
          <a:lstStyle/>
          <a:p>
            <a:pPr lvl="0">
              <a:defRPr sz="1800"/>
            </a:pPr>
            <a:r>
              <a:rPr sz="1400"/>
              <a:t>T</a:t>
            </a:r>
          </a:p>
        </p:txBody>
      </p:sp>
    </p:spTree>
    <p:extLst>
      <p:ext uri="{BB962C8B-B14F-4D97-AF65-F5344CB8AC3E}">
        <p14:creationId xmlns:p14="http://schemas.microsoft.com/office/powerpoint/2010/main" val="190884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38737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387377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387377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r>
              <a:rPr lang="en-US" dirty="0"/>
              <a:t>The goal is to articulate and discuss the mathematics they know and how they think about that mathematics. A related goal is to discuss differences in their thinking. [Trainers move around and record examples that will be particularly helpful in illustrating different levels of the learning trajectory.]</a:t>
            </a:r>
          </a:p>
        </p:txBody>
      </p:sp>
    </p:spTree>
    <p:extLst>
      <p:ext uri="{BB962C8B-B14F-4D97-AF65-F5344CB8AC3E}">
        <p14:creationId xmlns:p14="http://schemas.microsoft.com/office/powerpoint/2010/main" val="836153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94042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Shape 361"/>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362" name="Shape 362"/>
          <p:cNvSpPr>
            <a:spLocks noGrp="1"/>
          </p:cNvSpPr>
          <p:nvPr>
            <p:ph type="body" sz="quarter" idx="1"/>
          </p:nvPr>
        </p:nvSpPr>
        <p:spPr>
          <a:prstGeom prst="rect">
            <a:avLst/>
          </a:prstGeom>
        </p:spPr>
        <p:txBody>
          <a:bodyPr/>
          <a:lstStyle/>
          <a:p>
            <a:pPr lvl="0">
              <a:defRPr sz="1800"/>
            </a:pPr>
            <a:endParaRPr sz="1400" dirty="0"/>
          </a:p>
        </p:txBody>
      </p:sp>
    </p:spTree>
    <p:extLst>
      <p:ext uri="{BB962C8B-B14F-4D97-AF65-F5344CB8AC3E}">
        <p14:creationId xmlns:p14="http://schemas.microsoft.com/office/powerpoint/2010/main" val="10328681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r>
              <a:rPr lang="en-US" sz="1200" kern="1200" dirty="0">
                <a:solidFill>
                  <a:schemeClr val="tx1"/>
                </a:solidFill>
                <a:latin typeface="+mn-lt"/>
                <a:ea typeface="ＭＳ Ｐゴシック" charset="0"/>
                <a:cs typeface="ＭＳ Ｐゴシック" charset="0"/>
              </a:rPr>
              <a:t>What makes a good instructional task? Reflect on Sessions 7</a:t>
            </a:r>
            <a:r>
              <a:rPr lang="en-US" sz="1200" kern="1200" baseline="0" dirty="0">
                <a:solidFill>
                  <a:schemeClr val="tx1"/>
                </a:solidFill>
                <a:latin typeface="+mn-lt"/>
                <a:ea typeface="ＭＳ Ｐゴシック" charset="0"/>
                <a:cs typeface="ＭＳ Ｐゴシック" charset="0"/>
              </a:rPr>
              <a:t> and 8</a:t>
            </a:r>
            <a:r>
              <a:rPr lang="en-US" sz="1200" kern="1200" dirty="0">
                <a:solidFill>
                  <a:schemeClr val="tx1"/>
                </a:solidFill>
                <a:latin typeface="+mn-lt"/>
                <a:ea typeface="ＭＳ Ｐゴシック" charset="0"/>
                <a:cs typeface="ＭＳ Ｐゴシック" charset="0"/>
              </a:rPr>
              <a:t>. What is the benefit of informal activities?</a:t>
            </a:r>
          </a:p>
          <a:p>
            <a:r>
              <a:rPr lang="en-US" sz="1200" kern="1200" dirty="0">
                <a:solidFill>
                  <a:schemeClr val="tx1"/>
                </a:solidFill>
                <a:latin typeface="+mn-lt"/>
                <a:ea typeface="ＭＳ Ｐゴシック" charset="0"/>
                <a:cs typeface="ＭＳ Ｐゴシック" charset="0"/>
              </a:rPr>
              <a:t>Instructional tasks along the LT—example tasks and their justification.  Discussion of how they are similar and how they are different from “typical” curriculum activities.</a:t>
            </a:r>
            <a:endParaRPr lang="en-US" dirty="0"/>
          </a:p>
        </p:txBody>
      </p:sp>
    </p:spTree>
    <p:extLst>
      <p:ext uri="{BB962C8B-B14F-4D97-AF65-F5344CB8AC3E}">
        <p14:creationId xmlns:p14="http://schemas.microsoft.com/office/powerpoint/2010/main" val="40447834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no anima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3" name="Rectangle 3"/>
          <p:cNvSpPr>
            <a:spLocks noGrp="1" noChangeArrowheads="1"/>
          </p:cNvSpPr>
          <p:nvPr>
            <p:ph idx="1"/>
          </p:nvPr>
        </p:nvSpPr>
        <p:spPr bwMode="auto">
          <a:xfrm>
            <a:off x="541802" y="2601810"/>
            <a:ext cx="11919612" cy="6113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p:txBody>
          <a:bodyPr/>
          <a:lstStyle>
            <a:lvl1pPr>
              <a:defRPr/>
            </a:lvl1pPr>
          </a:lstStyle>
          <a:p>
            <a:pPr>
              <a:defRPr/>
            </a:pPr>
            <a:fld id="{3A70E966-DF5C-7F49-B8C5-38FCE1A407A0}" type="slidenum">
              <a:rPr lang="en-US"/>
              <a:pPr>
                <a:defRPr/>
              </a:pPr>
              <a:t>‹#›</a:t>
            </a:fld>
            <a:endParaRPr lang="en-US" dirty="0"/>
          </a:p>
        </p:txBody>
      </p:sp>
      <p:sp>
        <p:nvSpPr>
          <p:cNvPr id="5" name="Footer Placeholder 2">
            <a:extLst>
              <a:ext uri="{FF2B5EF4-FFF2-40B4-BE49-F238E27FC236}">
                <a16:creationId xmlns:a16="http://schemas.microsoft.com/office/drawing/2014/main" xmlns="" id="{35603C3F-B8D7-C54E-B4F0-EDCC20F849E4}"/>
              </a:ext>
            </a:extLst>
          </p:cNvPr>
          <p:cNvSpPr>
            <a:spLocks noGrp="1"/>
          </p:cNvSpPr>
          <p:nvPr>
            <p:ph type="ftr" sz="quarter" idx="3"/>
          </p:nvPr>
        </p:nvSpPr>
        <p:spPr>
          <a:xfrm>
            <a:off x="539496" y="8759952"/>
            <a:ext cx="11923776" cy="676656"/>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69471863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tmplLst>
          <p:tmpl lvl="1">
            <p:tnLst>
              <p:par>
                <p:cTn xmlns:p14="http://schemas.microsoft.com/office/powerpoint/2010/mai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2">
            <p:tnLst>
              <p:par>
                <p:cTn xmlns:p14="http://schemas.microsoft.com/office/powerpoint/2010/mai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3">
            <p:tnLst>
              <p:par>
                <p:cTn xmlns:p14="http://schemas.microsoft.com/office/powerpoint/2010/mai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4">
            <p:tnLst>
              <p:par>
                <p:cTn xmlns:p14="http://schemas.microsoft.com/office/powerpoint/2010/mai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5">
            <p:tnLst>
              <p:par>
                <p:cTn xmlns:p14="http://schemas.microsoft.com/office/powerpoint/2010/mai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anima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3" name="Rectangle 3"/>
          <p:cNvSpPr>
            <a:spLocks noGrp="1" noChangeArrowheads="1"/>
          </p:cNvSpPr>
          <p:nvPr>
            <p:ph idx="1"/>
          </p:nvPr>
        </p:nvSpPr>
        <p:spPr bwMode="auto">
          <a:xfrm>
            <a:off x="541802" y="2601810"/>
            <a:ext cx="11919612" cy="6113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p:txBody>
          <a:bodyPr/>
          <a:lstStyle>
            <a:lvl1pPr>
              <a:defRPr/>
            </a:lvl1pPr>
          </a:lstStyle>
          <a:p>
            <a:pPr>
              <a:defRPr/>
            </a:pPr>
            <a:fld id="{4FEB6D4D-DBBA-C748-B144-9A276EB883E4}" type="slidenum">
              <a:rPr lang="en-US"/>
              <a:pPr>
                <a:defRPr/>
              </a:pPr>
              <a:t>‹#›</a:t>
            </a:fld>
            <a:endParaRPr lang="en-US" dirty="0"/>
          </a:p>
        </p:txBody>
      </p:sp>
      <p:sp>
        <p:nvSpPr>
          <p:cNvPr id="5" name="Footer Placeholder 2">
            <a:extLst>
              <a:ext uri="{FF2B5EF4-FFF2-40B4-BE49-F238E27FC236}">
                <a16:creationId xmlns:a16="http://schemas.microsoft.com/office/drawing/2014/main" xmlns="" id="{B29B0B7D-8CE5-9346-97D5-4770317A4105}"/>
              </a:ext>
            </a:extLst>
          </p:cNvPr>
          <p:cNvSpPr>
            <a:spLocks noGrp="1"/>
          </p:cNvSpPr>
          <p:nvPr>
            <p:ph type="ftr" sz="quarter" idx="3"/>
          </p:nvPr>
        </p:nvSpPr>
        <p:spPr>
          <a:xfrm>
            <a:off x="539496" y="8759952"/>
            <a:ext cx="11923776" cy="676656"/>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65355664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tmplLst>
          <p:tmpl lvl="1">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2">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3">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4">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5">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9860" y="2609338"/>
            <a:ext cx="5833386" cy="6081419"/>
          </a:xfrm>
        </p:spPr>
        <p:txBody>
          <a:bodyPr/>
          <a:lstStyle>
            <a:lvl1pPr>
              <a:defRPr sz="3600"/>
            </a:lvl1pPr>
            <a:lvl2pPr>
              <a:defRPr sz="3200"/>
            </a:lvl2pPr>
            <a:lvl3pPr>
              <a:defRPr sz="2800"/>
            </a:lvl3pPr>
            <a:lvl4pPr>
              <a:defRPr sz="2400"/>
            </a:lvl4pPr>
            <a:lvl5pPr>
              <a:defRPr sz="2000"/>
            </a:lvl5pPr>
            <a:lvl6pPr>
              <a:defRPr sz="2560"/>
            </a:lvl6pPr>
            <a:lvl7pPr>
              <a:defRPr sz="2560"/>
            </a:lvl7pPr>
            <a:lvl8pPr>
              <a:defRPr sz="2560"/>
            </a:lvl8pPr>
            <a:lvl9pPr>
              <a:defRPr sz="256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718328" y="2609341"/>
            <a:ext cx="5743086" cy="6081420"/>
          </a:xfrm>
        </p:spPr>
        <p:txBody>
          <a:bodyPr/>
          <a:lstStyle>
            <a:lvl1pPr>
              <a:defRPr sz="3600"/>
            </a:lvl1pPr>
            <a:lvl2pPr>
              <a:defRPr sz="3200"/>
            </a:lvl2pPr>
            <a:lvl3pPr>
              <a:defRPr sz="2800"/>
            </a:lvl3pPr>
            <a:lvl4pPr>
              <a:defRPr sz="2400"/>
            </a:lvl4pPr>
            <a:lvl5pPr>
              <a:defRPr sz="2000"/>
            </a:lvl5pPr>
            <a:lvl6pPr>
              <a:defRPr sz="2560"/>
            </a:lvl6pPr>
            <a:lvl7pPr>
              <a:defRPr sz="2560"/>
            </a:lvl7pPr>
            <a:lvl8pPr>
              <a:defRPr sz="2560"/>
            </a:lvl8pPr>
            <a:lvl9pPr>
              <a:defRPr sz="256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p:txBody>
          <a:bodyPr/>
          <a:lstStyle>
            <a:lvl1pPr>
              <a:defRPr/>
            </a:lvl1pPr>
          </a:lstStyle>
          <a:p>
            <a:pPr>
              <a:defRPr/>
            </a:pPr>
            <a:fld id="{8AB86A60-8BFC-954E-BCEA-9DB73CBC6115}" type="slidenum">
              <a:rPr lang="en-US"/>
              <a:pPr>
                <a:defRPr/>
              </a:pPr>
              <a:t>‹#›</a:t>
            </a:fld>
            <a:endParaRPr lang="en-US" dirty="0"/>
          </a:p>
        </p:txBody>
      </p:sp>
      <p:sp>
        <p:nvSpPr>
          <p:cNvPr id="6" name="Footer Placeholder 2">
            <a:extLst>
              <a:ext uri="{FF2B5EF4-FFF2-40B4-BE49-F238E27FC236}">
                <a16:creationId xmlns:a16="http://schemas.microsoft.com/office/drawing/2014/main" xmlns="" id="{48826381-5DB0-9240-8E44-F5E8C0766517}"/>
              </a:ext>
            </a:extLst>
          </p:cNvPr>
          <p:cNvSpPr>
            <a:spLocks noGrp="1"/>
          </p:cNvSpPr>
          <p:nvPr>
            <p:ph type="ftr" sz="quarter" idx="3"/>
          </p:nvPr>
        </p:nvSpPr>
        <p:spPr>
          <a:xfrm>
            <a:off x="539496" y="8759952"/>
            <a:ext cx="11923776" cy="676656"/>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1059072865"/>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21208" y="3824057"/>
            <a:ext cx="11937672" cy="1951355"/>
          </a:xfrm>
        </p:spPr>
        <p:txBody>
          <a:bodyPr/>
          <a:lstStyle/>
          <a:p>
            <a:r>
              <a:rPr lang="en-US"/>
              <a:t>Click to edit Master title style</a:t>
            </a:r>
          </a:p>
        </p:txBody>
      </p:sp>
      <p:sp>
        <p:nvSpPr>
          <p:cNvPr id="3" name="Rectangle 6"/>
          <p:cNvSpPr>
            <a:spLocks noGrp="1" noChangeArrowheads="1"/>
          </p:cNvSpPr>
          <p:nvPr>
            <p:ph type="sldNum" sz="quarter" idx="10"/>
          </p:nvPr>
        </p:nvSpPr>
        <p:spPr/>
        <p:txBody>
          <a:bodyPr/>
          <a:lstStyle>
            <a:lvl1pPr>
              <a:defRPr/>
            </a:lvl1pPr>
          </a:lstStyle>
          <a:p>
            <a:pPr>
              <a:defRPr/>
            </a:pPr>
            <a:fld id="{1D900862-469F-EA4F-ADF8-B72A39836DEC}" type="slidenum">
              <a:rPr lang="en-US"/>
              <a:pPr>
                <a:defRPr/>
              </a:pPr>
              <a:t>‹#›</a:t>
            </a:fld>
            <a:endParaRPr lang="en-US" dirty="0"/>
          </a:p>
        </p:txBody>
      </p:sp>
      <p:sp>
        <p:nvSpPr>
          <p:cNvPr id="4" name="Footer Placeholder 2">
            <a:extLst>
              <a:ext uri="{FF2B5EF4-FFF2-40B4-BE49-F238E27FC236}">
                <a16:creationId xmlns:a16="http://schemas.microsoft.com/office/drawing/2014/main" xmlns="" id="{4BAE21AB-2C24-B244-9AE0-2F1F0AFEBBEC}"/>
              </a:ext>
            </a:extLst>
          </p:cNvPr>
          <p:cNvSpPr>
            <a:spLocks noGrp="1"/>
          </p:cNvSpPr>
          <p:nvPr>
            <p:ph type="ftr" sz="quarter" idx="3"/>
          </p:nvPr>
        </p:nvSpPr>
        <p:spPr>
          <a:xfrm>
            <a:off x="539496" y="8759952"/>
            <a:ext cx="11923776" cy="676656"/>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462590548"/>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a:lvl1pPr>
          </a:lstStyle>
          <a:p>
            <a:pPr>
              <a:defRPr/>
            </a:pPr>
            <a:fld id="{A4CCEE3B-5A22-9B44-A74C-69D005E6A8AE}" type="slidenum">
              <a:rPr lang="en-US"/>
              <a:pPr>
                <a:defRPr/>
              </a:pPr>
              <a:t>‹#›</a:t>
            </a:fld>
            <a:endParaRPr lang="en-US" dirty="0"/>
          </a:p>
        </p:txBody>
      </p:sp>
      <p:sp>
        <p:nvSpPr>
          <p:cNvPr id="3" name="Footer Placeholder 2">
            <a:extLst>
              <a:ext uri="{FF2B5EF4-FFF2-40B4-BE49-F238E27FC236}">
                <a16:creationId xmlns:a16="http://schemas.microsoft.com/office/drawing/2014/main" xmlns="" id="{937C3D43-9FFB-7141-96EC-106C9F2588FC}"/>
              </a:ext>
            </a:extLst>
          </p:cNvPr>
          <p:cNvSpPr>
            <a:spLocks noGrp="1"/>
          </p:cNvSpPr>
          <p:nvPr>
            <p:ph type="ftr" sz="quarter" idx="3"/>
          </p:nvPr>
        </p:nvSpPr>
        <p:spPr>
          <a:xfrm>
            <a:off x="539496" y="8759952"/>
            <a:ext cx="11923776" cy="676656"/>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316971261"/>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23740" y="433634"/>
            <a:ext cx="11937672" cy="1951355"/>
          </a:xfrm>
          <a:prstGeom prst="rect">
            <a:avLst/>
          </a:prstGeom>
          <a:solidFill>
            <a:srgbClr val="0A2241"/>
          </a:solidFill>
          <a:ln>
            <a:noFill/>
          </a:ln>
          <a:extLs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0" tIns="45716" rIns="91430" bIns="45716"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541802" y="2601810"/>
            <a:ext cx="11919612" cy="6113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0" tIns="45716" rIns="91430" bIns="45716"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11594533" y="8884991"/>
            <a:ext cx="866881" cy="546560"/>
          </a:xfrm>
          <a:prstGeom prst="rect">
            <a:avLst/>
          </a:prstGeom>
          <a:noFill/>
          <a:ln w="9525">
            <a:noFill/>
            <a:miter lim="800000"/>
            <a:headEnd/>
            <a:tailEnd/>
          </a:ln>
          <a:effectLst/>
        </p:spPr>
        <p:txBody>
          <a:bodyPr vert="horz" wrap="square" lIns="91430" tIns="45716" rIns="91430" bIns="45716" numCol="1" anchor="t" anchorCtr="0" compatLnSpc="1">
            <a:prstTxWarp prst="textNoShape">
              <a:avLst/>
            </a:prstTxWarp>
          </a:bodyPr>
          <a:lstStyle>
            <a:lvl1pPr algn="r" fontAlgn="auto">
              <a:spcBef>
                <a:spcPts val="0"/>
              </a:spcBef>
              <a:spcAft>
                <a:spcPts val="0"/>
              </a:spcAft>
              <a:defRPr sz="1991" smtClean="0">
                <a:latin typeface="Arial"/>
                <a:ea typeface="+mn-ea"/>
                <a:cs typeface="Arial"/>
              </a:defRPr>
            </a:lvl1pPr>
          </a:lstStyle>
          <a:p>
            <a:pPr>
              <a:defRPr/>
            </a:pPr>
            <a:fld id="{A28EC2B1-605E-6046-8E60-7BD1EC5E9CBB}" type="slidenum">
              <a:rPr lang="en-US"/>
              <a:pPr>
                <a:defRPr/>
              </a:pPr>
              <a:t>‹#›</a:t>
            </a:fld>
            <a:endParaRPr lang="en-US" dirty="0"/>
          </a:p>
        </p:txBody>
      </p:sp>
      <p:sp>
        <p:nvSpPr>
          <p:cNvPr id="3" name="Footer Placeholder 2">
            <a:extLst>
              <a:ext uri="{FF2B5EF4-FFF2-40B4-BE49-F238E27FC236}">
                <a16:creationId xmlns:a16="http://schemas.microsoft.com/office/drawing/2014/main" xmlns="" id="{2BEE7971-620C-3E40-93DE-6CDBB787CE33}"/>
              </a:ext>
            </a:extLst>
          </p:cNvPr>
          <p:cNvSpPr>
            <a:spLocks noGrp="1"/>
          </p:cNvSpPr>
          <p:nvPr>
            <p:ph type="ftr" sz="quarter" idx="3"/>
          </p:nvPr>
        </p:nvSpPr>
        <p:spPr>
          <a:xfrm>
            <a:off x="539496" y="8759952"/>
            <a:ext cx="11923776" cy="676656"/>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transition xmlns:p14="http://schemas.microsoft.com/office/powerpoint/2010/main"/>
  <p:hf sldNum="0" hdr="0" dt="0"/>
  <p:txStyles>
    <p:titleStyle>
      <a:lvl1pPr algn="ctr" rtl="0" eaLnBrk="1" fontAlgn="base" hangingPunct="1">
        <a:spcBef>
          <a:spcPct val="0"/>
        </a:spcBef>
        <a:spcAft>
          <a:spcPct val="0"/>
        </a:spcAft>
        <a:defRPr sz="4000">
          <a:solidFill>
            <a:schemeClr val="bg1"/>
          </a:solidFill>
          <a:latin typeface="+mj-lt"/>
          <a:ea typeface="ＭＳ Ｐゴシック" pitchFamily="24" charset="-128"/>
          <a:cs typeface="ＭＳ Ｐゴシック" pitchFamily="24" charset="-128"/>
        </a:defRPr>
      </a:lvl1pPr>
      <a:lvl2pPr algn="ctr" rtl="0" eaLnBrk="1" fontAlgn="base" hangingPunct="1">
        <a:spcBef>
          <a:spcPct val="0"/>
        </a:spcBef>
        <a:spcAft>
          <a:spcPct val="0"/>
        </a:spcAft>
        <a:defRPr sz="5119">
          <a:solidFill>
            <a:schemeClr val="bg1"/>
          </a:solidFill>
          <a:latin typeface="Tahoma" pitchFamily="24" charset="0"/>
          <a:ea typeface="ＭＳ Ｐゴシック" pitchFamily="24" charset="-128"/>
          <a:cs typeface="ＭＳ Ｐゴシック" pitchFamily="24" charset="-128"/>
        </a:defRPr>
      </a:lvl2pPr>
      <a:lvl3pPr algn="ctr" rtl="0" eaLnBrk="1" fontAlgn="base" hangingPunct="1">
        <a:spcBef>
          <a:spcPct val="0"/>
        </a:spcBef>
        <a:spcAft>
          <a:spcPct val="0"/>
        </a:spcAft>
        <a:defRPr sz="5119">
          <a:solidFill>
            <a:schemeClr val="bg1"/>
          </a:solidFill>
          <a:latin typeface="Tahoma" pitchFamily="24" charset="0"/>
          <a:ea typeface="ＭＳ Ｐゴシック" pitchFamily="24" charset="-128"/>
          <a:cs typeface="ＭＳ Ｐゴシック" pitchFamily="24" charset="-128"/>
        </a:defRPr>
      </a:lvl3pPr>
      <a:lvl4pPr algn="ctr" rtl="0" eaLnBrk="1" fontAlgn="base" hangingPunct="1">
        <a:spcBef>
          <a:spcPct val="0"/>
        </a:spcBef>
        <a:spcAft>
          <a:spcPct val="0"/>
        </a:spcAft>
        <a:defRPr sz="5119">
          <a:solidFill>
            <a:schemeClr val="bg1"/>
          </a:solidFill>
          <a:latin typeface="Tahoma" pitchFamily="24" charset="0"/>
          <a:ea typeface="ＭＳ Ｐゴシック" pitchFamily="24" charset="-128"/>
          <a:cs typeface="ＭＳ Ｐゴシック" pitchFamily="24" charset="-128"/>
        </a:defRPr>
      </a:lvl4pPr>
      <a:lvl5pPr algn="ctr" rtl="0" eaLnBrk="1" fontAlgn="base" hangingPunct="1">
        <a:spcBef>
          <a:spcPct val="0"/>
        </a:spcBef>
        <a:spcAft>
          <a:spcPct val="0"/>
        </a:spcAft>
        <a:defRPr sz="5119">
          <a:solidFill>
            <a:schemeClr val="bg1"/>
          </a:solidFill>
          <a:latin typeface="Tahoma" pitchFamily="24" charset="0"/>
          <a:ea typeface="ＭＳ Ｐゴシック" pitchFamily="24" charset="-128"/>
          <a:cs typeface="ＭＳ Ｐゴシック" pitchFamily="24" charset="-128"/>
        </a:defRPr>
      </a:lvl5pPr>
      <a:lvl6pPr marL="650073" algn="ctr" rtl="0" eaLnBrk="1" fontAlgn="base" hangingPunct="1">
        <a:spcBef>
          <a:spcPct val="0"/>
        </a:spcBef>
        <a:spcAft>
          <a:spcPct val="0"/>
        </a:spcAft>
        <a:defRPr sz="6257" b="1">
          <a:solidFill>
            <a:schemeClr val="tx2"/>
          </a:solidFill>
          <a:latin typeface="Tahoma" pitchFamily="24" charset="0"/>
        </a:defRPr>
      </a:lvl6pPr>
      <a:lvl7pPr marL="1300143" algn="ctr" rtl="0" eaLnBrk="1" fontAlgn="base" hangingPunct="1">
        <a:spcBef>
          <a:spcPct val="0"/>
        </a:spcBef>
        <a:spcAft>
          <a:spcPct val="0"/>
        </a:spcAft>
        <a:defRPr sz="6257" b="1">
          <a:solidFill>
            <a:schemeClr val="tx2"/>
          </a:solidFill>
          <a:latin typeface="Tahoma" pitchFamily="24" charset="0"/>
        </a:defRPr>
      </a:lvl7pPr>
      <a:lvl8pPr marL="1950216" algn="ctr" rtl="0" eaLnBrk="1" fontAlgn="base" hangingPunct="1">
        <a:spcBef>
          <a:spcPct val="0"/>
        </a:spcBef>
        <a:spcAft>
          <a:spcPct val="0"/>
        </a:spcAft>
        <a:defRPr sz="6257" b="1">
          <a:solidFill>
            <a:schemeClr val="tx2"/>
          </a:solidFill>
          <a:latin typeface="Tahoma" pitchFamily="24" charset="0"/>
        </a:defRPr>
      </a:lvl8pPr>
      <a:lvl9pPr marL="2600288" algn="ctr" rtl="0" eaLnBrk="1" fontAlgn="base" hangingPunct="1">
        <a:spcBef>
          <a:spcPct val="0"/>
        </a:spcBef>
        <a:spcAft>
          <a:spcPct val="0"/>
        </a:spcAft>
        <a:defRPr sz="6257" b="1">
          <a:solidFill>
            <a:schemeClr val="tx2"/>
          </a:solidFill>
          <a:latin typeface="Tahoma" pitchFamily="24" charset="0"/>
        </a:defRPr>
      </a:lvl9pPr>
    </p:titleStyle>
    <p:bodyStyle>
      <a:lvl1pPr marL="487554" indent="-487554" algn="l" rtl="0" eaLnBrk="1" fontAlgn="base" hangingPunct="1">
        <a:spcBef>
          <a:spcPts val="1200"/>
        </a:spcBef>
        <a:spcAft>
          <a:spcPts val="1200"/>
        </a:spcAft>
        <a:buChar char="•"/>
        <a:defRPr sz="3600">
          <a:solidFill>
            <a:schemeClr val="tx1"/>
          </a:solidFill>
          <a:latin typeface="+mn-lt"/>
          <a:ea typeface="ＭＳ Ｐゴシック" pitchFamily="24" charset="-128"/>
          <a:cs typeface="ＭＳ Ｐゴシック" pitchFamily="24" charset="-128"/>
        </a:defRPr>
      </a:lvl1pPr>
      <a:lvl2pPr marL="1056367" indent="-406297" algn="l" rtl="0" eaLnBrk="1" fontAlgn="base" hangingPunct="1">
        <a:spcBef>
          <a:spcPts val="900"/>
        </a:spcBef>
        <a:spcAft>
          <a:spcPts val="900"/>
        </a:spcAft>
        <a:buChar char="–"/>
        <a:defRPr sz="3200">
          <a:solidFill>
            <a:schemeClr val="tx1"/>
          </a:solidFill>
          <a:latin typeface="+mn-lt"/>
          <a:ea typeface="ＭＳ Ｐゴシック" pitchFamily="24" charset="-128"/>
        </a:defRPr>
      </a:lvl2pPr>
      <a:lvl3pPr marL="1625180" indent="-325035" algn="l" rtl="0" eaLnBrk="1" fontAlgn="base" hangingPunct="1">
        <a:spcBef>
          <a:spcPts val="600"/>
        </a:spcBef>
        <a:spcAft>
          <a:spcPts val="600"/>
        </a:spcAft>
        <a:buChar char="•"/>
        <a:defRPr sz="2800">
          <a:solidFill>
            <a:schemeClr val="tx1"/>
          </a:solidFill>
          <a:latin typeface="+mn-lt"/>
          <a:ea typeface="ＭＳ Ｐゴシック" pitchFamily="24" charset="-128"/>
        </a:defRPr>
      </a:lvl3pPr>
      <a:lvl4pPr marL="2275251" indent="-325035" algn="l" rtl="0" eaLnBrk="1" fontAlgn="base" hangingPunct="1">
        <a:spcBef>
          <a:spcPts val="300"/>
        </a:spcBef>
        <a:spcAft>
          <a:spcPts val="300"/>
        </a:spcAft>
        <a:buChar char="–"/>
        <a:defRPr sz="2400">
          <a:solidFill>
            <a:schemeClr val="tx1"/>
          </a:solidFill>
          <a:latin typeface="+mn-lt"/>
          <a:ea typeface="ＭＳ Ｐゴシック" pitchFamily="24" charset="-128"/>
        </a:defRPr>
      </a:lvl4pPr>
      <a:lvl5pPr marL="2925324" indent="-325035" algn="l" rtl="0" eaLnBrk="1" fontAlgn="base" hangingPunct="1">
        <a:spcBef>
          <a:spcPts val="0"/>
        </a:spcBef>
        <a:spcAft>
          <a:spcPct val="0"/>
        </a:spcAft>
        <a:buChar char="»"/>
        <a:defRPr sz="2000">
          <a:solidFill>
            <a:schemeClr val="tx1"/>
          </a:solidFill>
          <a:latin typeface="+mn-lt"/>
          <a:ea typeface="ＭＳ Ｐゴシック" pitchFamily="24" charset="-128"/>
        </a:defRPr>
      </a:lvl5pPr>
      <a:lvl6pPr marL="3575396" indent="-325035" algn="l" rtl="0" eaLnBrk="1" fontAlgn="base" hangingPunct="1">
        <a:spcBef>
          <a:spcPct val="20000"/>
        </a:spcBef>
        <a:spcAft>
          <a:spcPct val="0"/>
        </a:spcAft>
        <a:buChar char="»"/>
        <a:defRPr sz="2844">
          <a:solidFill>
            <a:schemeClr val="tx1"/>
          </a:solidFill>
          <a:latin typeface="+mn-lt"/>
          <a:ea typeface="ＭＳ Ｐゴシック" pitchFamily="24" charset="-128"/>
        </a:defRPr>
      </a:lvl6pPr>
      <a:lvl7pPr marL="4225467" indent="-325035" algn="l" rtl="0" eaLnBrk="1" fontAlgn="base" hangingPunct="1">
        <a:spcBef>
          <a:spcPct val="20000"/>
        </a:spcBef>
        <a:spcAft>
          <a:spcPct val="0"/>
        </a:spcAft>
        <a:buChar char="»"/>
        <a:defRPr sz="2844">
          <a:solidFill>
            <a:schemeClr val="tx1"/>
          </a:solidFill>
          <a:latin typeface="+mn-lt"/>
          <a:ea typeface="ＭＳ Ｐゴシック" pitchFamily="24" charset="-128"/>
        </a:defRPr>
      </a:lvl7pPr>
      <a:lvl8pPr marL="4875540" indent="-325035" algn="l" rtl="0" eaLnBrk="1" fontAlgn="base" hangingPunct="1">
        <a:spcBef>
          <a:spcPct val="20000"/>
        </a:spcBef>
        <a:spcAft>
          <a:spcPct val="0"/>
        </a:spcAft>
        <a:buChar char="»"/>
        <a:defRPr sz="2844">
          <a:solidFill>
            <a:schemeClr val="tx1"/>
          </a:solidFill>
          <a:latin typeface="+mn-lt"/>
          <a:ea typeface="ＭＳ Ｐゴシック" pitchFamily="24" charset="-128"/>
        </a:defRPr>
      </a:lvl8pPr>
      <a:lvl9pPr marL="5525610" indent="-325035" algn="l" rtl="0" eaLnBrk="1" fontAlgn="base" hangingPunct="1">
        <a:spcBef>
          <a:spcPct val="20000"/>
        </a:spcBef>
        <a:spcAft>
          <a:spcPct val="0"/>
        </a:spcAft>
        <a:buChar char="»"/>
        <a:defRPr sz="2844">
          <a:solidFill>
            <a:schemeClr val="tx1"/>
          </a:solidFill>
          <a:latin typeface="+mn-lt"/>
          <a:ea typeface="ＭＳ Ｐゴシック" pitchFamily="24" charset="-128"/>
        </a:defRPr>
      </a:lvl9pPr>
    </p:bodyStyle>
    <p:otherStyle>
      <a:defPPr>
        <a:defRPr lang="en-US"/>
      </a:defPPr>
      <a:lvl1pPr marL="0" algn="l" defTabSz="650073" rtl="0" eaLnBrk="1" latinLnBrk="0" hangingPunct="1">
        <a:defRPr sz="2560" kern="1200">
          <a:solidFill>
            <a:schemeClr val="tx1"/>
          </a:solidFill>
          <a:latin typeface="+mn-lt"/>
          <a:ea typeface="+mn-ea"/>
          <a:cs typeface="+mn-cs"/>
        </a:defRPr>
      </a:lvl1pPr>
      <a:lvl2pPr marL="650073" algn="l" defTabSz="650073" rtl="0" eaLnBrk="1" latinLnBrk="0" hangingPunct="1">
        <a:defRPr sz="2560" kern="1200">
          <a:solidFill>
            <a:schemeClr val="tx1"/>
          </a:solidFill>
          <a:latin typeface="+mn-lt"/>
          <a:ea typeface="+mn-ea"/>
          <a:cs typeface="+mn-cs"/>
        </a:defRPr>
      </a:lvl2pPr>
      <a:lvl3pPr marL="1300143" algn="l" defTabSz="650073" rtl="0" eaLnBrk="1" latinLnBrk="0" hangingPunct="1">
        <a:defRPr sz="2560" kern="1200">
          <a:solidFill>
            <a:schemeClr val="tx1"/>
          </a:solidFill>
          <a:latin typeface="+mn-lt"/>
          <a:ea typeface="+mn-ea"/>
          <a:cs typeface="+mn-cs"/>
        </a:defRPr>
      </a:lvl3pPr>
      <a:lvl4pPr marL="1950216" algn="l" defTabSz="650073" rtl="0" eaLnBrk="1" latinLnBrk="0" hangingPunct="1">
        <a:defRPr sz="2560" kern="1200">
          <a:solidFill>
            <a:schemeClr val="tx1"/>
          </a:solidFill>
          <a:latin typeface="+mn-lt"/>
          <a:ea typeface="+mn-ea"/>
          <a:cs typeface="+mn-cs"/>
        </a:defRPr>
      </a:lvl4pPr>
      <a:lvl5pPr marL="2600288" algn="l" defTabSz="650073" rtl="0" eaLnBrk="1" latinLnBrk="0" hangingPunct="1">
        <a:defRPr sz="2560" kern="1200">
          <a:solidFill>
            <a:schemeClr val="tx1"/>
          </a:solidFill>
          <a:latin typeface="+mn-lt"/>
          <a:ea typeface="+mn-ea"/>
          <a:cs typeface="+mn-cs"/>
        </a:defRPr>
      </a:lvl5pPr>
      <a:lvl6pPr marL="3250359" algn="l" defTabSz="650073" rtl="0" eaLnBrk="1" latinLnBrk="0" hangingPunct="1">
        <a:defRPr sz="2560" kern="1200">
          <a:solidFill>
            <a:schemeClr val="tx1"/>
          </a:solidFill>
          <a:latin typeface="+mn-lt"/>
          <a:ea typeface="+mn-ea"/>
          <a:cs typeface="+mn-cs"/>
        </a:defRPr>
      </a:lvl6pPr>
      <a:lvl7pPr marL="3900432" algn="l" defTabSz="650073" rtl="0" eaLnBrk="1" latinLnBrk="0" hangingPunct="1">
        <a:defRPr sz="2560" kern="1200">
          <a:solidFill>
            <a:schemeClr val="tx1"/>
          </a:solidFill>
          <a:latin typeface="+mn-lt"/>
          <a:ea typeface="+mn-ea"/>
          <a:cs typeface="+mn-cs"/>
        </a:defRPr>
      </a:lvl7pPr>
      <a:lvl8pPr marL="4550502" algn="l" defTabSz="650073" rtl="0" eaLnBrk="1" latinLnBrk="0" hangingPunct="1">
        <a:defRPr sz="2560" kern="1200">
          <a:solidFill>
            <a:schemeClr val="tx1"/>
          </a:solidFill>
          <a:latin typeface="+mn-lt"/>
          <a:ea typeface="+mn-ea"/>
          <a:cs typeface="+mn-cs"/>
        </a:defRPr>
      </a:lvl8pPr>
      <a:lvl9pPr marL="5200575" algn="l" defTabSz="650073"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emf"/><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27.x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image" Target="../media/image8.emf"/><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Shape 101"/>
          <p:cNvSpPr>
            <a:spLocks noGrp="1" noChangeAspect="1"/>
          </p:cNvSpPr>
          <p:nvPr>
            <p:ph type="title"/>
          </p:nvPr>
        </p:nvSpPr>
        <p:spPr/>
        <p:txBody>
          <a:bodyPr/>
          <a:lstStyle/>
          <a:p>
            <a:r>
              <a:rPr lang="en-US" dirty="0"/>
              <a:t>Session 9: Volume learning trajectory – </a:t>
            </a:r>
            <a:br>
              <a:rPr lang="en-US" dirty="0"/>
            </a:br>
            <a:r>
              <a:rPr lang="en-US" dirty="0"/>
              <a:t>Instructional activities</a:t>
            </a:r>
          </a:p>
        </p:txBody>
      </p:sp>
      <p:sp>
        <p:nvSpPr>
          <p:cNvPr id="5" name="Content Placeholder 4"/>
          <p:cNvSpPr>
            <a:spLocks noGrp="1"/>
          </p:cNvSpPr>
          <p:nvPr>
            <p:ph idx="1"/>
          </p:nvPr>
        </p:nvSpPr>
        <p:spPr/>
        <p:txBody>
          <a:bodyPr/>
          <a:lstStyle/>
          <a:p>
            <a:endParaRPr lang="en-US"/>
          </a:p>
        </p:txBody>
      </p:sp>
      <p:pic>
        <p:nvPicPr>
          <p:cNvPr id="6" name="Picture 5"/>
          <p:cNvPicPr>
            <a:picLocks noChangeAspect="1"/>
          </p:cNvPicPr>
          <p:nvPr/>
        </p:nvPicPr>
        <p:blipFill>
          <a:blip r:embed="rId3"/>
          <a:stretch>
            <a:fillRect/>
          </a:stretch>
        </p:blipFill>
        <p:spPr>
          <a:xfrm>
            <a:off x="6952151" y="3507970"/>
            <a:ext cx="5509261" cy="2490948"/>
          </a:xfrm>
          <a:prstGeom prst="rect">
            <a:avLst/>
          </a:prstGeom>
        </p:spPr>
      </p:pic>
      <p:sp>
        <p:nvSpPr>
          <p:cNvPr id="7" name="Footer Placeholder 6">
            <a:extLst>
              <a:ext uri="{FF2B5EF4-FFF2-40B4-BE49-F238E27FC236}">
                <a16:creationId xmlns:a16="http://schemas.microsoft.com/office/drawing/2014/main" xmlns="" id="{13BB2B90-2EDA-054C-BE0E-1B42E0B64AAA}"/>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pic>
        <p:nvPicPr>
          <p:cNvPr id="9" name="Content Placeholder 6">
            <a:extLst>
              <a:ext uri="{FF2B5EF4-FFF2-40B4-BE49-F238E27FC236}">
                <a16:creationId xmlns:a16="http://schemas.microsoft.com/office/drawing/2014/main" xmlns="" id="{29A7F971-2F00-0547-8B3A-34B0214082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3949065" y="6969079"/>
            <a:ext cx="2672140" cy="969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pic>
        <p:nvPicPr>
          <p:cNvPr id="10" name="Picture 9" descr="PastedGraphic-2.pdf">
            <a:extLst>
              <a:ext uri="{FF2B5EF4-FFF2-40B4-BE49-F238E27FC236}">
                <a16:creationId xmlns:a16="http://schemas.microsoft.com/office/drawing/2014/main" xmlns="" id="{C7C75E67-B597-1941-8D7B-DB684915D69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3401" y="2798916"/>
            <a:ext cx="5872133" cy="2963168"/>
          </a:xfrm>
          <a:prstGeom prst="rect">
            <a:avLst/>
          </a:prstGeom>
          <a:effectLst/>
        </p:spPr>
      </p:pic>
      <p:pic>
        <p:nvPicPr>
          <p:cNvPr id="11" name="nsf1.png">
            <a:extLst>
              <a:ext uri="{FF2B5EF4-FFF2-40B4-BE49-F238E27FC236}">
                <a16:creationId xmlns:a16="http://schemas.microsoft.com/office/drawing/2014/main" xmlns="" id="{810D22F9-BDAB-3740-B5D0-EF4269B6C0F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0613" y="6176013"/>
            <a:ext cx="2527844" cy="2539588"/>
          </a:xfrm>
          <a:prstGeom prst="rect">
            <a:avLst/>
          </a:prstGeom>
          <a:ln w="12700">
            <a:miter lim="400000"/>
          </a:ln>
        </p:spPr>
      </p:pic>
    </p:spTree>
    <p:extLst>
      <p:ext uri="{BB962C8B-B14F-4D97-AF65-F5344CB8AC3E}">
        <p14:creationId xmlns:p14="http://schemas.microsoft.com/office/powerpoint/2010/main" val="228215238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Shape 358"/>
          <p:cNvSpPr>
            <a:spLocks noGrp="1"/>
          </p:cNvSpPr>
          <p:nvPr>
            <p:ph type="title"/>
          </p:nvPr>
        </p:nvSpPr>
        <p:spPr/>
        <p:txBody>
          <a:bodyPr/>
          <a:lstStyle/>
          <a:p>
            <a:pPr lvl="0"/>
            <a:r>
              <a:rPr lang="en-US" dirty="0"/>
              <a:t>Using notes to describe student performance</a:t>
            </a:r>
          </a:p>
        </p:txBody>
      </p:sp>
      <p:sp>
        <p:nvSpPr>
          <p:cNvPr id="359" name="Shape 359"/>
          <p:cNvSpPr>
            <a:spLocks noGrp="1"/>
          </p:cNvSpPr>
          <p:nvPr>
            <p:ph idx="1"/>
          </p:nvPr>
        </p:nvSpPr>
        <p:spPr/>
        <p:txBody>
          <a:bodyPr/>
          <a:lstStyle/>
          <a:p>
            <a:pPr>
              <a:lnSpc>
                <a:spcPct val="90000"/>
              </a:lnSpc>
            </a:pPr>
            <a:r>
              <a:rPr lang="en-US" dirty="0"/>
              <a:t>Sharing the tasks</a:t>
            </a:r>
          </a:p>
          <a:p>
            <a:pPr>
              <a:lnSpc>
                <a:spcPct val="90000"/>
              </a:lnSpc>
            </a:pPr>
            <a:r>
              <a:rPr lang="en-US" dirty="0"/>
              <a:t>Discussing and recording small group responses to the focus questions</a:t>
            </a:r>
          </a:p>
          <a:p>
            <a:pPr lvl="1">
              <a:lnSpc>
                <a:spcPct val="90000"/>
              </a:lnSpc>
              <a:buFont typeface="Lucida Grande"/>
              <a:buChar char="-"/>
            </a:pPr>
            <a:r>
              <a:rPr lang="en-US" dirty="0"/>
              <a:t>What was consistent or not with the learning trajectory?</a:t>
            </a:r>
          </a:p>
          <a:p>
            <a:pPr lvl="1">
              <a:lnSpc>
                <a:spcPct val="90000"/>
              </a:lnSpc>
              <a:buFont typeface="Lucida Grande"/>
              <a:buChar char="-"/>
            </a:pPr>
            <a:r>
              <a:rPr lang="en-US" dirty="0"/>
              <a:t>How did or could the trajectory provide a framework for understanding students’ responses and strategies?</a:t>
            </a:r>
          </a:p>
          <a:p>
            <a:pPr lvl="1">
              <a:lnSpc>
                <a:spcPct val="90000"/>
              </a:lnSpc>
              <a:buFont typeface="Lucida Grande"/>
              <a:buChar char="-"/>
            </a:pPr>
            <a:r>
              <a:rPr lang="en-US" dirty="0"/>
              <a:t>How could the trajectory help plan “next steps” (formative assessment)?</a:t>
            </a:r>
          </a:p>
          <a:p>
            <a:pPr lvl="1">
              <a:lnSpc>
                <a:spcPct val="90000"/>
              </a:lnSpc>
              <a:buFont typeface="Lucida Grande"/>
              <a:buChar char="-"/>
            </a:pPr>
            <a:r>
              <a:rPr lang="en-US" dirty="0"/>
              <a:t>How could the use of notes be improved to support descriptions of the students’ measurement?</a:t>
            </a:r>
          </a:p>
        </p:txBody>
      </p:sp>
      <p:sp>
        <p:nvSpPr>
          <p:cNvPr id="3" name="Footer Placeholder 2">
            <a:extLst>
              <a:ext uri="{FF2B5EF4-FFF2-40B4-BE49-F238E27FC236}">
                <a16:creationId xmlns:a16="http://schemas.microsoft.com/office/drawing/2014/main" xmlns="" id="{DEC0CA3E-D822-F44B-9E42-BF220FCFBB68}"/>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137048337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from practice protocol – Debriefing</a:t>
            </a:r>
          </a:p>
        </p:txBody>
      </p:sp>
      <p:sp>
        <p:nvSpPr>
          <p:cNvPr id="3" name="Content Placeholder 2"/>
          <p:cNvSpPr>
            <a:spLocks noGrp="1"/>
          </p:cNvSpPr>
          <p:nvPr>
            <p:ph idx="1"/>
          </p:nvPr>
        </p:nvSpPr>
        <p:spPr/>
        <p:txBody>
          <a:bodyPr/>
          <a:lstStyle/>
          <a:p>
            <a:pPr marL="0" indent="0">
              <a:buNone/>
            </a:pPr>
            <a:r>
              <a:rPr lang="en-US" dirty="0"/>
              <a:t>Debrief in whole group:</a:t>
            </a:r>
          </a:p>
          <a:p>
            <a:pPr>
              <a:spcBef>
                <a:spcPts val="900"/>
              </a:spcBef>
              <a:spcAft>
                <a:spcPts val="900"/>
              </a:spcAft>
              <a:buFont typeface="Arial"/>
              <a:buChar char="•"/>
            </a:pPr>
            <a:r>
              <a:rPr lang="en-US" sz="3200" dirty="0"/>
              <a:t>Insights gained into the learning trajectory for volume</a:t>
            </a:r>
          </a:p>
          <a:p>
            <a:pPr>
              <a:spcBef>
                <a:spcPts val="900"/>
              </a:spcBef>
              <a:spcAft>
                <a:spcPts val="900"/>
              </a:spcAft>
              <a:buFont typeface="Arial"/>
              <a:buChar char="•"/>
            </a:pPr>
            <a:r>
              <a:rPr lang="en-US" sz="3200" dirty="0"/>
              <a:t>The process of talking with colleagues using notes to support the discussion</a:t>
            </a:r>
          </a:p>
          <a:p>
            <a:pPr>
              <a:spcBef>
                <a:spcPts val="900"/>
              </a:spcBef>
              <a:spcAft>
                <a:spcPts val="900"/>
              </a:spcAft>
              <a:buFont typeface="Arial"/>
              <a:buChar char="•"/>
            </a:pPr>
            <a:r>
              <a:rPr lang="en-US" sz="3200" dirty="0"/>
              <a:t>Ideas for enhancing the taking and use of notes</a:t>
            </a:r>
          </a:p>
          <a:p>
            <a:pPr>
              <a:spcBef>
                <a:spcPts val="900"/>
              </a:spcBef>
              <a:spcAft>
                <a:spcPts val="900"/>
              </a:spcAft>
              <a:buFont typeface="Arial"/>
              <a:buChar char="•"/>
            </a:pPr>
            <a:r>
              <a:rPr lang="en-US" sz="3200" dirty="0"/>
              <a:t>Ways to enhance the protocol for next time </a:t>
            </a:r>
          </a:p>
        </p:txBody>
      </p:sp>
      <p:sp>
        <p:nvSpPr>
          <p:cNvPr id="4" name="Footer Placeholder 3">
            <a:extLst>
              <a:ext uri="{FF2B5EF4-FFF2-40B4-BE49-F238E27FC236}">
                <a16:creationId xmlns:a16="http://schemas.microsoft.com/office/drawing/2014/main" xmlns="" id="{27B479EC-6E13-794A-9FC1-572935A42E79}"/>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2732894118"/>
      </p:ext>
    </p:extLst>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hape 123"/>
          <p:cNvSpPr>
            <a:spLocks noGrp="1"/>
          </p:cNvSpPr>
          <p:nvPr>
            <p:ph type="title"/>
          </p:nvPr>
        </p:nvSpPr>
        <p:spPr/>
        <p:txBody>
          <a:bodyPr/>
          <a:lstStyle/>
          <a:p>
            <a:pPr lvl="0"/>
            <a:r>
              <a:rPr lang="en-US" dirty="0"/>
              <a:t>Learning trajectories approach</a:t>
            </a:r>
          </a:p>
        </p:txBody>
      </p:sp>
      <p:sp>
        <p:nvSpPr>
          <p:cNvPr id="3" name="Content Placeholder 2"/>
          <p:cNvSpPr>
            <a:spLocks noGrp="1"/>
          </p:cNvSpPr>
          <p:nvPr>
            <p:ph idx="1"/>
          </p:nvPr>
        </p:nvSpPr>
        <p:spPr/>
        <p:txBody>
          <a:bodyPr/>
          <a:lstStyle/>
          <a:p>
            <a:pPr marL="406337" indent="-406337">
              <a:buFont typeface="Arial"/>
              <a:buChar char="•"/>
            </a:pPr>
            <a:r>
              <a:rPr lang="en-US" dirty="0"/>
              <a:t>Goal</a:t>
            </a:r>
          </a:p>
          <a:p>
            <a:pPr marL="406337" indent="-406337">
              <a:buFont typeface="Arial"/>
              <a:buChar char="•"/>
            </a:pPr>
            <a:r>
              <a:rPr lang="en-US" dirty="0"/>
              <a:t>Developmental Progression</a:t>
            </a:r>
          </a:p>
          <a:p>
            <a:pPr marL="406337" indent="-406337">
              <a:buFont typeface="Arial"/>
              <a:buChar char="•"/>
            </a:pPr>
            <a:r>
              <a:rPr lang="en-US" dirty="0"/>
              <a:t>Instruction</a:t>
            </a:r>
          </a:p>
        </p:txBody>
      </p:sp>
      <p:sp>
        <p:nvSpPr>
          <p:cNvPr id="5" name="Shape 162"/>
          <p:cNvSpPr/>
          <p:nvPr/>
        </p:nvSpPr>
        <p:spPr>
          <a:xfrm>
            <a:off x="523740" y="4313583"/>
            <a:ext cx="11937672" cy="735495"/>
          </a:xfrm>
          <a:prstGeom prst="roundRect">
            <a:avLst>
              <a:gd name="adj" fmla="val 15737"/>
            </a:avLst>
          </a:prstGeom>
          <a:ln w="101600">
            <a:solidFill>
              <a:srgbClr val="F5D328"/>
            </a:solidFill>
            <a:miter lim="400000"/>
          </a:ln>
        </p:spPr>
        <p:txBody>
          <a:bodyPr lIns="50786" tIns="50786" rIns="50786" bIns="50786" anchor="ctr"/>
          <a:lstStyle/>
          <a:p>
            <a:pPr algn="ctr" defTabSz="584028">
              <a:defRPr sz="30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4266"/>
          </a:p>
        </p:txBody>
      </p:sp>
      <p:pic>
        <p:nvPicPr>
          <p:cNvPr id="6" name="droppedImage.pdf"/>
          <p:cNvPicPr/>
          <p:nvPr/>
        </p:nvPicPr>
        <p:blipFill>
          <a:blip r:embed="rId3">
            <a:extLst>
              <a:ext uri="{28A0092B-C50C-407E-A947-70E740481C1C}">
                <a14:useLocalDpi xmlns:a14="http://schemas.microsoft.com/office/drawing/2010/main" val="0"/>
              </a:ext>
            </a:extLst>
          </a:blip>
          <a:stretch>
            <a:fillRect/>
          </a:stretch>
        </p:blipFill>
        <p:spPr>
          <a:xfrm>
            <a:off x="541801" y="6706965"/>
            <a:ext cx="11919611" cy="1863236"/>
          </a:xfrm>
          <a:prstGeom prst="rect">
            <a:avLst/>
          </a:prstGeom>
          <a:ln w="12700">
            <a:miter lim="400000"/>
          </a:ln>
        </p:spPr>
      </p:pic>
      <p:sp>
        <p:nvSpPr>
          <p:cNvPr id="4" name="Footer Placeholder 3">
            <a:extLst>
              <a:ext uri="{FF2B5EF4-FFF2-40B4-BE49-F238E27FC236}">
                <a16:creationId xmlns:a16="http://schemas.microsoft.com/office/drawing/2014/main" xmlns="" id="{E2AD84F6-1CFE-4146-8829-0A97E05EE170}"/>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845224480"/>
      </p:ext>
    </p:extLst>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Shape 94"/>
          <p:cNvSpPr>
            <a:spLocks noGrp="1"/>
          </p:cNvSpPr>
          <p:nvPr>
            <p:ph type="title"/>
          </p:nvPr>
        </p:nvSpPr>
        <p:spPr/>
        <p:txBody>
          <a:bodyPr/>
          <a:lstStyle/>
          <a:p>
            <a:r>
              <a:rPr lang="en-US" dirty="0"/>
              <a:t>Common Core State Standards</a:t>
            </a:r>
          </a:p>
        </p:txBody>
      </p:sp>
      <p:sp>
        <p:nvSpPr>
          <p:cNvPr id="95" name="Shape 95"/>
          <p:cNvSpPr>
            <a:spLocks noGrp="1"/>
          </p:cNvSpPr>
          <p:nvPr>
            <p:ph idx="1"/>
          </p:nvPr>
        </p:nvSpPr>
        <p:spPr/>
        <p:txBody>
          <a:bodyPr/>
          <a:lstStyle/>
          <a:p>
            <a:pPr marL="481102"/>
            <a:r>
              <a:rPr lang="en-US" dirty="0"/>
              <a:t>Suggests the idea of volume in Grade 2 (building, drawing, analyzing 3-D figures)</a:t>
            </a:r>
          </a:p>
          <a:p>
            <a:pPr marL="481102"/>
            <a:r>
              <a:rPr lang="en-US" dirty="0"/>
              <a:t>Grade 5 begins with counting the number of cubes and quickly moves to calculating volume using linear dimensions.</a:t>
            </a:r>
          </a:p>
        </p:txBody>
      </p:sp>
      <p:sp>
        <p:nvSpPr>
          <p:cNvPr id="3" name="Footer Placeholder 2">
            <a:extLst>
              <a:ext uri="{FF2B5EF4-FFF2-40B4-BE49-F238E27FC236}">
                <a16:creationId xmlns:a16="http://schemas.microsoft.com/office/drawing/2014/main" xmlns="" id="{82159EC7-DD3E-2343-B7CA-EF07C5D7EFF6}"/>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3619498468"/>
      </p:ext>
    </p:extLst>
  </p:cSld>
  <p:clrMapOvr>
    <a:masterClrMapping/>
  </p:clrMapOvr>
  <p:transition xmlns:p14="http://schemas.microsoft.com/office/powerpoint/2010/mai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Shape 94"/>
          <p:cNvSpPr>
            <a:spLocks noGrp="1"/>
          </p:cNvSpPr>
          <p:nvPr>
            <p:ph type="title"/>
          </p:nvPr>
        </p:nvSpPr>
        <p:spPr/>
        <p:txBody>
          <a:bodyPr/>
          <a:lstStyle/>
          <a:p>
            <a:r>
              <a:rPr lang="en-US" dirty="0"/>
              <a:t>Analyzing instructional activities</a:t>
            </a:r>
          </a:p>
        </p:txBody>
      </p:sp>
      <p:sp>
        <p:nvSpPr>
          <p:cNvPr id="95" name="Shape 95"/>
          <p:cNvSpPr>
            <a:spLocks noGrp="1"/>
          </p:cNvSpPr>
          <p:nvPr>
            <p:ph idx="1"/>
          </p:nvPr>
        </p:nvSpPr>
        <p:spPr/>
        <p:txBody>
          <a:bodyPr/>
          <a:lstStyle/>
          <a:p>
            <a:pPr marL="481102"/>
            <a:r>
              <a:rPr lang="en-US" dirty="0"/>
              <a:t>Often teachers need to create their own activities or modify tasks.</a:t>
            </a:r>
          </a:p>
          <a:p>
            <a:pPr marL="481102"/>
            <a:r>
              <a:rPr lang="en-US" dirty="0"/>
              <a:t>This time, instead of showing a video, we will show a picture or text and describe an activity.</a:t>
            </a:r>
          </a:p>
          <a:p>
            <a:pPr marL="481102"/>
            <a:r>
              <a:rPr lang="en-US" dirty="0"/>
              <a:t>After each example, discuss:</a:t>
            </a:r>
          </a:p>
          <a:p>
            <a:pPr marL="1049915" lvl="1"/>
            <a:r>
              <a:rPr lang="en-US" dirty="0"/>
              <a:t>What level is this developing?</a:t>
            </a:r>
          </a:p>
          <a:p>
            <a:pPr marL="1049915" lvl="1"/>
            <a:r>
              <a:rPr lang="en-US" dirty="0"/>
              <a:t>If appropriate, how would you adapt and implement in your own classroom?</a:t>
            </a:r>
          </a:p>
        </p:txBody>
      </p:sp>
      <p:sp>
        <p:nvSpPr>
          <p:cNvPr id="3" name="Footer Placeholder 2">
            <a:extLst>
              <a:ext uri="{FF2B5EF4-FFF2-40B4-BE49-F238E27FC236}">
                <a16:creationId xmlns:a16="http://schemas.microsoft.com/office/drawing/2014/main" xmlns="" id="{B2BD22C2-DA1B-6D4D-897D-0672CD70AEEA}"/>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3956418700"/>
      </p:ext>
    </p:extLst>
  </p:cSld>
  <p:clrMapOvr>
    <a:masterClrMapping/>
  </p:clrMapOvr>
  <p:transition xmlns:p14="http://schemas.microsoft.com/office/powerpoint/2010/mai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droppedImage.pdf"/>
          <p:cNvPicPr/>
          <p:nvPr/>
        </p:nvPicPr>
        <p:blipFill>
          <a:blip r:embed="rId2">
            <a:extLst/>
          </a:blip>
          <a:stretch>
            <a:fillRect/>
          </a:stretch>
        </p:blipFill>
        <p:spPr>
          <a:xfrm>
            <a:off x="0" y="0"/>
            <a:ext cx="13003213" cy="9030309"/>
          </a:xfrm>
          <a:prstGeom prst="rect">
            <a:avLst/>
          </a:prstGeom>
          <a:ln w="25400">
            <a:miter lim="400000"/>
          </a:ln>
          <a:effectLst/>
        </p:spPr>
      </p:pic>
      <p:sp>
        <p:nvSpPr>
          <p:cNvPr id="3" name="Footer Placeholder 2">
            <a:extLst>
              <a:ext uri="{FF2B5EF4-FFF2-40B4-BE49-F238E27FC236}">
                <a16:creationId xmlns:a16="http://schemas.microsoft.com/office/drawing/2014/main" xmlns="" id="{2A4CA92B-AA60-A748-AA21-47643544E4D4}"/>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663323909"/>
      </p:ext>
    </p:extLst>
  </p:cSld>
  <p:clrMapOvr>
    <a:masterClrMapping/>
  </p:clrMapOvr>
  <p:transition xmlns:p14="http://schemas.microsoft.com/office/powerpoint/2010/mai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a:spLocks noGrp="1"/>
          </p:cNvSpPr>
          <p:nvPr>
            <p:ph type="title"/>
          </p:nvPr>
        </p:nvSpPr>
        <p:spPr/>
        <p:txBody>
          <a:bodyPr/>
          <a:lstStyle/>
          <a:p>
            <a:r>
              <a:rPr lang="en-US" dirty="0"/>
              <a:t>What level is this activity developing?</a:t>
            </a:r>
          </a:p>
        </p:txBody>
      </p:sp>
      <p:sp>
        <p:nvSpPr>
          <p:cNvPr id="2" name="Content Placeholder 1"/>
          <p:cNvSpPr>
            <a:spLocks noGrp="1"/>
          </p:cNvSpPr>
          <p:nvPr>
            <p:ph idx="1"/>
          </p:nvPr>
        </p:nvSpPr>
        <p:spPr/>
        <p:txBody>
          <a:bodyPr/>
          <a:lstStyle/>
          <a:p>
            <a:pPr marL="0" indent="0">
              <a:buNone/>
            </a:pPr>
            <a:r>
              <a:rPr lang="en-US" dirty="0"/>
              <a:t>How would you adapt and implement the activity in your own classroom?</a:t>
            </a:r>
          </a:p>
        </p:txBody>
      </p:sp>
      <p:sp>
        <p:nvSpPr>
          <p:cNvPr id="4" name="Footer Placeholder 3">
            <a:extLst>
              <a:ext uri="{FF2B5EF4-FFF2-40B4-BE49-F238E27FC236}">
                <a16:creationId xmlns:a16="http://schemas.microsoft.com/office/drawing/2014/main" xmlns="" id="{5B66746D-2A65-A046-8325-FD2774913F56}"/>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843437900"/>
      </p:ext>
    </p:extLst>
  </p:cSld>
  <p:clrMapOvr>
    <a:masterClrMapping/>
  </p:clrMapOvr>
  <p:transition xmlns:p14="http://schemas.microsoft.com/office/powerpoint/2010/main" spd="slow">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p:nvPr/>
        </p:nvSpPr>
        <p:spPr>
          <a:xfrm>
            <a:off x="241270" y="-23213"/>
            <a:ext cx="12507973" cy="1650798"/>
          </a:xfrm>
          <a:prstGeom prst="rect">
            <a:avLst/>
          </a:prstGeom>
          <a:ln w="12700">
            <a:miter lim="400000"/>
          </a:ln>
          <a:extLst>
            <a:ext uri="{C572A759-6A51-4108-AA02-DFA0A04FC94B}">
              <ma14:wrappingTextBoxFlag xmlns:ma14="http://schemas.microsoft.com/office/mac/drawingml/2011/main" val="1"/>
            </a:ext>
          </a:extLst>
        </p:spPr>
        <p:txBody>
          <a:bodyPr lIns="50791" tIns="50791" rIns="50791" bIns="50791" anchor="ctr"/>
          <a:lstStyle>
            <a:lvl1pPr>
              <a:defRPr sz="8400"/>
            </a:lvl1pPr>
          </a:lstStyle>
          <a:p>
            <a:pPr lvl="0">
              <a:defRPr sz="1800">
                <a:solidFill>
                  <a:srgbClr val="000000"/>
                </a:solidFill>
              </a:defRPr>
            </a:pPr>
            <a:endParaRPr sz="5119" dirty="0"/>
          </a:p>
        </p:txBody>
      </p:sp>
      <p:sp>
        <p:nvSpPr>
          <p:cNvPr id="5" name="Title 4"/>
          <p:cNvSpPr>
            <a:spLocks noGrp="1"/>
          </p:cNvSpPr>
          <p:nvPr>
            <p:ph type="title"/>
          </p:nvPr>
        </p:nvSpPr>
        <p:spPr/>
        <p:txBody>
          <a:bodyPr/>
          <a:lstStyle/>
          <a:p>
            <a:r>
              <a:rPr lang="en-US" dirty="0"/>
              <a:t>Volume Quantity Recognizer (VQR)</a:t>
            </a:r>
          </a:p>
        </p:txBody>
      </p:sp>
      <p:graphicFrame>
        <p:nvGraphicFramePr>
          <p:cNvPr id="8" name="Table 252"/>
          <p:cNvGraphicFramePr>
            <a:graphicFrameLocks noGrp="1" noChangeAspect="1"/>
          </p:cNvGraphicFramePr>
          <p:nvPr>
            <p:ph idx="1"/>
            <p:extLst>
              <p:ext uri="{D42A27DB-BD31-4B8C-83A1-F6EECF244321}">
                <p14:modId xmlns:p14="http://schemas.microsoft.com/office/powerpoint/2010/main" val="1968671543"/>
              </p:ext>
            </p:extLst>
          </p:nvPr>
        </p:nvGraphicFramePr>
        <p:xfrm>
          <a:off x="1852664" y="2687844"/>
          <a:ext cx="9302017" cy="5958612"/>
        </p:xfrm>
        <a:graphic>
          <a:graphicData uri="http://schemas.openxmlformats.org/drawingml/2006/table">
            <a:tbl>
              <a:tblPr/>
              <a:tblGrid>
                <a:gridCol w="4381237">
                  <a:extLst>
                    <a:ext uri="{9D8B030D-6E8A-4147-A177-3AD203B41FA5}">
                      <a16:colId xmlns:a16="http://schemas.microsoft.com/office/drawing/2014/main" xmlns="" val="20000"/>
                    </a:ext>
                  </a:extLst>
                </a:gridCol>
                <a:gridCol w="344999">
                  <a:extLst>
                    <a:ext uri="{9D8B030D-6E8A-4147-A177-3AD203B41FA5}">
                      <a16:colId xmlns:a16="http://schemas.microsoft.com/office/drawing/2014/main" xmlns="" val="20001"/>
                    </a:ext>
                  </a:extLst>
                </a:gridCol>
                <a:gridCol w="4575781">
                  <a:extLst>
                    <a:ext uri="{9D8B030D-6E8A-4147-A177-3AD203B41FA5}">
                      <a16:colId xmlns:a16="http://schemas.microsoft.com/office/drawing/2014/main" xmlns="" val="20002"/>
                    </a:ext>
                  </a:extLst>
                </a:gridCol>
              </a:tblGrid>
              <a:tr h="733315">
                <a:tc>
                  <a:txBody>
                    <a:bodyPr/>
                    <a:lstStyle/>
                    <a:p>
                      <a:pPr marL="51438" marR="51438" lvl="0" algn="ctr" defTabSz="80962">
                        <a:defRPr>
                          <a:solidFill>
                            <a:srgbClr val="000000"/>
                          </a:solidFill>
                        </a:defRPr>
                      </a:pPr>
                      <a:r>
                        <a:rPr sz="3000" b="1" i="1" dirty="0">
                          <a:solidFill>
                            <a:srgbClr val="FFFFFF"/>
                          </a:solidFill>
                          <a:uFill>
                            <a:solidFill>
                              <a:srgbClr val="FFFFFF"/>
                            </a:solidFill>
                          </a:uFill>
                          <a:latin typeface="Arial Narrow"/>
                          <a:ea typeface="Arial Narrow"/>
                          <a:cs typeface="Arial Narrow"/>
                          <a:sym typeface="Arial Narrow"/>
                        </a:rPr>
                        <a:t>Filling </a:t>
                      </a:r>
                      <a:r>
                        <a:rPr lang="en-US" sz="3000" b="1" i="1" dirty="0">
                          <a:solidFill>
                            <a:srgbClr val="FFFFFF"/>
                          </a:solidFill>
                          <a:uFill>
                            <a:solidFill>
                              <a:srgbClr val="FFFFFF"/>
                            </a:solidFill>
                          </a:uFill>
                          <a:latin typeface="Arial Narrow"/>
                          <a:ea typeface="Arial Narrow"/>
                          <a:cs typeface="Arial Narrow"/>
                          <a:sym typeface="Arial Narrow"/>
                        </a:rPr>
                        <a:t>Scheme</a:t>
                      </a:r>
                      <a:endParaRPr sz="30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62D4C"/>
                      </a:solidFill>
                      <a:round/>
                    </a:lnL>
                    <a:lnR w="12700">
                      <a:solidFill>
                        <a:srgbClr val="000000"/>
                      </a:solidFill>
                      <a:round/>
                    </a:lnR>
                    <a:lnT w="12700">
                      <a:solidFill>
                        <a:srgbClr val="000000"/>
                      </a:solidFill>
                      <a:round/>
                    </a:lnT>
                    <a:lnB w="12700">
                      <a:solidFill>
                        <a:srgbClr val="000000"/>
                      </a:solidFill>
                      <a:round/>
                    </a:lnB>
                    <a:solidFill>
                      <a:srgbClr val="004479"/>
                    </a:solidFill>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10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51438" marR="51438" lvl="0" algn="ctr" defTabSz="80962">
                        <a:defRPr>
                          <a:solidFill>
                            <a:srgbClr val="000000"/>
                          </a:solidFill>
                        </a:defRPr>
                      </a:pPr>
                      <a:r>
                        <a:rPr sz="2800" b="1" i="1" dirty="0">
                          <a:solidFill>
                            <a:srgbClr val="FFFFFF"/>
                          </a:solidFill>
                          <a:uFill>
                            <a:solidFill>
                              <a:srgbClr val="FFFFFF"/>
                            </a:solidFill>
                          </a:uFill>
                          <a:latin typeface="Arial Narrow"/>
                          <a:ea typeface="Arial Narrow"/>
                          <a:cs typeface="Arial Narrow"/>
                          <a:sym typeface="Arial Narrow"/>
                        </a:rPr>
                        <a:t>Packing </a:t>
                      </a:r>
                      <a:r>
                        <a:rPr lang="en-US" sz="2800" b="1" i="1" dirty="0">
                          <a:solidFill>
                            <a:srgbClr val="FFFFFF"/>
                          </a:solidFill>
                          <a:uFill>
                            <a:solidFill>
                              <a:srgbClr val="FFFFFF"/>
                            </a:solidFill>
                          </a:uFill>
                          <a:latin typeface="Arial Narrow"/>
                          <a:ea typeface="Arial Narrow"/>
                          <a:cs typeface="Arial Narrow"/>
                          <a:sym typeface="Arial Narrow"/>
                        </a:rPr>
                        <a:t>Scheme</a:t>
                      </a:r>
                      <a:endParaRPr sz="28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004479"/>
                    </a:solidFill>
                  </a:tcPr>
                </a:tc>
                <a:extLst>
                  <a:ext uri="{0D108BD9-81ED-4DB2-BD59-A6C34878D82A}">
                    <a16:rowId xmlns:a16="http://schemas.microsoft.com/office/drawing/2014/main" xmlns="" val="10000"/>
                  </a:ext>
                </a:extLst>
              </a:tr>
              <a:tr h="2109681">
                <a:tc>
                  <a:txBody>
                    <a:bodyPr/>
                    <a:lstStyle/>
                    <a:p>
                      <a:pPr marL="225425" marR="51438" lvl="0" indent="-134938" defTabSz="282575">
                        <a:spcBef>
                          <a:spcPts val="800"/>
                        </a:spcBef>
                        <a:buClr>
                          <a:srgbClr val="000000"/>
                        </a:buClr>
                        <a:buFont typeface="Arial"/>
                        <a:defRPr>
                          <a:solidFill>
                            <a:srgbClr val="000000"/>
                          </a:solidFill>
                        </a:defRPr>
                      </a:pPr>
                      <a:r>
                        <a:rPr sz="2200" dirty="0">
                          <a:uFill>
                            <a:solidFill/>
                          </a:uFill>
                          <a:latin typeface="Arial Narrow"/>
                          <a:ea typeface="Arial Narrow"/>
                          <a:cs typeface="Arial Narrow"/>
                          <a:sym typeface="Arial Narrow"/>
                        </a:rPr>
                        <a:t>Identifies capacity as attribute </a:t>
                      </a:r>
                      <a:br>
                        <a:rPr sz="2200" dirty="0">
                          <a:uFill>
                            <a:solidFill/>
                          </a:uFill>
                          <a:latin typeface="Arial Narrow"/>
                          <a:ea typeface="Arial Narrow"/>
                          <a:cs typeface="Arial Narrow"/>
                          <a:sym typeface="Arial Narrow"/>
                        </a:rPr>
                      </a:br>
                      <a:r>
                        <a:rPr sz="1900" i="1" dirty="0">
                          <a:uFill>
                            <a:solidFill/>
                          </a:uFill>
                          <a:latin typeface="Arial Narrow"/>
                          <a:ea typeface="Arial Narrow"/>
                          <a:cs typeface="Arial Narrow"/>
                          <a:sym typeface="Arial Narrow"/>
                        </a:rPr>
                        <a:t> I can pour lots of sand into this can.</a:t>
                      </a:r>
                      <a:endParaRPr sz="1900" dirty="0">
                        <a:uFill>
                          <a:solidFill/>
                        </a:uFill>
                        <a:latin typeface="Arial Narrow"/>
                        <a:ea typeface="Arial Narrow"/>
                        <a:cs typeface="Arial Narrow"/>
                        <a:sym typeface="Arial Narrow"/>
                      </a:endParaRPr>
                    </a:p>
                    <a:p>
                      <a:pPr marL="225425" marR="51438" lvl="0" indent="-134938" defTabSz="80962">
                        <a:spcBef>
                          <a:spcPts val="1400"/>
                        </a:spcBef>
                        <a:buClr>
                          <a:srgbClr val="000000"/>
                        </a:buClr>
                        <a:buFont typeface="Arial Narrow"/>
                        <a:defRPr>
                          <a:solidFill>
                            <a:srgbClr val="000000"/>
                          </a:solidFill>
                        </a:defRPr>
                      </a:pPr>
                      <a:r>
                        <a:rPr sz="2200" dirty="0">
                          <a:uFill>
                            <a:solidFill/>
                          </a:uFill>
                          <a:latin typeface="Arial Narrow"/>
                          <a:ea typeface="Arial Narrow"/>
                          <a:cs typeface="Arial Narrow"/>
                          <a:sym typeface="Arial Narrow"/>
                        </a:rPr>
                        <a:t>General language without comparison </a:t>
                      </a:r>
                      <a:r>
                        <a:rPr sz="1900" i="1" dirty="0">
                          <a:uFill>
                            <a:solidFill/>
                          </a:uFill>
                          <a:latin typeface="Arial Narrow"/>
                          <a:ea typeface="Arial Narrow"/>
                          <a:cs typeface="Arial Narrow"/>
                          <a:sym typeface="Arial Narrow"/>
                        </a:rPr>
                        <a:t>This jar is big.</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ECECEC"/>
                    </a:solidFill>
                  </a:tcPr>
                </a:tc>
                <a:tc>
                  <a:txBody>
                    <a:bodyPr/>
                    <a:lstStyle/>
                    <a:p>
                      <a:pPr marL="416562" marR="51438" lvl="0" indent="-182562" defTabSz="80962">
                        <a:defRPr sz="1500" i="1">
                          <a:uFill>
                            <a:solidFill>
                              <a:srgbClr val="FFFFFF"/>
                            </a:solidFill>
                          </a:uFill>
                          <a:latin typeface="Arial Narrow"/>
                          <a:ea typeface="Arial Narrow"/>
                          <a:cs typeface="Arial Narrow"/>
                          <a:sym typeface="Arial Narrow"/>
                        </a:defRPr>
                      </a:pPr>
                      <a:endParaRPr sz="1100" dirty="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282575" marR="51438" lvl="0" indent="-192088" defTabSz="168275">
                        <a:spcBef>
                          <a:spcPts val="2800"/>
                        </a:spcBef>
                        <a:buClr>
                          <a:srgbClr val="000000"/>
                        </a:buClr>
                        <a:buFont typeface="Arial"/>
                        <a:defRPr>
                          <a:solidFill>
                            <a:srgbClr val="000000"/>
                          </a:solidFill>
                        </a:defRPr>
                      </a:pPr>
                      <a:r>
                        <a:rPr sz="2200" dirty="0">
                          <a:uFill>
                            <a:solidFill/>
                          </a:uFill>
                          <a:latin typeface="Arial Narrow"/>
                          <a:ea typeface="Arial Narrow"/>
                          <a:cs typeface="Arial Narrow"/>
                          <a:sym typeface="Arial Narrow"/>
                        </a:rPr>
                        <a:t>Identifies volume as attribute </a:t>
                      </a:r>
                      <a:br>
                        <a:rPr sz="2200" dirty="0">
                          <a:uFill>
                            <a:solidFill/>
                          </a:uFill>
                          <a:latin typeface="Arial Narrow"/>
                          <a:ea typeface="Arial Narrow"/>
                          <a:cs typeface="Arial Narrow"/>
                          <a:sym typeface="Arial Narrow"/>
                        </a:rPr>
                      </a:br>
                      <a:r>
                        <a:rPr sz="1900" i="1" dirty="0">
                          <a:uFill>
                            <a:solidFill/>
                          </a:uFill>
                          <a:latin typeface="Arial Narrow"/>
                          <a:ea typeface="Arial Narrow"/>
                          <a:cs typeface="Arial Narrow"/>
                          <a:sym typeface="Arial Narrow"/>
                        </a:rPr>
                        <a:t>This box doesn’t hold many toys.</a:t>
                      </a:r>
                    </a:p>
                    <a:p>
                      <a:pPr marL="282575" marR="51438" lvl="0" indent="-282575" defTabSz="80962">
                        <a:spcBef>
                          <a:spcPts val="2800"/>
                        </a:spcBef>
                        <a:buClr>
                          <a:srgbClr val="000000"/>
                        </a:buClr>
                        <a:buFont typeface="Arial Narrow"/>
                        <a:defRPr>
                          <a:solidFill>
                            <a:srgbClr val="000000"/>
                          </a:solidFill>
                        </a:defRPr>
                      </a:pPr>
                      <a:r>
                        <a:rPr sz="2200" dirty="0">
                          <a:uFill>
                            <a:solidFill/>
                          </a:uFill>
                          <a:latin typeface="Arial Narrow"/>
                          <a:ea typeface="Arial Narrow"/>
                          <a:cs typeface="Arial Narrow"/>
                          <a:sym typeface="Arial Narrow"/>
                        </a:rPr>
                        <a:t> General language without comparison  </a:t>
                      </a:r>
                      <a:r>
                        <a:rPr lang="en-US" sz="2200" dirty="0">
                          <a:uFill>
                            <a:solidFill/>
                          </a:uFill>
                          <a:latin typeface="Arial Narrow"/>
                          <a:ea typeface="Arial Narrow"/>
                          <a:cs typeface="Arial Narrow"/>
                          <a:sym typeface="Arial Narrow"/>
                        </a:rPr>
                        <a:t>  </a:t>
                      </a:r>
                      <a:r>
                        <a:rPr sz="1900" i="1" dirty="0">
                          <a:uFill>
                            <a:solidFill/>
                          </a:uFill>
                          <a:latin typeface="Arial Narrow"/>
                          <a:ea typeface="Arial Narrow"/>
                          <a:cs typeface="Arial Narrow"/>
                          <a:sym typeface="Arial Narrow"/>
                        </a:rPr>
                        <a:t>This box is big.</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ECECEC"/>
                    </a:solidFill>
                  </a:tcPr>
                </a:tc>
                <a:extLst>
                  <a:ext uri="{0D108BD9-81ED-4DB2-BD59-A6C34878D82A}">
                    <a16:rowId xmlns:a16="http://schemas.microsoft.com/office/drawing/2014/main" xmlns="" val="10001"/>
                  </a:ext>
                </a:extLst>
              </a:tr>
              <a:tr h="240848">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100"/>
                    </a:p>
                  </a:txBody>
                  <a:tcPr marL="0" marR="0" marT="0" marB="0" anchor="ctr" horzOverflow="overflow">
                    <a:lnL>
                      <a:round/>
                    </a:lnL>
                    <a:lnR>
                      <a:round/>
                    </a:lnR>
                    <a:lnT w="12700">
                      <a:solidFill>
                        <a:srgbClr val="000000"/>
                      </a:solidFill>
                      <a:round/>
                    </a:lnT>
                    <a:lnB>
                      <a:round/>
                    </a:lnB>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100"/>
                    </a:p>
                  </a:txBody>
                  <a:tcPr marL="0" marR="0" marT="0" marB="0" anchor="ctr" horzOverflow="overflow">
                    <a:lnL>
                      <a:round/>
                    </a:lnL>
                    <a:lnR>
                      <a:round/>
                    </a:lnR>
                    <a:lnT>
                      <a:round/>
                    </a:lnT>
                    <a:lnB>
                      <a:round/>
                    </a:lnB>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100"/>
                    </a:p>
                  </a:txBody>
                  <a:tcPr marL="0" marR="0" marT="0" marB="0" anchor="ctr" horzOverflow="overflow">
                    <a:lnL>
                      <a:round/>
                    </a:lnL>
                    <a:lnR>
                      <a:round/>
                    </a:lnR>
                    <a:lnT w="12700">
                      <a:solidFill>
                        <a:srgbClr val="000000"/>
                      </a:solidFill>
                      <a:round/>
                    </a:lnT>
                    <a:lnB>
                      <a:round/>
                    </a:lnB>
                  </a:tcPr>
                </a:tc>
                <a:extLst>
                  <a:ext uri="{0D108BD9-81ED-4DB2-BD59-A6C34878D82A}">
                    <a16:rowId xmlns:a16="http://schemas.microsoft.com/office/drawing/2014/main" xmlns="" val="10002"/>
                  </a:ext>
                </a:extLst>
              </a:tr>
              <a:tr h="845813">
                <a:tc>
                  <a:txBody>
                    <a:bodyPr/>
                    <a:lstStyle/>
                    <a:p>
                      <a:pPr marL="51438" marR="51438" lvl="0" algn="ctr" defTabSz="80962">
                        <a:defRPr>
                          <a:solidFill>
                            <a:srgbClr val="000000"/>
                          </a:solidFill>
                        </a:defRPr>
                      </a:pPr>
                      <a:r>
                        <a:rPr sz="3000" b="1" i="1" dirty="0">
                          <a:solidFill>
                            <a:srgbClr val="FFFFFF"/>
                          </a:solidFill>
                          <a:uFill>
                            <a:solidFill>
                              <a:srgbClr val="FFFFFF"/>
                            </a:solidFill>
                          </a:uFill>
                          <a:latin typeface="Arial Narrow"/>
                          <a:ea typeface="Arial Narrow"/>
                          <a:cs typeface="Arial Narrow"/>
                          <a:sym typeface="Arial Narrow"/>
                        </a:rPr>
                        <a:t>Building </a:t>
                      </a:r>
                      <a:r>
                        <a:rPr lang="en-US" sz="3000" b="1" i="1" dirty="0">
                          <a:solidFill>
                            <a:srgbClr val="FFFFFF"/>
                          </a:solidFill>
                          <a:uFill>
                            <a:solidFill>
                              <a:srgbClr val="FFFFFF"/>
                            </a:solidFill>
                          </a:uFill>
                          <a:latin typeface="Arial Narrow"/>
                          <a:ea typeface="Arial Narrow"/>
                          <a:cs typeface="Arial Narrow"/>
                          <a:sym typeface="Arial Narrow"/>
                        </a:rPr>
                        <a:t>Scheme</a:t>
                      </a:r>
                      <a:endParaRPr sz="30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a:round/>
                    </a:lnT>
                    <a:lnB w="12700">
                      <a:solidFill>
                        <a:srgbClr val="000000"/>
                      </a:solidFill>
                      <a:round/>
                    </a:lnB>
                    <a:solidFill>
                      <a:srgbClr val="004479"/>
                    </a:solidFill>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10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51438" marR="51438" lvl="0" algn="ctr" defTabSz="80962">
                        <a:defRPr>
                          <a:solidFill>
                            <a:srgbClr val="000000"/>
                          </a:solidFill>
                        </a:defRPr>
                      </a:pPr>
                      <a:r>
                        <a:rPr sz="3000" b="1" i="1" dirty="0">
                          <a:solidFill>
                            <a:srgbClr val="FFFFFF"/>
                          </a:solidFill>
                          <a:uFill>
                            <a:solidFill>
                              <a:srgbClr val="FFFFFF"/>
                            </a:solidFill>
                          </a:uFill>
                          <a:latin typeface="Arial Narrow"/>
                          <a:ea typeface="Arial Narrow"/>
                          <a:cs typeface="Arial Narrow"/>
                          <a:sym typeface="Arial Narrow"/>
                        </a:rPr>
                        <a:t>Comparing </a:t>
                      </a:r>
                      <a:r>
                        <a:rPr lang="en-US" sz="3000" b="1" i="1" dirty="0">
                          <a:solidFill>
                            <a:srgbClr val="FFFFFF"/>
                          </a:solidFill>
                          <a:uFill>
                            <a:solidFill>
                              <a:srgbClr val="FFFFFF"/>
                            </a:solidFill>
                          </a:uFill>
                          <a:latin typeface="Arial Narrow"/>
                          <a:ea typeface="Arial Narrow"/>
                          <a:cs typeface="Arial Narrow"/>
                          <a:sym typeface="Arial Narrow"/>
                        </a:rPr>
                        <a:t>Scheme</a:t>
                      </a:r>
                      <a:endParaRPr sz="30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a:round/>
                    </a:lnT>
                    <a:lnB w="12700">
                      <a:solidFill>
                        <a:srgbClr val="000000"/>
                      </a:solidFill>
                      <a:round/>
                    </a:lnB>
                    <a:solidFill>
                      <a:srgbClr val="004479"/>
                    </a:solidFill>
                  </a:tcPr>
                </a:tc>
                <a:extLst>
                  <a:ext uri="{0D108BD9-81ED-4DB2-BD59-A6C34878D82A}">
                    <a16:rowId xmlns:a16="http://schemas.microsoft.com/office/drawing/2014/main" xmlns="" val="10003"/>
                  </a:ext>
                </a:extLst>
              </a:tr>
              <a:tr h="2028955">
                <a:tc>
                  <a:txBody>
                    <a:bodyPr/>
                    <a:lstStyle/>
                    <a:p>
                      <a:pPr marL="90488" marR="51438" lvl="0" indent="-33338" defTabSz="80962">
                        <a:spcBef>
                          <a:spcPts val="1400"/>
                        </a:spcBef>
                        <a:buClr>
                          <a:srgbClr val="000000"/>
                        </a:buClr>
                        <a:buFont typeface="Arial Narrow"/>
                        <a:defRPr>
                          <a:solidFill>
                            <a:srgbClr val="000000"/>
                          </a:solidFill>
                        </a:defRPr>
                      </a:pPr>
                      <a:r>
                        <a:rPr sz="2200" dirty="0">
                          <a:uFill>
                            <a:solidFill/>
                          </a:uFill>
                          <a:latin typeface="Arial Narrow"/>
                          <a:ea typeface="Arial Narrow"/>
                          <a:cs typeface="Arial Narrow"/>
                          <a:sym typeface="Arial Narrow"/>
                        </a:rPr>
                        <a:t>Builds with blocks: </a:t>
                      </a:r>
                      <a:r>
                        <a:rPr sz="1900" i="1" dirty="0">
                          <a:uFill>
                            <a:solidFill/>
                          </a:uFill>
                          <a:latin typeface="Arial Narrow"/>
                          <a:ea typeface="Arial Narrow"/>
                          <a:cs typeface="Arial Narrow"/>
                          <a:sym typeface="Arial Narrow"/>
                        </a:rPr>
                        <a:t>I made a big house.</a:t>
                      </a:r>
                    </a:p>
                    <a:p>
                      <a:pPr marL="91440" marR="51438" lvl="0" defTabSz="80962">
                        <a:spcBef>
                          <a:spcPts val="1400"/>
                        </a:spcBef>
                        <a:buClr>
                          <a:srgbClr val="000000"/>
                        </a:buClr>
                        <a:buFont typeface="Arial"/>
                        <a:defRPr>
                          <a:solidFill>
                            <a:srgbClr val="000000"/>
                          </a:solidFill>
                        </a:defRPr>
                      </a:pPr>
                      <a:r>
                        <a:rPr sz="2200" dirty="0">
                          <a:uFill>
                            <a:solidFill/>
                          </a:uFill>
                          <a:latin typeface="Arial Narrow"/>
                          <a:ea typeface="Arial Narrow"/>
                          <a:cs typeface="Arial Narrow"/>
                          <a:sym typeface="Arial Narrow"/>
                        </a:rPr>
                        <a:t>May not recreate a given shape in size or dimensions </a:t>
                      </a:r>
                    </a:p>
                    <a:p>
                      <a:pPr marL="91440" marR="51438" lvl="0" defTabSz="80962">
                        <a:spcBef>
                          <a:spcPts val="1400"/>
                        </a:spcBef>
                        <a:buClr>
                          <a:srgbClr val="000000"/>
                        </a:buClr>
                        <a:buFont typeface="Arial"/>
                        <a:defRPr>
                          <a:solidFill>
                            <a:srgbClr val="000000"/>
                          </a:solidFill>
                        </a:defRPr>
                      </a:pPr>
                      <a:r>
                        <a:rPr sz="2200" dirty="0">
                          <a:uFill>
                            <a:solidFill/>
                          </a:uFill>
                          <a:latin typeface="Arial Narrow"/>
                          <a:ea typeface="Arial Narrow"/>
                          <a:cs typeface="Arial Narrow"/>
                          <a:sym typeface="Arial Narrow"/>
                        </a:rPr>
                        <a:t>Counts on only one face of cube building</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FF"/>
                    </a:solidFill>
                  </a:tcPr>
                </a:tc>
                <a:tc>
                  <a:txBody>
                    <a:bodyPr/>
                    <a:lstStyle/>
                    <a:p>
                      <a:pPr marL="91440" marR="51438" lvl="0" indent="-182562" defTabSz="80962">
                        <a:defRPr sz="1500" i="1">
                          <a:uFill>
                            <a:solidFill>
                              <a:srgbClr val="FFFFFF"/>
                            </a:solidFill>
                          </a:uFill>
                          <a:latin typeface="Arial Narrow"/>
                          <a:ea typeface="Arial Narrow"/>
                          <a:cs typeface="Arial Narrow"/>
                          <a:sym typeface="Arial Narrow"/>
                        </a:defRPr>
                      </a:pPr>
                      <a:endParaRPr sz="110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91440" marR="51438" lvl="0" defTabSz="282575">
                        <a:spcBef>
                          <a:spcPts val="2000"/>
                        </a:spcBef>
                        <a:buClr>
                          <a:srgbClr val="000000"/>
                        </a:buClr>
                        <a:buFont typeface="Arial"/>
                        <a:defRPr>
                          <a:solidFill>
                            <a:srgbClr val="000000"/>
                          </a:solidFill>
                        </a:defRPr>
                      </a:pPr>
                      <a:r>
                        <a:rPr sz="2200" dirty="0">
                          <a:uFill>
                            <a:solidFill/>
                          </a:uFill>
                          <a:latin typeface="Arial Narrow"/>
                          <a:ea typeface="Arial Narrow"/>
                          <a:cs typeface="Arial Narrow"/>
                          <a:sym typeface="Arial Narrow"/>
                        </a:rPr>
                        <a:t>May compare containers, but makes no reference to dimensions:</a:t>
                      </a:r>
                      <a:endParaRPr lang="en-US" sz="2200" dirty="0">
                        <a:uFill>
                          <a:solidFill/>
                        </a:uFill>
                        <a:latin typeface="Arial Narrow"/>
                        <a:ea typeface="Arial Narrow"/>
                        <a:cs typeface="Arial Narrow"/>
                        <a:sym typeface="Arial Narrow"/>
                      </a:endParaRPr>
                    </a:p>
                    <a:p>
                      <a:pPr marL="288925" marR="51438" lvl="0" indent="0" defTabSz="282575">
                        <a:spcBef>
                          <a:spcPts val="0"/>
                        </a:spcBef>
                        <a:buClr>
                          <a:srgbClr val="000000"/>
                        </a:buClr>
                        <a:buFont typeface="Arial"/>
                        <a:defRPr>
                          <a:solidFill>
                            <a:srgbClr val="000000"/>
                          </a:solidFill>
                        </a:defRPr>
                      </a:pPr>
                      <a:r>
                        <a:rPr sz="1900" i="1" dirty="0">
                          <a:uFill>
                            <a:solidFill/>
                          </a:uFill>
                          <a:latin typeface="Arial Narrow"/>
                          <a:ea typeface="Arial Narrow"/>
                          <a:cs typeface="Arial Narrow"/>
                          <a:sym typeface="Arial Narrow"/>
                        </a:rPr>
                        <a:t>This glass is big. This one is tiny.</a:t>
                      </a:r>
                      <a:endParaRPr sz="1900" dirty="0">
                        <a:uFill>
                          <a:solidFill/>
                        </a:uFill>
                        <a:latin typeface="Arial Narrow"/>
                        <a:ea typeface="Arial Narrow"/>
                        <a:cs typeface="Arial Narrow"/>
                        <a:sym typeface="Arial Narrow"/>
                      </a:endParaRPr>
                    </a:p>
                    <a:p>
                      <a:pPr marL="91440" marR="51438" lvl="0" defTabSz="80962">
                        <a:spcBef>
                          <a:spcPts val="1000"/>
                        </a:spcBef>
                        <a:buClr>
                          <a:srgbClr val="000000"/>
                        </a:buClr>
                        <a:buFont typeface="Arial"/>
                        <a:defRPr>
                          <a:solidFill>
                            <a:srgbClr val="000000"/>
                          </a:solidFill>
                        </a:defRPr>
                      </a:pPr>
                      <a:r>
                        <a:rPr sz="2200" dirty="0">
                          <a:uFill>
                            <a:solidFill/>
                          </a:uFill>
                          <a:latin typeface="Arial Narrow"/>
                          <a:ea typeface="Arial Narrow"/>
                          <a:cs typeface="Arial Narrow"/>
                          <a:sym typeface="Arial Narrow"/>
                        </a:rPr>
                        <a:t>Eventually may compare 1 dimension:</a:t>
                      </a:r>
                    </a:p>
                    <a:p>
                      <a:pPr marL="288925" marR="51438" lvl="0" indent="0" defTabSz="282575">
                        <a:spcBef>
                          <a:spcPts val="0"/>
                        </a:spcBef>
                        <a:buClr>
                          <a:srgbClr val="000000"/>
                        </a:buClr>
                        <a:buFont typeface="Arial"/>
                        <a:defRPr>
                          <a:solidFill>
                            <a:srgbClr val="000000"/>
                          </a:solidFill>
                        </a:defRPr>
                      </a:pPr>
                      <a:r>
                        <a:rPr sz="1900" i="1" dirty="0">
                          <a:uFill>
                            <a:solidFill/>
                          </a:uFill>
                          <a:latin typeface="Arial Narrow"/>
                          <a:ea typeface="Arial Narrow"/>
                          <a:cs typeface="Arial Narrow"/>
                          <a:sym typeface="Arial Narrow"/>
                        </a:rPr>
                        <a:t>This one’s bigger because it’s taller.</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FF"/>
                    </a:solidFill>
                  </a:tcPr>
                </a:tc>
                <a:extLst>
                  <a:ext uri="{0D108BD9-81ED-4DB2-BD59-A6C34878D82A}">
                    <a16:rowId xmlns:a16="http://schemas.microsoft.com/office/drawing/2014/main" xmlns="" val="10004"/>
                  </a:ext>
                </a:extLst>
              </a:tr>
            </a:tbl>
          </a:graphicData>
        </a:graphic>
      </p:graphicFrame>
      <p:sp>
        <p:nvSpPr>
          <p:cNvPr id="3" name="Footer Placeholder 2">
            <a:extLst>
              <a:ext uri="{FF2B5EF4-FFF2-40B4-BE49-F238E27FC236}">
                <a16:creationId xmlns:a16="http://schemas.microsoft.com/office/drawing/2014/main" xmlns="" id="{81FF20CE-3B37-3640-97ED-6A7792331658}"/>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7603354"/>
      </p:ext>
    </p:extLst>
  </p:cSld>
  <p:clrMapOvr>
    <a:masterClrMapping/>
  </p:clrMapOvr>
  <p:transition xmlns:p14="http://schemas.microsoft.com/office/powerpoint/2010/mai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Children compare how much sand or water about eight containers will hold. </a:t>
            </a:r>
          </a:p>
          <a:p>
            <a:pPr marL="0" indent="0">
              <a:buNone/>
            </a:pPr>
            <a:r>
              <a:rPr lang="en-US" dirty="0"/>
              <a:t>The teacher asks children to show which holds more and how they know. </a:t>
            </a:r>
          </a:p>
          <a:p>
            <a:pPr marL="0" indent="0">
              <a:buNone/>
            </a:pPr>
            <a:r>
              <a:rPr lang="en-US" dirty="0"/>
              <a:t>Eventually, the teacher asks which holds the most.</a:t>
            </a:r>
          </a:p>
        </p:txBody>
      </p:sp>
      <p:sp>
        <p:nvSpPr>
          <p:cNvPr id="2" name="Title 1"/>
          <p:cNvSpPr>
            <a:spLocks noGrp="1"/>
          </p:cNvSpPr>
          <p:nvPr>
            <p:ph type="title"/>
          </p:nvPr>
        </p:nvSpPr>
        <p:spPr/>
        <p:txBody>
          <a:bodyPr/>
          <a:lstStyle/>
          <a:p>
            <a:r>
              <a:rPr lang="en-US" dirty="0">
                <a:solidFill>
                  <a:srgbClr val="FFFFFF"/>
                </a:solidFill>
              </a:rPr>
              <a:t>Comparing volumes</a:t>
            </a:r>
            <a:endParaRPr lang="en-US" dirty="0"/>
          </a:p>
        </p:txBody>
      </p:sp>
      <p:sp>
        <p:nvSpPr>
          <p:cNvPr id="4" name="Footer Placeholder 3">
            <a:extLst>
              <a:ext uri="{FF2B5EF4-FFF2-40B4-BE49-F238E27FC236}">
                <a16:creationId xmlns:a16="http://schemas.microsoft.com/office/drawing/2014/main" xmlns="" id="{342CB784-063B-2D46-AC75-E671F787B956}"/>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4087382777"/>
      </p:ext>
    </p:extLst>
  </p:cSld>
  <p:clrMapOvr>
    <a:masterClrMapping/>
  </p:clrMapOvr>
  <p:transition xmlns:p14="http://schemas.microsoft.com/office/powerpoint/2010/mai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a:spLocks noGrp="1"/>
          </p:cNvSpPr>
          <p:nvPr>
            <p:ph type="title"/>
          </p:nvPr>
        </p:nvSpPr>
        <p:spPr/>
        <p:txBody>
          <a:bodyPr/>
          <a:lstStyle/>
          <a:p>
            <a:r>
              <a:rPr lang="en-US" dirty="0"/>
              <a:t>What level is this activity developing?</a:t>
            </a:r>
          </a:p>
        </p:txBody>
      </p:sp>
      <p:sp>
        <p:nvSpPr>
          <p:cNvPr id="2" name="Content Placeholder 1"/>
          <p:cNvSpPr>
            <a:spLocks noGrp="1"/>
          </p:cNvSpPr>
          <p:nvPr>
            <p:ph idx="1"/>
          </p:nvPr>
        </p:nvSpPr>
        <p:spPr/>
        <p:txBody>
          <a:bodyPr/>
          <a:lstStyle/>
          <a:p>
            <a:pPr marL="0" indent="0">
              <a:buNone/>
            </a:pPr>
            <a:r>
              <a:rPr lang="en-US" dirty="0"/>
              <a:t>How would you adapt and implement the activity in your own classroom?</a:t>
            </a:r>
          </a:p>
        </p:txBody>
      </p:sp>
      <p:sp>
        <p:nvSpPr>
          <p:cNvPr id="4" name="Footer Placeholder 3">
            <a:extLst>
              <a:ext uri="{FF2B5EF4-FFF2-40B4-BE49-F238E27FC236}">
                <a16:creationId xmlns:a16="http://schemas.microsoft.com/office/drawing/2014/main" xmlns="" id="{01F046A4-709D-3445-B68C-7325D5CD769E}"/>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2628781058"/>
      </p:ext>
    </p:extLst>
  </p:cSld>
  <p:clrMapOvr>
    <a:masterClrMapping/>
  </p:clrMapOvr>
  <p:transition xmlns:p14="http://schemas.microsoft.com/office/powerpoint/2010/main" spd="slow">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Session 9</a:t>
            </a:r>
          </a:p>
        </p:txBody>
      </p:sp>
      <p:sp>
        <p:nvSpPr>
          <p:cNvPr id="3" name="Content Placeholder 2"/>
          <p:cNvSpPr>
            <a:spLocks noGrp="1"/>
          </p:cNvSpPr>
          <p:nvPr>
            <p:ph idx="1"/>
          </p:nvPr>
        </p:nvSpPr>
        <p:spPr/>
        <p:txBody>
          <a:bodyPr/>
          <a:lstStyle/>
          <a:p>
            <a:r>
              <a:rPr lang="en-US" dirty="0"/>
              <a:t>Your volume assessments and anecdotal notes</a:t>
            </a:r>
          </a:p>
          <a:p>
            <a:pPr lvl="1"/>
            <a:r>
              <a:rPr lang="en-US" dirty="0"/>
              <a:t>Learning from Practice Protocol</a:t>
            </a:r>
            <a:endParaRPr lang="en-US" sz="4266" dirty="0"/>
          </a:p>
          <a:p>
            <a:r>
              <a:rPr lang="en-US" dirty="0"/>
              <a:t>The third part of learning trajectories—Instructional Activities</a:t>
            </a:r>
          </a:p>
          <a:p>
            <a:pPr lvl="1"/>
            <a:r>
              <a:rPr lang="en-US" dirty="0"/>
              <a:t>Examples along the learning trajectory</a:t>
            </a:r>
          </a:p>
          <a:p>
            <a:pPr lvl="1"/>
            <a:r>
              <a:rPr lang="en-US" dirty="0"/>
              <a:t>Activities from your curriculum</a:t>
            </a:r>
          </a:p>
          <a:p>
            <a:r>
              <a:rPr lang="en-US" dirty="0"/>
              <a:t>Classroom Connection Activity</a:t>
            </a:r>
          </a:p>
        </p:txBody>
      </p:sp>
      <p:sp>
        <p:nvSpPr>
          <p:cNvPr id="4" name="Footer Placeholder 3">
            <a:extLst>
              <a:ext uri="{FF2B5EF4-FFF2-40B4-BE49-F238E27FC236}">
                <a16:creationId xmlns:a16="http://schemas.microsoft.com/office/drawing/2014/main" xmlns="" id="{7F91C5B6-537B-9749-861B-1F52E4DFC31D}"/>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26445968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rPr>
              <a:t>Volume Filler (VF)</a:t>
            </a:r>
            <a:endParaRPr lang="en-US" dirty="0"/>
          </a:p>
        </p:txBody>
      </p:sp>
      <p:graphicFrame>
        <p:nvGraphicFramePr>
          <p:cNvPr id="8" name="Table 260"/>
          <p:cNvGraphicFramePr>
            <a:graphicFrameLocks noGrp="1" noChangeAspect="1"/>
          </p:cNvGraphicFramePr>
          <p:nvPr>
            <p:ph idx="1"/>
            <p:extLst>
              <p:ext uri="{D42A27DB-BD31-4B8C-83A1-F6EECF244321}">
                <p14:modId xmlns:p14="http://schemas.microsoft.com/office/powerpoint/2010/main" val="135285219"/>
              </p:ext>
            </p:extLst>
          </p:nvPr>
        </p:nvGraphicFramePr>
        <p:xfrm>
          <a:off x="1902470" y="2726686"/>
          <a:ext cx="9248497" cy="5860133"/>
        </p:xfrm>
        <a:graphic>
          <a:graphicData uri="http://schemas.openxmlformats.org/drawingml/2006/table">
            <a:tbl>
              <a:tblPr/>
              <a:tblGrid>
                <a:gridCol w="4356029">
                  <a:extLst>
                    <a:ext uri="{9D8B030D-6E8A-4147-A177-3AD203B41FA5}">
                      <a16:colId xmlns:a16="http://schemas.microsoft.com/office/drawing/2014/main" xmlns="" val="20000"/>
                    </a:ext>
                  </a:extLst>
                </a:gridCol>
                <a:gridCol w="343013">
                  <a:extLst>
                    <a:ext uri="{9D8B030D-6E8A-4147-A177-3AD203B41FA5}">
                      <a16:colId xmlns:a16="http://schemas.microsoft.com/office/drawing/2014/main" xmlns="" val="20001"/>
                    </a:ext>
                  </a:extLst>
                </a:gridCol>
                <a:gridCol w="4549455">
                  <a:extLst>
                    <a:ext uri="{9D8B030D-6E8A-4147-A177-3AD203B41FA5}">
                      <a16:colId xmlns:a16="http://schemas.microsoft.com/office/drawing/2014/main" xmlns="" val="20002"/>
                    </a:ext>
                  </a:extLst>
                </a:gridCol>
              </a:tblGrid>
              <a:tr h="710603">
                <a:tc>
                  <a:txBody>
                    <a:bodyPr/>
                    <a:lstStyle/>
                    <a:p>
                      <a:pPr marL="51438" marR="51438" lvl="0" algn="ctr" defTabSz="80962">
                        <a:defRPr>
                          <a:solidFill>
                            <a:srgbClr val="000000"/>
                          </a:solidFill>
                        </a:defRPr>
                      </a:pPr>
                      <a:r>
                        <a:rPr sz="2900" b="1" i="1" dirty="0">
                          <a:solidFill>
                            <a:srgbClr val="FFFFFF"/>
                          </a:solidFill>
                          <a:uFill>
                            <a:solidFill>
                              <a:srgbClr val="FFFFFF"/>
                            </a:solidFill>
                          </a:uFill>
                          <a:latin typeface="Arial Narrow"/>
                          <a:ea typeface="Arial Narrow"/>
                          <a:cs typeface="Arial Narrow"/>
                          <a:sym typeface="Arial Narrow"/>
                        </a:rPr>
                        <a:t>Filling </a:t>
                      </a:r>
                      <a:r>
                        <a:rPr lang="en-US" sz="2900" b="1" i="1" dirty="0">
                          <a:solidFill>
                            <a:srgbClr val="FFFFFF"/>
                          </a:solidFill>
                          <a:uFill>
                            <a:solidFill>
                              <a:srgbClr val="FFFFFF"/>
                            </a:solidFill>
                          </a:uFill>
                          <a:latin typeface="Arial Narrow"/>
                          <a:ea typeface="Arial Narrow"/>
                          <a:cs typeface="Arial Narrow"/>
                          <a:sym typeface="Arial Narrow"/>
                        </a:rPr>
                        <a:t>Scheme</a:t>
                      </a:r>
                      <a:endParaRPr sz="29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62D4C"/>
                      </a:solidFill>
                      <a:round/>
                    </a:lnL>
                    <a:lnR w="12700">
                      <a:solidFill>
                        <a:srgbClr val="000000"/>
                      </a:solidFill>
                      <a:round/>
                    </a:lnR>
                    <a:lnT w="12700">
                      <a:solidFill>
                        <a:srgbClr val="000000"/>
                      </a:solidFill>
                      <a:round/>
                    </a:lnT>
                    <a:lnB w="12700">
                      <a:solidFill>
                        <a:srgbClr val="000000"/>
                      </a:solidFill>
                      <a:round/>
                    </a:lnB>
                    <a:solidFill>
                      <a:srgbClr val="004479"/>
                    </a:solidFill>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10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51438" marR="51438" lvl="0" algn="ctr" defTabSz="80962">
                        <a:defRPr>
                          <a:solidFill>
                            <a:srgbClr val="000000"/>
                          </a:solidFill>
                        </a:defRPr>
                      </a:pPr>
                      <a:r>
                        <a:rPr sz="2700" b="1" i="1" dirty="0">
                          <a:solidFill>
                            <a:srgbClr val="FFFFFF"/>
                          </a:solidFill>
                          <a:uFill>
                            <a:solidFill>
                              <a:srgbClr val="FFFFFF"/>
                            </a:solidFill>
                          </a:uFill>
                          <a:latin typeface="Arial Narrow"/>
                          <a:ea typeface="Arial Narrow"/>
                          <a:cs typeface="Arial Narrow"/>
                          <a:sym typeface="Arial Narrow"/>
                        </a:rPr>
                        <a:t>Packing </a:t>
                      </a:r>
                      <a:r>
                        <a:rPr lang="en-US" sz="2700" b="1" i="1" dirty="0">
                          <a:solidFill>
                            <a:srgbClr val="FFFFFF"/>
                          </a:solidFill>
                          <a:uFill>
                            <a:solidFill>
                              <a:srgbClr val="FFFFFF"/>
                            </a:solidFill>
                          </a:uFill>
                          <a:latin typeface="Arial Narrow"/>
                          <a:ea typeface="Arial Narrow"/>
                          <a:cs typeface="Arial Narrow"/>
                          <a:sym typeface="Arial Narrow"/>
                        </a:rPr>
                        <a:t>Scheme</a:t>
                      </a:r>
                      <a:endParaRPr sz="27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004479"/>
                    </a:solidFill>
                  </a:tcPr>
                </a:tc>
                <a:extLst>
                  <a:ext uri="{0D108BD9-81ED-4DB2-BD59-A6C34878D82A}">
                    <a16:rowId xmlns:a16="http://schemas.microsoft.com/office/drawing/2014/main" xmlns="" val="10000"/>
                  </a:ext>
                </a:extLst>
              </a:tr>
              <a:tr h="2094513">
                <a:tc>
                  <a:txBody>
                    <a:bodyPr/>
                    <a:lstStyle/>
                    <a:p>
                      <a:pPr marL="91440" marR="51438" lvl="0" indent="0" defTabSz="80962">
                        <a:spcBef>
                          <a:spcPts val="1000"/>
                        </a:spcBef>
                        <a:buClr>
                          <a:srgbClr val="000000"/>
                        </a:buClr>
                        <a:buFont typeface="Arial"/>
                        <a:defRPr>
                          <a:solidFill>
                            <a:srgbClr val="000000"/>
                          </a:solidFill>
                        </a:defRPr>
                      </a:pPr>
                      <a:r>
                        <a:rPr sz="2100" dirty="0">
                          <a:uFill>
                            <a:solidFill/>
                          </a:uFill>
                          <a:latin typeface="Arial Narrow"/>
                          <a:ea typeface="Arial Narrow"/>
                          <a:cs typeface="Arial Narrow"/>
                          <a:sym typeface="Arial Narrow"/>
                        </a:rPr>
                        <a:t>Fills container &amp; counts, but may not recognize need for equal size units</a:t>
                      </a:r>
                    </a:p>
                    <a:p>
                      <a:pPr marL="91440" marR="51438" lvl="0" indent="0" defTabSz="80962">
                        <a:spcBef>
                          <a:spcPts val="1000"/>
                        </a:spcBef>
                        <a:buClr>
                          <a:srgbClr val="000000"/>
                        </a:buClr>
                        <a:buFont typeface="Arial"/>
                        <a:defRPr>
                          <a:solidFill>
                            <a:srgbClr val="000000"/>
                          </a:solidFill>
                        </a:defRPr>
                      </a:pPr>
                      <a:r>
                        <a:rPr sz="2100" dirty="0">
                          <a:uFill>
                            <a:solidFill/>
                          </a:uFill>
                          <a:latin typeface="Arial Narrow"/>
                          <a:ea typeface="Arial Narrow"/>
                          <a:cs typeface="Arial Narrow"/>
                          <a:sym typeface="Arial Narrow"/>
                        </a:rPr>
                        <a:t>Smaller container, fewer scoops - no quantification</a:t>
                      </a:r>
                    </a:p>
                    <a:p>
                      <a:pPr marL="228600" marR="51438" lvl="0" indent="-137160" defTabSz="80962">
                        <a:spcBef>
                          <a:spcPts val="1000"/>
                        </a:spcBef>
                        <a:buClr>
                          <a:srgbClr val="000000"/>
                        </a:buClr>
                        <a:buFont typeface="Arial Narrow"/>
                        <a:defRPr>
                          <a:solidFill>
                            <a:srgbClr val="000000"/>
                          </a:solidFill>
                        </a:defRPr>
                      </a:pPr>
                      <a:r>
                        <a:rPr sz="2100" dirty="0">
                          <a:uFill>
                            <a:solidFill/>
                          </a:uFill>
                          <a:latin typeface="Arial Narrow"/>
                          <a:ea typeface="Arial Narrow"/>
                          <a:cs typeface="Arial Narrow"/>
                          <a:sym typeface="Arial Narrow"/>
                        </a:rPr>
                        <a:t>Attends to space </a:t>
                      </a:r>
                      <a:r>
                        <a:rPr sz="2100" i="1" dirty="0">
                          <a:uFill>
                            <a:solidFill/>
                          </a:uFill>
                          <a:latin typeface="Arial Narrow"/>
                          <a:ea typeface="Arial Narrow"/>
                          <a:cs typeface="Arial Narrow"/>
                          <a:sym typeface="Arial Narrow"/>
                        </a:rPr>
                        <a:t>filled</a:t>
                      </a:r>
                      <a:r>
                        <a:rPr sz="2100" dirty="0">
                          <a:uFill>
                            <a:solidFill/>
                          </a:uFill>
                          <a:latin typeface="Arial Narrow"/>
                          <a:ea typeface="Arial Narrow"/>
                          <a:cs typeface="Arial Narrow"/>
                          <a:sym typeface="Arial Narrow"/>
                        </a:rPr>
                        <a:t>, not capacity</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ECECEC"/>
                    </a:solidFill>
                  </a:tcPr>
                </a:tc>
                <a:tc>
                  <a:txBody>
                    <a:bodyPr/>
                    <a:lstStyle/>
                    <a:p>
                      <a:pPr marL="416562" marR="51438" lvl="0" indent="-182562" defTabSz="80962">
                        <a:defRPr sz="1500" i="1">
                          <a:uFill>
                            <a:solidFill>
                              <a:srgbClr val="FFFFFF"/>
                            </a:solidFill>
                          </a:uFill>
                          <a:latin typeface="Arial Narrow"/>
                          <a:ea typeface="Arial Narrow"/>
                          <a:cs typeface="Arial Narrow"/>
                          <a:sym typeface="Arial Narrow"/>
                        </a:defRPr>
                      </a:pPr>
                      <a:endParaRPr sz="1100" dirty="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91440" marR="51438" lvl="0" indent="0" defTabSz="80962">
                        <a:spcBef>
                          <a:spcPts val="1000"/>
                        </a:spcBef>
                        <a:buClr>
                          <a:srgbClr val="000000"/>
                        </a:buClr>
                        <a:buFont typeface="Arial"/>
                        <a:defRPr>
                          <a:solidFill>
                            <a:srgbClr val="000000"/>
                          </a:solidFill>
                        </a:defRPr>
                      </a:pPr>
                      <a:r>
                        <a:rPr sz="2100" dirty="0">
                          <a:uFill>
                            <a:solidFill/>
                          </a:uFill>
                          <a:latin typeface="Arial Narrow"/>
                          <a:ea typeface="Arial Narrow"/>
                          <a:cs typeface="Arial Narrow"/>
                          <a:sym typeface="Arial Narrow"/>
                        </a:rPr>
                        <a:t>Fills box with cubes, but leaves gaps.</a:t>
                      </a:r>
                      <a:br>
                        <a:rPr sz="2100" dirty="0">
                          <a:uFill>
                            <a:solidFill/>
                          </a:uFill>
                          <a:latin typeface="Arial Narrow"/>
                          <a:ea typeface="Arial Narrow"/>
                          <a:cs typeface="Arial Narrow"/>
                          <a:sym typeface="Arial Narrow"/>
                        </a:rPr>
                      </a:br>
                      <a:r>
                        <a:rPr sz="2100" dirty="0">
                          <a:uFill>
                            <a:solidFill/>
                          </a:uFill>
                          <a:latin typeface="Arial Narrow"/>
                          <a:ea typeface="Arial Narrow"/>
                          <a:cs typeface="Arial Narrow"/>
                          <a:sym typeface="Arial Narrow"/>
                        </a:rPr>
                        <a:t>Sometimes only one layer</a:t>
                      </a:r>
                      <a:endParaRPr sz="2000" i="1" dirty="0">
                        <a:uFill>
                          <a:solidFill/>
                        </a:uFill>
                        <a:latin typeface="Arial Narrow"/>
                        <a:ea typeface="Arial Narrow"/>
                        <a:cs typeface="Arial Narrow"/>
                        <a:sym typeface="Arial Narrow"/>
                      </a:endParaRPr>
                    </a:p>
                    <a:p>
                      <a:pPr marL="91440" marR="51438" lvl="0" indent="0" defTabSz="80962">
                        <a:spcBef>
                          <a:spcPts val="1000"/>
                        </a:spcBef>
                        <a:buClr>
                          <a:srgbClr val="000000"/>
                        </a:buClr>
                        <a:buFont typeface="Arial Narrow"/>
                        <a:defRPr>
                          <a:solidFill>
                            <a:srgbClr val="000000"/>
                          </a:solidFill>
                        </a:defRPr>
                      </a:pPr>
                      <a:r>
                        <a:rPr sz="2100" dirty="0">
                          <a:uFill>
                            <a:solidFill/>
                          </a:uFill>
                          <a:latin typeface="Arial Narrow"/>
                          <a:ea typeface="Arial Narrow"/>
                          <a:cs typeface="Arial Narrow"/>
                          <a:sym typeface="Arial Narrow"/>
                        </a:rPr>
                        <a:t>Eventually fills, but doesn’t quantify or use equal-size units</a:t>
                      </a:r>
                      <a:endParaRPr sz="2000" dirty="0">
                        <a:uFill>
                          <a:solidFill/>
                        </a:uFill>
                        <a:latin typeface="Arial Narrow"/>
                        <a:ea typeface="Arial Narrow"/>
                        <a:cs typeface="Arial Narrow"/>
                        <a:sym typeface="Arial Narrow"/>
                      </a:endParaRPr>
                    </a:p>
                    <a:p>
                      <a:pPr marL="91440" marR="51438" lvl="0" indent="0" defTabSz="80962">
                        <a:spcBef>
                          <a:spcPts val="1000"/>
                        </a:spcBef>
                        <a:buClr>
                          <a:srgbClr val="000000"/>
                        </a:buClr>
                        <a:buFont typeface="Arial Narrow"/>
                        <a:defRPr>
                          <a:solidFill>
                            <a:srgbClr val="000000"/>
                          </a:solidFill>
                        </a:defRPr>
                      </a:pPr>
                      <a:r>
                        <a:rPr sz="2100" dirty="0">
                          <a:uFill>
                            <a:solidFill/>
                          </a:uFill>
                          <a:latin typeface="Arial Narrow"/>
                          <a:ea typeface="Arial Narrow"/>
                          <a:cs typeface="Arial Narrow"/>
                          <a:sym typeface="Arial Narrow"/>
                        </a:rPr>
                        <a:t>May not recognize “half full”</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ECECEC"/>
                    </a:solidFill>
                  </a:tcPr>
                </a:tc>
                <a:extLst>
                  <a:ext uri="{0D108BD9-81ED-4DB2-BD59-A6C34878D82A}">
                    <a16:rowId xmlns:a16="http://schemas.microsoft.com/office/drawing/2014/main" xmlns="" val="10001"/>
                  </a:ext>
                </a:extLst>
              </a:tr>
              <a:tr h="233388">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100"/>
                    </a:p>
                  </a:txBody>
                  <a:tcPr marL="0" marR="0" marT="0" marB="0" anchor="ctr" horzOverflow="overflow">
                    <a:lnL>
                      <a:round/>
                    </a:lnL>
                    <a:lnR>
                      <a:round/>
                    </a:lnR>
                    <a:lnT w="12700">
                      <a:solidFill>
                        <a:srgbClr val="000000"/>
                      </a:solidFill>
                      <a:round/>
                    </a:lnT>
                    <a:lnB>
                      <a:round/>
                    </a:lnB>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100"/>
                    </a:p>
                  </a:txBody>
                  <a:tcPr marL="0" marR="0" marT="0" marB="0" anchor="ctr" horzOverflow="overflow">
                    <a:lnL>
                      <a:round/>
                    </a:lnL>
                    <a:lnR>
                      <a:round/>
                    </a:lnR>
                    <a:lnT>
                      <a:round/>
                    </a:lnT>
                    <a:lnB>
                      <a:round/>
                    </a:lnB>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100"/>
                    </a:p>
                  </a:txBody>
                  <a:tcPr marL="0" marR="0" marT="0" marB="0" anchor="ctr" horzOverflow="overflow">
                    <a:lnL>
                      <a:round/>
                    </a:lnL>
                    <a:lnR>
                      <a:round/>
                    </a:lnR>
                    <a:lnT w="12700">
                      <a:solidFill>
                        <a:srgbClr val="000000"/>
                      </a:solidFill>
                      <a:round/>
                    </a:lnT>
                    <a:lnB>
                      <a:round/>
                    </a:lnB>
                  </a:tcPr>
                </a:tc>
                <a:extLst>
                  <a:ext uri="{0D108BD9-81ED-4DB2-BD59-A6C34878D82A}">
                    <a16:rowId xmlns:a16="http://schemas.microsoft.com/office/drawing/2014/main" xmlns="" val="10002"/>
                  </a:ext>
                </a:extLst>
              </a:tr>
              <a:tr h="819616">
                <a:tc>
                  <a:txBody>
                    <a:bodyPr/>
                    <a:lstStyle/>
                    <a:p>
                      <a:pPr marL="51438" marR="51438" lvl="0" algn="ctr" defTabSz="80962">
                        <a:defRPr>
                          <a:solidFill>
                            <a:srgbClr val="000000"/>
                          </a:solidFill>
                        </a:defRPr>
                      </a:pPr>
                      <a:r>
                        <a:rPr sz="2900" b="1" i="1" dirty="0">
                          <a:solidFill>
                            <a:srgbClr val="FFFFFF"/>
                          </a:solidFill>
                          <a:uFill>
                            <a:solidFill>
                              <a:srgbClr val="FFFFFF"/>
                            </a:solidFill>
                          </a:uFill>
                          <a:latin typeface="Arial Narrow"/>
                          <a:ea typeface="Arial Narrow"/>
                          <a:cs typeface="Arial Narrow"/>
                          <a:sym typeface="Arial Narrow"/>
                        </a:rPr>
                        <a:t>Building </a:t>
                      </a:r>
                      <a:r>
                        <a:rPr lang="en-US" sz="2900" b="1" i="1" dirty="0">
                          <a:solidFill>
                            <a:srgbClr val="FFFFFF"/>
                          </a:solidFill>
                          <a:uFill>
                            <a:solidFill>
                              <a:srgbClr val="FFFFFF"/>
                            </a:solidFill>
                          </a:uFill>
                          <a:latin typeface="Arial Narrow"/>
                          <a:ea typeface="Arial Narrow"/>
                          <a:cs typeface="Arial Narrow"/>
                          <a:sym typeface="Arial Narrow"/>
                        </a:rPr>
                        <a:t>Scheme</a:t>
                      </a:r>
                      <a:endParaRPr sz="29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a:round/>
                    </a:lnT>
                    <a:lnB w="12700">
                      <a:solidFill>
                        <a:srgbClr val="000000"/>
                      </a:solidFill>
                      <a:round/>
                    </a:lnB>
                    <a:solidFill>
                      <a:srgbClr val="004479"/>
                    </a:solidFill>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10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51438" marR="51438" lvl="0" algn="ctr" defTabSz="80962">
                        <a:defRPr>
                          <a:solidFill>
                            <a:srgbClr val="000000"/>
                          </a:solidFill>
                        </a:defRPr>
                      </a:pPr>
                      <a:r>
                        <a:rPr sz="2900" b="1" i="1" dirty="0">
                          <a:solidFill>
                            <a:srgbClr val="FFFFFF"/>
                          </a:solidFill>
                          <a:uFill>
                            <a:solidFill>
                              <a:srgbClr val="FFFFFF"/>
                            </a:solidFill>
                          </a:uFill>
                          <a:latin typeface="Arial Narrow"/>
                          <a:ea typeface="Arial Narrow"/>
                          <a:cs typeface="Arial Narrow"/>
                          <a:sym typeface="Arial Narrow"/>
                        </a:rPr>
                        <a:t>Comparing </a:t>
                      </a:r>
                      <a:r>
                        <a:rPr lang="en-US" sz="2900" b="1" i="1" dirty="0">
                          <a:solidFill>
                            <a:srgbClr val="FFFFFF"/>
                          </a:solidFill>
                          <a:uFill>
                            <a:solidFill>
                              <a:srgbClr val="FFFFFF"/>
                            </a:solidFill>
                          </a:uFill>
                          <a:latin typeface="Arial Narrow"/>
                          <a:ea typeface="Arial Narrow"/>
                          <a:cs typeface="Arial Narrow"/>
                          <a:sym typeface="Arial Narrow"/>
                        </a:rPr>
                        <a:t>Scheme</a:t>
                      </a:r>
                      <a:endParaRPr sz="29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a:round/>
                    </a:lnT>
                    <a:lnB w="12700">
                      <a:solidFill>
                        <a:srgbClr val="000000"/>
                      </a:solidFill>
                      <a:round/>
                    </a:lnB>
                    <a:solidFill>
                      <a:srgbClr val="004479"/>
                    </a:solidFill>
                  </a:tcPr>
                </a:tc>
                <a:extLst>
                  <a:ext uri="{0D108BD9-81ED-4DB2-BD59-A6C34878D82A}">
                    <a16:rowId xmlns:a16="http://schemas.microsoft.com/office/drawing/2014/main" xmlns="" val="10003"/>
                  </a:ext>
                </a:extLst>
              </a:tr>
              <a:tr h="2002013">
                <a:tc>
                  <a:txBody>
                    <a:bodyPr/>
                    <a:lstStyle/>
                    <a:p>
                      <a:pPr marL="91440" marR="51438" lvl="0" defTabSz="80962">
                        <a:spcBef>
                          <a:spcPts val="1000"/>
                        </a:spcBef>
                        <a:buClr>
                          <a:srgbClr val="000000"/>
                        </a:buClr>
                        <a:buFont typeface="Arial"/>
                        <a:defRPr>
                          <a:solidFill>
                            <a:srgbClr val="000000"/>
                          </a:solidFill>
                        </a:defRPr>
                      </a:pPr>
                      <a:r>
                        <a:rPr sz="2100" dirty="0">
                          <a:uFill>
                            <a:solidFill/>
                          </a:uFill>
                          <a:latin typeface="Arial Narrow"/>
                          <a:ea typeface="Arial Narrow"/>
                          <a:cs typeface="Arial Narrow"/>
                          <a:sym typeface="Arial Narrow"/>
                        </a:rPr>
                        <a:t>May recreate, attending to 1-2 dimensions, but not pattern / plan </a:t>
                      </a:r>
                    </a:p>
                    <a:p>
                      <a:pPr marL="91440" marR="51438" lvl="0" defTabSz="80962">
                        <a:spcBef>
                          <a:spcPts val="1000"/>
                        </a:spcBef>
                        <a:buClr>
                          <a:srgbClr val="000000"/>
                        </a:buClr>
                        <a:buFont typeface="Arial"/>
                        <a:defRPr>
                          <a:solidFill>
                            <a:srgbClr val="000000"/>
                          </a:solidFill>
                        </a:defRPr>
                      </a:pPr>
                      <a:r>
                        <a:rPr sz="2100" dirty="0">
                          <a:uFill>
                            <a:solidFill/>
                          </a:uFill>
                          <a:latin typeface="Arial Narrow"/>
                          <a:ea typeface="Arial Narrow"/>
                          <a:cs typeface="Arial Narrow"/>
                          <a:sym typeface="Arial Narrow"/>
                        </a:rPr>
                        <a:t>Counts multiple faces of cube building without pattern</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FF"/>
                    </a:solidFill>
                  </a:tcPr>
                </a:tc>
                <a:tc>
                  <a:txBody>
                    <a:bodyPr/>
                    <a:lstStyle/>
                    <a:p>
                      <a:pPr marL="416562" marR="51438" lvl="0" indent="-182562" defTabSz="80962">
                        <a:defRPr sz="1500" i="1">
                          <a:uFill>
                            <a:solidFill>
                              <a:srgbClr val="FFFFFF"/>
                            </a:solidFill>
                          </a:uFill>
                          <a:latin typeface="Arial Narrow"/>
                          <a:ea typeface="Arial Narrow"/>
                          <a:cs typeface="Arial Narrow"/>
                          <a:sym typeface="Arial Narrow"/>
                        </a:defRPr>
                      </a:pPr>
                      <a:endParaRPr sz="110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91440" marR="51438" lvl="0" defTabSz="225425">
                        <a:spcBef>
                          <a:spcPts val="1000"/>
                        </a:spcBef>
                        <a:buClr>
                          <a:srgbClr val="000000"/>
                        </a:buClr>
                        <a:buFont typeface="Arial"/>
                        <a:defRPr>
                          <a:solidFill>
                            <a:srgbClr val="000000"/>
                          </a:solidFill>
                        </a:defRPr>
                      </a:pPr>
                      <a:r>
                        <a:rPr sz="2100" dirty="0">
                          <a:uFill>
                            <a:solidFill/>
                          </a:uFill>
                          <a:latin typeface="Arial Narrow"/>
                          <a:ea typeface="Arial Narrow"/>
                          <a:cs typeface="Arial Narrow"/>
                          <a:sym typeface="Arial Narrow"/>
                        </a:rPr>
                        <a:t>Compares by aligning 1-2 dimensions</a:t>
                      </a:r>
                      <a:endParaRPr lang="en-US" sz="2100" dirty="0">
                        <a:uFill>
                          <a:solidFill/>
                        </a:uFill>
                        <a:latin typeface="Arial Narrow"/>
                        <a:ea typeface="Arial Narrow"/>
                        <a:cs typeface="Arial Narrow"/>
                        <a:sym typeface="Arial Narrow"/>
                      </a:endParaRPr>
                    </a:p>
                    <a:p>
                      <a:pPr marL="292608" marR="51438" lvl="0" indent="0" defTabSz="225425">
                        <a:spcBef>
                          <a:spcPts val="0"/>
                        </a:spcBef>
                        <a:buClr>
                          <a:srgbClr val="000000"/>
                        </a:buClr>
                        <a:buFont typeface="Arial"/>
                        <a:defRPr>
                          <a:solidFill>
                            <a:srgbClr val="000000"/>
                          </a:solidFill>
                        </a:defRPr>
                      </a:pPr>
                      <a:r>
                        <a:rPr sz="1800" i="1" dirty="0">
                          <a:uFill>
                            <a:solidFill/>
                          </a:uFill>
                          <a:latin typeface="Arial Narrow"/>
                          <a:ea typeface="Arial Narrow"/>
                          <a:cs typeface="Arial Narrow"/>
                          <a:sym typeface="Arial Narrow"/>
                        </a:rPr>
                        <a:t>This one holds more, it’s longer and wider.</a:t>
                      </a:r>
                      <a:endParaRPr sz="2100" dirty="0">
                        <a:uFill>
                          <a:solidFill/>
                        </a:uFill>
                        <a:latin typeface="Arial Narrow"/>
                        <a:ea typeface="Arial Narrow"/>
                        <a:cs typeface="Arial Narrow"/>
                        <a:sym typeface="Arial Narrow"/>
                      </a:endParaRPr>
                    </a:p>
                    <a:p>
                      <a:pPr marL="91440" marR="51438" lvl="0" defTabSz="80962">
                        <a:spcBef>
                          <a:spcPts val="1000"/>
                        </a:spcBef>
                        <a:buClr>
                          <a:srgbClr val="000000"/>
                        </a:buClr>
                        <a:buFont typeface="Arial"/>
                        <a:defRPr>
                          <a:solidFill>
                            <a:srgbClr val="000000"/>
                          </a:solidFill>
                        </a:defRPr>
                      </a:pPr>
                      <a:r>
                        <a:rPr sz="2100" dirty="0">
                          <a:uFill>
                            <a:solidFill/>
                          </a:uFill>
                          <a:latin typeface="Arial Narrow"/>
                          <a:ea typeface="Arial Narrow"/>
                          <a:cs typeface="Arial Narrow"/>
                          <a:sym typeface="Arial Narrow"/>
                        </a:rPr>
                        <a:t>Compares counts, but without accurate recognition of unit size or number</a:t>
                      </a:r>
                      <a:endParaRPr lang="en-US" sz="2100" dirty="0">
                        <a:uFill>
                          <a:solidFill/>
                        </a:uFill>
                        <a:latin typeface="Arial Narrow"/>
                        <a:ea typeface="Arial Narrow"/>
                        <a:cs typeface="Arial Narrow"/>
                        <a:sym typeface="Arial Narrow"/>
                      </a:endParaRPr>
                    </a:p>
                    <a:p>
                      <a:pPr marL="292608" marR="51438" lvl="0" defTabSz="80962">
                        <a:spcBef>
                          <a:spcPts val="0"/>
                        </a:spcBef>
                        <a:buClr>
                          <a:srgbClr val="000000"/>
                        </a:buClr>
                        <a:buFont typeface="Arial"/>
                        <a:defRPr>
                          <a:solidFill>
                            <a:srgbClr val="000000"/>
                          </a:solidFill>
                        </a:defRPr>
                      </a:pPr>
                      <a:r>
                        <a:rPr sz="1800" i="1" dirty="0">
                          <a:uFill>
                            <a:solidFill/>
                          </a:uFill>
                          <a:latin typeface="Arial Narrow"/>
                          <a:ea typeface="Arial Narrow"/>
                          <a:cs typeface="Arial Narrow"/>
                          <a:sym typeface="Arial Narrow"/>
                        </a:rPr>
                        <a:t>This is big; that is small. Two scoops for this one; one scoop for that one.</a:t>
                      </a:r>
                      <a:endParaRPr sz="2100" dirty="0">
                        <a:uFill>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FF"/>
                    </a:solidFill>
                  </a:tcPr>
                </a:tc>
                <a:extLst>
                  <a:ext uri="{0D108BD9-81ED-4DB2-BD59-A6C34878D82A}">
                    <a16:rowId xmlns:a16="http://schemas.microsoft.com/office/drawing/2014/main" xmlns="" val="10004"/>
                  </a:ext>
                </a:extLst>
              </a:tr>
            </a:tbl>
          </a:graphicData>
        </a:graphic>
      </p:graphicFrame>
      <p:sp>
        <p:nvSpPr>
          <p:cNvPr id="4" name="Footer Placeholder 3">
            <a:extLst>
              <a:ext uri="{FF2B5EF4-FFF2-40B4-BE49-F238E27FC236}">
                <a16:creationId xmlns:a16="http://schemas.microsoft.com/office/drawing/2014/main" xmlns="" id="{EB58E38B-C7E5-0243-80B8-701B83EDE51A}"/>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1296482350"/>
      </p:ext>
    </p:extLst>
  </p:cSld>
  <p:clrMapOvr>
    <a:masterClrMapping/>
  </p:clrMapOvr>
  <p:transition xmlns:p14="http://schemas.microsoft.com/office/powerpoint/2010/mai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Students use cubes to ﬁll boxes constructed so a small number of cubes ﬁt well. </a:t>
            </a:r>
          </a:p>
          <a:p>
            <a:pPr marL="0" indent="0">
              <a:buNone/>
            </a:pPr>
            <a:r>
              <a:rPr lang="en-US" dirty="0"/>
              <a:t>They eventually predict how many cubes they will need, ﬁll the box, and count to check.</a:t>
            </a:r>
          </a:p>
        </p:txBody>
      </p:sp>
      <p:sp>
        <p:nvSpPr>
          <p:cNvPr id="2" name="Title 1"/>
          <p:cNvSpPr>
            <a:spLocks noGrp="1"/>
          </p:cNvSpPr>
          <p:nvPr>
            <p:ph type="title"/>
          </p:nvPr>
        </p:nvSpPr>
        <p:spPr/>
        <p:txBody>
          <a:bodyPr/>
          <a:lstStyle/>
          <a:p>
            <a:r>
              <a:rPr lang="en-US" dirty="0">
                <a:solidFill>
                  <a:srgbClr val="FFFFFF"/>
                </a:solidFill>
              </a:rPr>
              <a:t>Using cubes to fill a small box</a:t>
            </a:r>
            <a:endParaRPr lang="en-US" dirty="0"/>
          </a:p>
        </p:txBody>
      </p:sp>
      <p:sp>
        <p:nvSpPr>
          <p:cNvPr id="4" name="Footer Placeholder 3">
            <a:extLst>
              <a:ext uri="{FF2B5EF4-FFF2-40B4-BE49-F238E27FC236}">
                <a16:creationId xmlns:a16="http://schemas.microsoft.com/office/drawing/2014/main" xmlns="" id="{1F3151F9-1406-F04E-A8E4-FDA77662B389}"/>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4189964066"/>
      </p:ext>
    </p:extLst>
  </p:cSld>
  <p:clrMapOvr>
    <a:masterClrMapping/>
  </p:clrMapOvr>
  <p:transition xmlns:p14="http://schemas.microsoft.com/office/powerpoint/2010/mai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a:spLocks noGrp="1"/>
          </p:cNvSpPr>
          <p:nvPr>
            <p:ph type="title"/>
          </p:nvPr>
        </p:nvSpPr>
        <p:spPr/>
        <p:txBody>
          <a:bodyPr/>
          <a:lstStyle/>
          <a:p>
            <a:r>
              <a:rPr lang="en-US" dirty="0"/>
              <a:t>What level is this activity developing?</a:t>
            </a:r>
          </a:p>
        </p:txBody>
      </p:sp>
      <p:sp>
        <p:nvSpPr>
          <p:cNvPr id="2" name="Content Placeholder 1"/>
          <p:cNvSpPr>
            <a:spLocks noGrp="1"/>
          </p:cNvSpPr>
          <p:nvPr>
            <p:ph idx="1"/>
          </p:nvPr>
        </p:nvSpPr>
        <p:spPr/>
        <p:txBody>
          <a:bodyPr/>
          <a:lstStyle/>
          <a:p>
            <a:pPr marL="0" indent="0">
              <a:buNone/>
            </a:pPr>
            <a:r>
              <a:rPr lang="en-US" dirty="0"/>
              <a:t>How would you adapt and implement the activity in your own classroom?</a:t>
            </a:r>
          </a:p>
        </p:txBody>
      </p:sp>
      <p:sp>
        <p:nvSpPr>
          <p:cNvPr id="4" name="Footer Placeholder 3">
            <a:extLst>
              <a:ext uri="{FF2B5EF4-FFF2-40B4-BE49-F238E27FC236}">
                <a16:creationId xmlns:a16="http://schemas.microsoft.com/office/drawing/2014/main" xmlns="" id="{DEC228D7-EC42-AA4E-B84C-91C1D179C38A}"/>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2192791143"/>
      </p:ext>
    </p:extLst>
  </p:cSld>
  <p:clrMapOvr>
    <a:masterClrMapping/>
  </p:clrMapOvr>
  <p:transition xmlns:p14="http://schemas.microsoft.com/office/powerpoint/2010/main" spd="slow">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Shape 269"/>
          <p:cNvSpPr>
            <a:spLocks noGrp="1"/>
          </p:cNvSpPr>
          <p:nvPr>
            <p:ph type="title"/>
          </p:nvPr>
        </p:nvSpPr>
        <p:spPr>
          <a:prstGeom prst="rect">
            <a:avLst/>
          </a:prstGeom>
        </p:spPr>
        <p:txBody>
          <a:bodyPr/>
          <a:lstStyle/>
          <a:p>
            <a:pPr lvl="0">
              <a:defRPr sz="1800">
                <a:solidFill>
                  <a:srgbClr val="000000"/>
                </a:solidFill>
              </a:defRPr>
            </a:pPr>
            <a:r>
              <a:rPr lang="en-US" sz="4100" dirty="0">
                <a:solidFill>
                  <a:srgbClr val="FFFFFF"/>
                </a:solidFill>
              </a:rPr>
              <a:t>Volume Quantifier (VQ) </a:t>
            </a:r>
            <a:endParaRPr sz="4100" dirty="0">
              <a:solidFill>
                <a:srgbClr val="FFFFFF"/>
              </a:solidFill>
            </a:endParaRPr>
          </a:p>
        </p:txBody>
      </p:sp>
      <p:graphicFrame>
        <p:nvGraphicFramePr>
          <p:cNvPr id="5" name="Table 270"/>
          <p:cNvGraphicFramePr>
            <a:graphicFrameLocks noGrp="1" noChangeAspect="1"/>
          </p:cNvGraphicFramePr>
          <p:nvPr>
            <p:ph idx="1"/>
            <p:extLst>
              <p:ext uri="{D42A27DB-BD31-4B8C-83A1-F6EECF244321}">
                <p14:modId xmlns:p14="http://schemas.microsoft.com/office/powerpoint/2010/main" val="2750890481"/>
              </p:ext>
            </p:extLst>
          </p:nvPr>
        </p:nvGraphicFramePr>
        <p:xfrm>
          <a:off x="1773216" y="2689454"/>
          <a:ext cx="9477880" cy="5980477"/>
        </p:xfrm>
        <a:graphic>
          <a:graphicData uri="http://schemas.openxmlformats.org/drawingml/2006/table">
            <a:tbl>
              <a:tblPr/>
              <a:tblGrid>
                <a:gridCol w="4464068">
                  <a:extLst>
                    <a:ext uri="{9D8B030D-6E8A-4147-A177-3AD203B41FA5}">
                      <a16:colId xmlns:a16="http://schemas.microsoft.com/office/drawing/2014/main" xmlns="" val="20000"/>
                    </a:ext>
                  </a:extLst>
                </a:gridCol>
                <a:gridCol w="351521">
                  <a:extLst>
                    <a:ext uri="{9D8B030D-6E8A-4147-A177-3AD203B41FA5}">
                      <a16:colId xmlns:a16="http://schemas.microsoft.com/office/drawing/2014/main" xmlns="" val="20001"/>
                    </a:ext>
                  </a:extLst>
                </a:gridCol>
                <a:gridCol w="4662291">
                  <a:extLst>
                    <a:ext uri="{9D8B030D-6E8A-4147-A177-3AD203B41FA5}">
                      <a16:colId xmlns:a16="http://schemas.microsoft.com/office/drawing/2014/main" xmlns="" val="20002"/>
                    </a:ext>
                  </a:extLst>
                </a:gridCol>
              </a:tblGrid>
              <a:tr h="649386">
                <a:tc>
                  <a:txBody>
                    <a:bodyPr/>
                    <a:lstStyle/>
                    <a:p>
                      <a:pPr marL="51438" marR="51438" lvl="0" algn="ctr" defTabSz="80962">
                        <a:defRPr>
                          <a:solidFill>
                            <a:srgbClr val="000000"/>
                          </a:solidFill>
                        </a:defRPr>
                      </a:pPr>
                      <a:r>
                        <a:rPr sz="3100" b="1" i="1" dirty="0">
                          <a:solidFill>
                            <a:srgbClr val="FFFFFF"/>
                          </a:solidFill>
                          <a:uFill>
                            <a:solidFill>
                              <a:srgbClr val="FFFFFF"/>
                            </a:solidFill>
                          </a:uFill>
                          <a:latin typeface="Arial Narrow"/>
                          <a:ea typeface="Arial Narrow"/>
                          <a:cs typeface="Arial Narrow"/>
                          <a:sym typeface="Arial Narrow"/>
                        </a:rPr>
                        <a:t>Filling </a:t>
                      </a:r>
                      <a:r>
                        <a:rPr lang="en-US" sz="3100" b="1" i="1" dirty="0">
                          <a:solidFill>
                            <a:srgbClr val="FFFFFF"/>
                          </a:solidFill>
                          <a:uFill>
                            <a:solidFill>
                              <a:srgbClr val="FFFFFF"/>
                            </a:solidFill>
                          </a:uFill>
                          <a:latin typeface="Arial Narrow"/>
                          <a:ea typeface="Arial Narrow"/>
                          <a:cs typeface="Arial Narrow"/>
                          <a:sym typeface="Arial Narrow"/>
                        </a:rPr>
                        <a:t>Scheme</a:t>
                      </a:r>
                      <a:endParaRPr sz="31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62D4C"/>
                      </a:solidFill>
                      <a:round/>
                    </a:lnL>
                    <a:lnR w="12700">
                      <a:solidFill>
                        <a:srgbClr val="000000"/>
                      </a:solidFill>
                      <a:round/>
                    </a:lnR>
                    <a:lnT w="12700">
                      <a:solidFill>
                        <a:srgbClr val="000000"/>
                      </a:solidFill>
                      <a:round/>
                    </a:lnT>
                    <a:lnB w="12700">
                      <a:solidFill>
                        <a:srgbClr val="000000"/>
                      </a:solidFill>
                      <a:round/>
                    </a:lnB>
                    <a:solidFill>
                      <a:srgbClr val="004479"/>
                    </a:solidFill>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10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51438" marR="51438" lvl="0" algn="ctr" defTabSz="80962">
                        <a:defRPr>
                          <a:solidFill>
                            <a:srgbClr val="000000"/>
                          </a:solidFill>
                        </a:defRPr>
                      </a:pPr>
                      <a:r>
                        <a:rPr sz="2900" b="1" i="1" dirty="0">
                          <a:solidFill>
                            <a:srgbClr val="FFFFFF"/>
                          </a:solidFill>
                          <a:uFill>
                            <a:solidFill>
                              <a:srgbClr val="FFFFFF"/>
                            </a:solidFill>
                          </a:uFill>
                          <a:latin typeface="Arial Narrow"/>
                          <a:ea typeface="Arial Narrow"/>
                          <a:cs typeface="Arial Narrow"/>
                          <a:sym typeface="Arial Narrow"/>
                        </a:rPr>
                        <a:t>Packing </a:t>
                      </a:r>
                      <a:r>
                        <a:rPr lang="en-US" sz="2900" b="1" i="1" dirty="0">
                          <a:solidFill>
                            <a:srgbClr val="FFFFFF"/>
                          </a:solidFill>
                          <a:uFill>
                            <a:solidFill>
                              <a:srgbClr val="FFFFFF"/>
                            </a:solidFill>
                          </a:uFill>
                          <a:latin typeface="Arial Narrow"/>
                          <a:ea typeface="Arial Narrow"/>
                          <a:cs typeface="Arial Narrow"/>
                          <a:sym typeface="Arial Narrow"/>
                        </a:rPr>
                        <a:t>Scheme</a:t>
                      </a:r>
                      <a:endParaRPr sz="29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004479"/>
                    </a:solidFill>
                  </a:tcPr>
                </a:tc>
                <a:extLst>
                  <a:ext uri="{0D108BD9-81ED-4DB2-BD59-A6C34878D82A}">
                    <a16:rowId xmlns:a16="http://schemas.microsoft.com/office/drawing/2014/main" xmlns="" val="10000"/>
                  </a:ext>
                </a:extLst>
              </a:tr>
              <a:tr h="2351670">
                <a:tc>
                  <a:txBody>
                    <a:bodyPr/>
                    <a:lstStyle/>
                    <a:p>
                      <a:pPr marL="91440" marR="51438" lvl="0" defTabSz="80962">
                        <a:spcBef>
                          <a:spcPts val="200"/>
                        </a:spcBef>
                        <a:buClr>
                          <a:srgbClr val="000000"/>
                        </a:buClr>
                        <a:buFont typeface="Arial"/>
                        <a:defRPr>
                          <a:solidFill>
                            <a:srgbClr val="000000"/>
                          </a:solidFill>
                        </a:defRPr>
                      </a:pPr>
                      <a:r>
                        <a:rPr sz="2300" dirty="0">
                          <a:uFill>
                            <a:solidFill/>
                          </a:uFill>
                          <a:latin typeface="Arial Narrow"/>
                          <a:ea typeface="Arial Narrow"/>
                          <a:cs typeface="Arial Narrow"/>
                          <a:sym typeface="Arial Narrow"/>
                        </a:rPr>
                        <a:t>Estimates number of scoops, but may not explicitly maintain unit size</a:t>
                      </a:r>
                    </a:p>
                    <a:p>
                      <a:pPr marL="91440" marR="51438" lvl="0" defTabSz="80962">
                        <a:spcBef>
                          <a:spcPts val="200"/>
                        </a:spcBef>
                        <a:buClr>
                          <a:srgbClr val="000000"/>
                        </a:buClr>
                        <a:buFont typeface="Arial"/>
                        <a:defRPr>
                          <a:solidFill>
                            <a:srgbClr val="000000"/>
                          </a:solidFill>
                        </a:defRPr>
                      </a:pPr>
                      <a:endParaRPr sz="2300" dirty="0">
                        <a:uFill>
                          <a:solidFill/>
                        </a:uFill>
                        <a:latin typeface="Arial Narrow"/>
                        <a:ea typeface="Arial Narrow"/>
                        <a:cs typeface="Arial Narrow"/>
                        <a:sym typeface="Arial Narrow"/>
                      </a:endParaRPr>
                    </a:p>
                    <a:p>
                      <a:pPr marL="91440" marR="51438" lvl="0" defTabSz="80962">
                        <a:spcBef>
                          <a:spcPts val="1700"/>
                        </a:spcBef>
                        <a:buClr>
                          <a:srgbClr val="000000"/>
                        </a:buClr>
                        <a:buFont typeface="Arial Narrow"/>
                        <a:defRPr>
                          <a:solidFill>
                            <a:srgbClr val="000000"/>
                          </a:solidFill>
                        </a:defRPr>
                      </a:pPr>
                      <a:r>
                        <a:rPr sz="2300" dirty="0">
                          <a:uFill>
                            <a:solidFill/>
                          </a:uFill>
                          <a:latin typeface="Arial Narrow"/>
                          <a:ea typeface="Arial Narrow"/>
                          <a:cs typeface="Arial Narrow"/>
                          <a:sym typeface="Arial Narrow"/>
                        </a:rPr>
                        <a:t>Partitions space (capacity); can recognize “half full”</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ECECEC"/>
                    </a:solidFill>
                  </a:tcPr>
                </a:tc>
                <a:tc>
                  <a:txBody>
                    <a:bodyPr/>
                    <a:lstStyle/>
                    <a:p>
                      <a:pPr marL="416562" marR="51438" lvl="0" indent="-182562" defTabSz="80962">
                        <a:defRPr sz="1500" i="1">
                          <a:uFill>
                            <a:solidFill>
                              <a:srgbClr val="FFFFFF"/>
                            </a:solidFill>
                          </a:uFill>
                          <a:latin typeface="Arial Narrow"/>
                          <a:ea typeface="Arial Narrow"/>
                          <a:cs typeface="Arial Narrow"/>
                          <a:sym typeface="Arial Narrow"/>
                        </a:defRPr>
                      </a:pPr>
                      <a:endParaRPr sz="1100" dirty="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91440" marR="51438" lvl="0" indent="0" defTabSz="80962">
                        <a:spcBef>
                          <a:spcPts val="2000"/>
                        </a:spcBef>
                        <a:buClr>
                          <a:srgbClr val="000000"/>
                        </a:buClr>
                        <a:buFont typeface="Arial"/>
                        <a:defRPr>
                          <a:solidFill>
                            <a:srgbClr val="000000"/>
                          </a:solidFill>
                        </a:defRPr>
                      </a:pPr>
                      <a:r>
                        <a:rPr sz="2300" dirty="0">
                          <a:uFill>
                            <a:solidFill/>
                          </a:uFill>
                          <a:latin typeface="Arial Narrow"/>
                          <a:ea typeface="Arial Narrow"/>
                          <a:cs typeface="Arial Narrow"/>
                          <a:sym typeface="Arial Narrow"/>
                        </a:rPr>
                        <a:t>Limited spatial structuring: </a:t>
                      </a:r>
                      <a:r>
                        <a:rPr sz="2000" i="1" dirty="0">
                          <a:uFill>
                            <a:solidFill/>
                          </a:uFill>
                          <a:latin typeface="Arial Narrow"/>
                          <a:ea typeface="Arial Narrow"/>
                          <a:cs typeface="Arial Narrow"/>
                          <a:sym typeface="Arial Narrow"/>
                        </a:rPr>
                        <a:t>counts single units</a:t>
                      </a:r>
                      <a:endParaRPr sz="2300" i="1" dirty="0">
                        <a:uFill>
                          <a:solidFill/>
                        </a:uFill>
                        <a:latin typeface="Arial Narrow"/>
                        <a:ea typeface="Arial Narrow"/>
                        <a:cs typeface="Arial Narrow"/>
                        <a:sym typeface="Arial Narrow"/>
                      </a:endParaRPr>
                    </a:p>
                    <a:p>
                      <a:pPr marL="91440" marR="51438" lvl="0" indent="0" defTabSz="80962">
                        <a:spcBef>
                          <a:spcPts val="2000"/>
                        </a:spcBef>
                        <a:buClr>
                          <a:srgbClr val="000000"/>
                        </a:buClr>
                        <a:buFont typeface="Arial Narrow"/>
                        <a:defRPr>
                          <a:solidFill>
                            <a:srgbClr val="000000"/>
                          </a:solidFill>
                        </a:defRPr>
                      </a:pPr>
                      <a:r>
                        <a:rPr sz="2300" dirty="0">
                          <a:uFill>
                            <a:solidFill/>
                          </a:uFill>
                          <a:latin typeface="Arial Narrow"/>
                          <a:ea typeface="Arial Narrow"/>
                          <a:cs typeface="Arial Narrow"/>
                          <a:sym typeface="Arial Narrow"/>
                        </a:rPr>
                        <a:t>Does not recognize need for equal-size units</a:t>
                      </a:r>
                    </a:p>
                    <a:p>
                      <a:pPr marL="91440" marR="51438" lvl="0" indent="0" defTabSz="80962">
                        <a:spcBef>
                          <a:spcPts val="2000"/>
                        </a:spcBef>
                        <a:buClr>
                          <a:srgbClr val="000000"/>
                        </a:buClr>
                        <a:buFont typeface="Arial Narrow"/>
                        <a:defRPr>
                          <a:solidFill>
                            <a:srgbClr val="000000"/>
                          </a:solidFill>
                        </a:defRPr>
                      </a:pPr>
                      <a:r>
                        <a:rPr sz="2300" dirty="0">
                          <a:uFill>
                            <a:solidFill/>
                          </a:uFill>
                          <a:latin typeface="Arial Narrow"/>
                          <a:ea typeface="Arial Narrow"/>
                          <a:cs typeface="Arial Narrow"/>
                          <a:sym typeface="Arial Narrow"/>
                        </a:rPr>
                        <a:t>Recognizes “half full,” but may not visualize or calculate total</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ECECEC"/>
                    </a:solidFill>
                  </a:tcPr>
                </a:tc>
                <a:extLst>
                  <a:ext uri="{0D108BD9-81ED-4DB2-BD59-A6C34878D82A}">
                    <a16:rowId xmlns:a16="http://schemas.microsoft.com/office/drawing/2014/main" xmlns="" val="10001"/>
                  </a:ext>
                </a:extLst>
              </a:tr>
              <a:tr h="213282">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100"/>
                    </a:p>
                  </a:txBody>
                  <a:tcPr marL="0" marR="0" marT="0" marB="0" anchor="ctr" horzOverflow="overflow">
                    <a:lnL>
                      <a:round/>
                    </a:lnL>
                    <a:lnR>
                      <a:round/>
                    </a:lnR>
                    <a:lnT w="12700">
                      <a:solidFill>
                        <a:srgbClr val="000000"/>
                      </a:solidFill>
                      <a:round/>
                    </a:lnT>
                    <a:lnB>
                      <a:round/>
                    </a:lnB>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100"/>
                    </a:p>
                  </a:txBody>
                  <a:tcPr marL="0" marR="0" marT="0" marB="0" anchor="ctr" horzOverflow="overflow">
                    <a:lnL>
                      <a:round/>
                    </a:lnL>
                    <a:lnR>
                      <a:round/>
                    </a:lnR>
                    <a:lnT>
                      <a:round/>
                    </a:lnT>
                    <a:lnB>
                      <a:round/>
                    </a:lnB>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100"/>
                    </a:p>
                  </a:txBody>
                  <a:tcPr marL="0" marR="0" marT="0" marB="0" anchor="ctr" horzOverflow="overflow">
                    <a:lnL>
                      <a:round/>
                    </a:lnL>
                    <a:lnR>
                      <a:round/>
                    </a:lnR>
                    <a:lnT w="12700">
                      <a:solidFill>
                        <a:srgbClr val="000000"/>
                      </a:solidFill>
                      <a:round/>
                    </a:lnT>
                    <a:lnB>
                      <a:round/>
                    </a:lnB>
                  </a:tcPr>
                </a:tc>
                <a:extLst>
                  <a:ext uri="{0D108BD9-81ED-4DB2-BD59-A6C34878D82A}">
                    <a16:rowId xmlns:a16="http://schemas.microsoft.com/office/drawing/2014/main" xmlns="" val="10002"/>
                  </a:ext>
                </a:extLst>
              </a:tr>
              <a:tr h="749010">
                <a:tc>
                  <a:txBody>
                    <a:bodyPr/>
                    <a:lstStyle/>
                    <a:p>
                      <a:pPr marL="51438" marR="51438" lvl="0" algn="ctr" defTabSz="80962">
                        <a:defRPr>
                          <a:solidFill>
                            <a:srgbClr val="000000"/>
                          </a:solidFill>
                        </a:defRPr>
                      </a:pPr>
                      <a:r>
                        <a:rPr sz="3100" b="1" i="1" dirty="0">
                          <a:solidFill>
                            <a:srgbClr val="FFFFFF"/>
                          </a:solidFill>
                          <a:uFill>
                            <a:solidFill>
                              <a:srgbClr val="FFFFFF"/>
                            </a:solidFill>
                          </a:uFill>
                          <a:latin typeface="Arial Narrow"/>
                          <a:ea typeface="Arial Narrow"/>
                          <a:cs typeface="Arial Narrow"/>
                          <a:sym typeface="Arial Narrow"/>
                        </a:rPr>
                        <a:t>Building </a:t>
                      </a:r>
                      <a:r>
                        <a:rPr lang="en-US" sz="3100" b="1" i="1" dirty="0">
                          <a:solidFill>
                            <a:srgbClr val="FFFFFF"/>
                          </a:solidFill>
                          <a:uFill>
                            <a:solidFill>
                              <a:srgbClr val="FFFFFF"/>
                            </a:solidFill>
                          </a:uFill>
                          <a:latin typeface="Arial Narrow"/>
                          <a:ea typeface="Arial Narrow"/>
                          <a:cs typeface="Arial Narrow"/>
                          <a:sym typeface="Arial Narrow"/>
                        </a:rPr>
                        <a:t>Scheme</a:t>
                      </a:r>
                      <a:endParaRPr sz="31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a:round/>
                    </a:lnT>
                    <a:lnB w="12700">
                      <a:solidFill>
                        <a:srgbClr val="000000"/>
                      </a:solidFill>
                      <a:round/>
                    </a:lnB>
                    <a:solidFill>
                      <a:srgbClr val="004479"/>
                    </a:solidFill>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10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51438" marR="51438" lvl="0" algn="ctr" defTabSz="80962">
                        <a:defRPr>
                          <a:solidFill>
                            <a:srgbClr val="000000"/>
                          </a:solidFill>
                        </a:defRPr>
                      </a:pPr>
                      <a:r>
                        <a:rPr sz="3100" b="1" i="1" dirty="0">
                          <a:solidFill>
                            <a:srgbClr val="FFFFFF"/>
                          </a:solidFill>
                          <a:uFill>
                            <a:solidFill>
                              <a:srgbClr val="FFFFFF"/>
                            </a:solidFill>
                          </a:uFill>
                          <a:latin typeface="Arial Narrow"/>
                          <a:ea typeface="Arial Narrow"/>
                          <a:cs typeface="Arial Narrow"/>
                          <a:sym typeface="Arial Narrow"/>
                        </a:rPr>
                        <a:t>Comparing </a:t>
                      </a:r>
                      <a:r>
                        <a:rPr lang="en-US" sz="3100" b="1" i="1" dirty="0">
                          <a:solidFill>
                            <a:srgbClr val="FFFFFF"/>
                          </a:solidFill>
                          <a:uFill>
                            <a:solidFill>
                              <a:srgbClr val="FFFFFF"/>
                            </a:solidFill>
                          </a:uFill>
                          <a:latin typeface="Arial Narrow"/>
                          <a:ea typeface="Arial Narrow"/>
                          <a:cs typeface="Arial Narrow"/>
                          <a:sym typeface="Arial Narrow"/>
                        </a:rPr>
                        <a:t>Scheme</a:t>
                      </a:r>
                      <a:endParaRPr sz="31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a:round/>
                    </a:lnT>
                    <a:lnB w="12700">
                      <a:solidFill>
                        <a:srgbClr val="000000"/>
                      </a:solidFill>
                      <a:round/>
                    </a:lnB>
                    <a:solidFill>
                      <a:srgbClr val="004479"/>
                    </a:solidFill>
                  </a:tcPr>
                </a:tc>
                <a:extLst>
                  <a:ext uri="{0D108BD9-81ED-4DB2-BD59-A6C34878D82A}">
                    <a16:rowId xmlns:a16="http://schemas.microsoft.com/office/drawing/2014/main" xmlns="" val="10003"/>
                  </a:ext>
                </a:extLst>
              </a:tr>
              <a:tr h="1796737">
                <a:tc>
                  <a:txBody>
                    <a:bodyPr/>
                    <a:lstStyle/>
                    <a:p>
                      <a:pPr marL="91440" marR="51438" lvl="0" defTabSz="80962">
                        <a:defRPr>
                          <a:solidFill>
                            <a:srgbClr val="000000"/>
                          </a:solidFill>
                        </a:defRPr>
                      </a:pPr>
                      <a:r>
                        <a:rPr sz="2300" dirty="0">
                          <a:uFill>
                            <a:solidFill/>
                          </a:uFill>
                          <a:latin typeface="Arial Narrow"/>
                          <a:ea typeface="Arial Narrow"/>
                          <a:cs typeface="Arial Narrow"/>
                          <a:sym typeface="Arial Narrow"/>
                        </a:rPr>
                        <a:t>Partial understanding of cubes as filling space:</a:t>
                      </a:r>
                      <a:r>
                        <a:rPr lang="en-US" sz="2300" dirty="0">
                          <a:uFill>
                            <a:solidFill/>
                          </a:uFill>
                          <a:latin typeface="Arial Narrow"/>
                          <a:ea typeface="Arial Narrow"/>
                          <a:cs typeface="Arial Narrow"/>
                          <a:sym typeface="Arial Narrow"/>
                        </a:rPr>
                        <a:t> </a:t>
                      </a:r>
                      <a:r>
                        <a:rPr sz="1800" i="1" dirty="0">
                          <a:uFill>
                            <a:solidFill/>
                          </a:uFill>
                          <a:latin typeface="Arial Narrow"/>
                          <a:ea typeface="Arial Narrow"/>
                          <a:cs typeface="Arial Narrow"/>
                          <a:sym typeface="Arial Narrow"/>
                        </a:rPr>
                        <a:t>Initially may double-count cubes at corners and ignore internal cubes</a:t>
                      </a:r>
                      <a:endParaRPr lang="en-US" sz="1800" i="1" dirty="0">
                        <a:uFill>
                          <a:solidFill/>
                        </a:uFill>
                        <a:latin typeface="Arial Narrow"/>
                        <a:ea typeface="Arial Narrow"/>
                        <a:cs typeface="Arial Narrow"/>
                        <a:sym typeface="Arial Narrow"/>
                      </a:endParaRPr>
                    </a:p>
                    <a:p>
                      <a:pPr marL="91440" marR="51438" lvl="0" defTabSz="80962">
                        <a:spcBef>
                          <a:spcPts val="1000"/>
                        </a:spcBef>
                        <a:defRPr>
                          <a:solidFill>
                            <a:srgbClr val="000000"/>
                          </a:solidFill>
                        </a:defRPr>
                      </a:pPr>
                      <a:r>
                        <a:rPr lang="en-US" sz="2300" dirty="0">
                          <a:uFill>
                            <a:solidFill/>
                          </a:uFill>
                          <a:latin typeface="Arial Narrow"/>
                          <a:ea typeface="Arial Narrow"/>
                          <a:cs typeface="Arial Narrow"/>
                          <a:sym typeface="Arial Narrow"/>
                        </a:rPr>
                        <a:t>Piaget’s “coordination” (integration) of dimensions.</a:t>
                      </a:r>
                      <a:endParaRPr sz="2300" dirty="0">
                        <a:uFill>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FF"/>
                    </a:solidFill>
                  </a:tcPr>
                </a:tc>
                <a:tc>
                  <a:txBody>
                    <a:bodyPr/>
                    <a:lstStyle/>
                    <a:p>
                      <a:pPr marL="416562" marR="51438" lvl="0" indent="-182562" defTabSz="80962">
                        <a:defRPr sz="1500" i="1">
                          <a:uFill>
                            <a:solidFill>
                              <a:srgbClr val="FFFFFF"/>
                            </a:solidFill>
                          </a:uFill>
                          <a:latin typeface="Arial Narrow"/>
                          <a:ea typeface="Arial Narrow"/>
                          <a:cs typeface="Arial Narrow"/>
                          <a:sym typeface="Arial Narrow"/>
                        </a:defRPr>
                      </a:pPr>
                      <a:endParaRPr sz="110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91440" marR="51438" lvl="0" defTabSz="80962">
                        <a:spcBef>
                          <a:spcPts val="1600"/>
                        </a:spcBef>
                        <a:buClr>
                          <a:srgbClr val="000000"/>
                        </a:buClr>
                        <a:buFont typeface="Arial"/>
                        <a:defRPr>
                          <a:solidFill>
                            <a:srgbClr val="000000"/>
                          </a:solidFill>
                        </a:defRPr>
                      </a:pPr>
                      <a:r>
                        <a:rPr sz="2300" dirty="0">
                          <a:uFill>
                            <a:solidFill/>
                          </a:uFill>
                          <a:latin typeface="Arial Narrow"/>
                          <a:ea typeface="Arial Narrow"/>
                          <a:cs typeface="Arial Narrow"/>
                          <a:sym typeface="Arial Narrow"/>
                        </a:rPr>
                        <a:t>Compares, recognizes 3 dimensions</a:t>
                      </a:r>
                    </a:p>
                    <a:p>
                      <a:pPr marL="91440" marR="51438" lvl="0" defTabSz="80962">
                        <a:spcBef>
                          <a:spcPts val="1600"/>
                        </a:spcBef>
                        <a:buClr>
                          <a:srgbClr val="000000"/>
                        </a:buClr>
                        <a:buFont typeface="Arial"/>
                        <a:defRPr>
                          <a:solidFill>
                            <a:srgbClr val="000000"/>
                          </a:solidFill>
                        </a:defRPr>
                      </a:pPr>
                      <a:r>
                        <a:rPr sz="2300" dirty="0">
                          <a:uFill>
                            <a:solidFill/>
                          </a:uFill>
                          <a:latin typeface="Arial Narrow"/>
                          <a:ea typeface="Arial Narrow"/>
                          <a:cs typeface="Arial Narrow"/>
                          <a:sym typeface="Arial Narrow"/>
                        </a:rPr>
                        <a:t>Directly compares capacity</a:t>
                      </a:r>
                    </a:p>
                    <a:p>
                      <a:pPr marL="91440" marR="51438" lvl="0" defTabSz="80962">
                        <a:spcBef>
                          <a:spcPts val="1600"/>
                        </a:spcBef>
                        <a:buClr>
                          <a:srgbClr val="000000"/>
                        </a:buClr>
                        <a:buFont typeface="Arial"/>
                        <a:defRPr>
                          <a:solidFill>
                            <a:srgbClr val="000000"/>
                          </a:solidFill>
                        </a:defRPr>
                      </a:pPr>
                      <a:r>
                        <a:rPr sz="2300" dirty="0">
                          <a:uFill>
                            <a:solidFill/>
                          </a:uFill>
                          <a:latin typeface="Arial Narrow"/>
                          <a:ea typeface="Arial Narrow"/>
                          <a:cs typeface="Arial Narrow"/>
                          <a:sym typeface="Arial Narrow"/>
                        </a:rPr>
                        <a:t>Attempts to compare count of cubes</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FF"/>
                    </a:solidFill>
                  </a:tcPr>
                </a:tc>
                <a:extLst>
                  <a:ext uri="{0D108BD9-81ED-4DB2-BD59-A6C34878D82A}">
                    <a16:rowId xmlns:a16="http://schemas.microsoft.com/office/drawing/2014/main" xmlns="" val="10004"/>
                  </a:ext>
                </a:extLst>
              </a:tr>
            </a:tbl>
          </a:graphicData>
        </a:graphic>
      </p:graphicFrame>
      <p:sp>
        <p:nvSpPr>
          <p:cNvPr id="3" name="Footer Placeholder 2">
            <a:extLst>
              <a:ext uri="{FF2B5EF4-FFF2-40B4-BE49-F238E27FC236}">
                <a16:creationId xmlns:a16="http://schemas.microsoft.com/office/drawing/2014/main" xmlns="" id="{24D74376-AE71-D44F-8475-E6835013848E}"/>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3016916362"/>
      </p:ext>
    </p:extLst>
  </p:cSld>
  <p:clrMapOvr>
    <a:masterClrMapping/>
  </p:clrMapOvr>
  <p:transition xmlns:p14="http://schemas.microsoft.com/office/powerpoint/2010/mai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rPr>
              <a:t>Predict and test</a:t>
            </a:r>
            <a:endParaRPr lang="en-US" dirty="0"/>
          </a:p>
        </p:txBody>
      </p:sp>
      <p:sp>
        <p:nvSpPr>
          <p:cNvPr id="3" name="Content Placeholder 2"/>
          <p:cNvSpPr>
            <a:spLocks noGrp="1"/>
          </p:cNvSpPr>
          <p:nvPr>
            <p:ph idx="1"/>
          </p:nvPr>
        </p:nvSpPr>
        <p:spPr/>
        <p:txBody>
          <a:bodyPr/>
          <a:lstStyle/>
          <a:p>
            <a:pPr marL="0" indent="0">
              <a:buNone/>
            </a:pPr>
            <a:r>
              <a:rPr lang="en-US" dirty="0"/>
              <a:t>The teacher provides three half-gallon containers (labeled “A,” “B,” and “C” in three diﬀerent colors, cut to hold two, four, and eight cups), a one-cup measuring cup, and water or sand. Students ﬁnd the one that holds only four cups.</a:t>
            </a:r>
          </a:p>
          <a:p>
            <a:pPr marL="0" indent="0">
              <a:buNone/>
            </a:pPr>
            <a:r>
              <a:rPr lang="en-US" dirty="0"/>
              <a:t>They predict and test how many half-cups would fill the container.</a:t>
            </a:r>
          </a:p>
        </p:txBody>
      </p:sp>
      <p:sp>
        <p:nvSpPr>
          <p:cNvPr id="4" name="Footer Placeholder 3">
            <a:extLst>
              <a:ext uri="{FF2B5EF4-FFF2-40B4-BE49-F238E27FC236}">
                <a16:creationId xmlns:a16="http://schemas.microsoft.com/office/drawing/2014/main" xmlns="" id="{0A9D2FE1-E626-1642-B92A-580D0D8CB44C}"/>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2929396750"/>
      </p:ext>
    </p:extLst>
  </p:cSld>
  <p:clrMapOvr>
    <a:masterClrMapping/>
  </p:clrMapOvr>
  <p:transition xmlns:p14="http://schemas.microsoft.com/office/powerpoint/2010/mai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a:spLocks noGrp="1"/>
          </p:cNvSpPr>
          <p:nvPr>
            <p:ph type="title"/>
          </p:nvPr>
        </p:nvSpPr>
        <p:spPr/>
        <p:txBody>
          <a:bodyPr/>
          <a:lstStyle/>
          <a:p>
            <a:r>
              <a:rPr lang="en-US" dirty="0"/>
              <a:t>What level is this activity developing?</a:t>
            </a:r>
          </a:p>
        </p:txBody>
      </p:sp>
      <p:sp>
        <p:nvSpPr>
          <p:cNvPr id="2" name="Content Placeholder 1"/>
          <p:cNvSpPr>
            <a:spLocks noGrp="1"/>
          </p:cNvSpPr>
          <p:nvPr>
            <p:ph idx="1"/>
          </p:nvPr>
        </p:nvSpPr>
        <p:spPr/>
        <p:txBody>
          <a:bodyPr/>
          <a:lstStyle/>
          <a:p>
            <a:pPr marL="0" indent="0">
              <a:buNone/>
            </a:pPr>
            <a:r>
              <a:rPr lang="en-US" dirty="0"/>
              <a:t>How would you adapt and implement the activity in your own classroom?</a:t>
            </a:r>
          </a:p>
        </p:txBody>
      </p:sp>
      <p:sp>
        <p:nvSpPr>
          <p:cNvPr id="4" name="Footer Placeholder 3">
            <a:extLst>
              <a:ext uri="{FF2B5EF4-FFF2-40B4-BE49-F238E27FC236}">
                <a16:creationId xmlns:a16="http://schemas.microsoft.com/office/drawing/2014/main" xmlns="" id="{2FDF1349-E558-FE4B-A67B-FF0F51BCE73D}"/>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260621293"/>
      </p:ext>
    </p:extLst>
  </p:cSld>
  <p:clrMapOvr>
    <a:masterClrMapping/>
  </p:clrMapOvr>
  <p:transition xmlns:p14="http://schemas.microsoft.com/office/powerpoint/2010/main" spd="slow">
    <p:pul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hape 281"/>
          <p:cNvSpPr>
            <a:spLocks noGrp="1"/>
          </p:cNvSpPr>
          <p:nvPr>
            <p:ph type="title"/>
          </p:nvPr>
        </p:nvSpPr>
        <p:spPr>
          <a:prstGeom prst="rect">
            <a:avLst/>
          </a:prstGeom>
        </p:spPr>
        <p:txBody>
          <a:bodyPr/>
          <a:lstStyle>
            <a:lvl1pPr>
              <a:defRPr sz="6900"/>
            </a:lvl1pPr>
          </a:lstStyle>
          <a:p>
            <a:pPr lvl="0">
              <a:defRPr sz="1800">
                <a:solidFill>
                  <a:srgbClr val="000000"/>
                </a:solidFill>
              </a:defRPr>
            </a:pPr>
            <a:r>
              <a:rPr sz="4000" dirty="0">
                <a:solidFill>
                  <a:srgbClr val="FFFFFF"/>
                </a:solidFill>
              </a:rPr>
              <a:t>Volume Unit Relater and Repeater</a:t>
            </a:r>
            <a:r>
              <a:rPr lang="en-US" sz="4000" dirty="0">
                <a:solidFill>
                  <a:srgbClr val="FFFFFF"/>
                </a:solidFill>
              </a:rPr>
              <a:t> (VURR)</a:t>
            </a:r>
            <a:r>
              <a:rPr sz="4000" dirty="0">
                <a:solidFill>
                  <a:srgbClr val="FFFFFF"/>
                </a:solidFill>
              </a:rPr>
              <a:t> </a:t>
            </a:r>
          </a:p>
        </p:txBody>
      </p:sp>
      <p:graphicFrame>
        <p:nvGraphicFramePr>
          <p:cNvPr id="5" name="Table 282"/>
          <p:cNvGraphicFramePr>
            <a:graphicFrameLocks noGrp="1" noChangeAspect="1"/>
          </p:cNvGraphicFramePr>
          <p:nvPr>
            <p:ph idx="1"/>
            <p:extLst>
              <p:ext uri="{D42A27DB-BD31-4B8C-83A1-F6EECF244321}">
                <p14:modId xmlns:p14="http://schemas.microsoft.com/office/powerpoint/2010/main" val="1865559027"/>
              </p:ext>
            </p:extLst>
          </p:nvPr>
        </p:nvGraphicFramePr>
        <p:xfrm>
          <a:off x="1798086" y="2687361"/>
          <a:ext cx="9433132" cy="5955961"/>
        </p:xfrm>
        <a:graphic>
          <a:graphicData uri="http://schemas.openxmlformats.org/drawingml/2006/table">
            <a:tbl>
              <a:tblPr/>
              <a:tblGrid>
                <a:gridCol w="4442993">
                  <a:extLst>
                    <a:ext uri="{9D8B030D-6E8A-4147-A177-3AD203B41FA5}">
                      <a16:colId xmlns:a16="http://schemas.microsoft.com/office/drawing/2014/main" xmlns="" val="20000"/>
                    </a:ext>
                  </a:extLst>
                </a:gridCol>
                <a:gridCol w="349860">
                  <a:extLst>
                    <a:ext uri="{9D8B030D-6E8A-4147-A177-3AD203B41FA5}">
                      <a16:colId xmlns:a16="http://schemas.microsoft.com/office/drawing/2014/main" xmlns="" val="20001"/>
                    </a:ext>
                  </a:extLst>
                </a:gridCol>
                <a:gridCol w="4640279">
                  <a:extLst>
                    <a:ext uri="{9D8B030D-6E8A-4147-A177-3AD203B41FA5}">
                      <a16:colId xmlns:a16="http://schemas.microsoft.com/office/drawing/2014/main" xmlns="" val="20002"/>
                    </a:ext>
                  </a:extLst>
                </a:gridCol>
              </a:tblGrid>
              <a:tr h="732990">
                <a:tc>
                  <a:txBody>
                    <a:bodyPr/>
                    <a:lstStyle/>
                    <a:p>
                      <a:pPr marL="51438" marR="51438" lvl="0" algn="ctr" defTabSz="80962">
                        <a:defRPr>
                          <a:solidFill>
                            <a:srgbClr val="000000"/>
                          </a:solidFill>
                        </a:defRPr>
                      </a:pPr>
                      <a:r>
                        <a:rPr sz="3000" b="1" i="1" dirty="0">
                          <a:solidFill>
                            <a:srgbClr val="FFFFFF"/>
                          </a:solidFill>
                          <a:uFill>
                            <a:solidFill>
                              <a:srgbClr val="FFFFFF"/>
                            </a:solidFill>
                          </a:uFill>
                          <a:latin typeface="Arial Narrow"/>
                          <a:ea typeface="Arial Narrow"/>
                          <a:cs typeface="Arial Narrow"/>
                          <a:sym typeface="Arial Narrow"/>
                        </a:rPr>
                        <a:t>Filling </a:t>
                      </a:r>
                      <a:r>
                        <a:rPr lang="en-US" sz="3000" b="1" i="1" dirty="0">
                          <a:solidFill>
                            <a:srgbClr val="FFFFFF"/>
                          </a:solidFill>
                          <a:uFill>
                            <a:solidFill>
                              <a:srgbClr val="FFFFFF"/>
                            </a:solidFill>
                          </a:uFill>
                          <a:latin typeface="Arial Narrow"/>
                          <a:ea typeface="Arial Narrow"/>
                          <a:cs typeface="Arial Narrow"/>
                          <a:sym typeface="Arial Narrow"/>
                        </a:rPr>
                        <a:t>Scheme</a:t>
                      </a:r>
                      <a:endParaRPr sz="30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62D4C"/>
                      </a:solidFill>
                      <a:round/>
                    </a:lnL>
                    <a:lnR w="12700">
                      <a:solidFill>
                        <a:srgbClr val="000000"/>
                      </a:solidFill>
                      <a:round/>
                    </a:lnR>
                    <a:lnT w="12700">
                      <a:solidFill>
                        <a:srgbClr val="000000"/>
                      </a:solidFill>
                      <a:round/>
                    </a:lnT>
                    <a:lnB w="12700">
                      <a:solidFill>
                        <a:srgbClr val="000000"/>
                      </a:solidFill>
                      <a:round/>
                    </a:lnB>
                    <a:solidFill>
                      <a:srgbClr val="004479"/>
                    </a:solidFill>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20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51438" marR="51438" lvl="0" algn="ctr" defTabSz="80962">
                        <a:defRPr>
                          <a:solidFill>
                            <a:srgbClr val="000000"/>
                          </a:solidFill>
                        </a:defRPr>
                      </a:pPr>
                      <a:r>
                        <a:rPr sz="2900" b="1" i="1" dirty="0">
                          <a:solidFill>
                            <a:srgbClr val="FFFFFF"/>
                          </a:solidFill>
                          <a:uFill>
                            <a:solidFill>
                              <a:srgbClr val="FFFFFF"/>
                            </a:solidFill>
                          </a:uFill>
                          <a:latin typeface="Arial Narrow"/>
                          <a:ea typeface="Arial Narrow"/>
                          <a:cs typeface="Arial Narrow"/>
                          <a:sym typeface="Arial Narrow"/>
                        </a:rPr>
                        <a:t>Packing </a:t>
                      </a:r>
                      <a:r>
                        <a:rPr lang="en-US" sz="2900" b="1" i="1" dirty="0">
                          <a:solidFill>
                            <a:srgbClr val="FFFFFF"/>
                          </a:solidFill>
                          <a:uFill>
                            <a:solidFill>
                              <a:srgbClr val="FFFFFF"/>
                            </a:solidFill>
                          </a:uFill>
                          <a:latin typeface="Arial Narrow"/>
                          <a:ea typeface="Arial Narrow"/>
                          <a:cs typeface="Arial Narrow"/>
                          <a:sym typeface="Arial Narrow"/>
                        </a:rPr>
                        <a:t>Scheme</a:t>
                      </a:r>
                      <a:endParaRPr sz="29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004479"/>
                    </a:solidFill>
                  </a:tcPr>
                </a:tc>
                <a:extLst>
                  <a:ext uri="{0D108BD9-81ED-4DB2-BD59-A6C34878D82A}">
                    <a16:rowId xmlns:a16="http://schemas.microsoft.com/office/drawing/2014/main" xmlns="" val="10000"/>
                  </a:ext>
                </a:extLst>
              </a:tr>
              <a:tr h="2108743">
                <a:tc>
                  <a:txBody>
                    <a:bodyPr/>
                    <a:lstStyle/>
                    <a:p>
                      <a:pPr marL="91440" marR="51438" lvl="0" defTabSz="80962">
                        <a:spcBef>
                          <a:spcPts val="200"/>
                        </a:spcBef>
                        <a:buClr>
                          <a:srgbClr val="000000"/>
                        </a:buClr>
                        <a:buFont typeface="Arial"/>
                        <a:defRPr>
                          <a:solidFill>
                            <a:srgbClr val="000000"/>
                          </a:solidFill>
                        </a:defRPr>
                      </a:pPr>
                      <a:r>
                        <a:rPr sz="2300" dirty="0">
                          <a:uFill>
                            <a:solidFill/>
                          </a:uFill>
                          <a:latin typeface="Arial Narrow"/>
                          <a:ea typeface="Arial Narrow"/>
                          <a:cs typeface="Arial Narrow"/>
                          <a:sym typeface="Arial Narrow"/>
                        </a:rPr>
                        <a:t>Accurately counts number of scoops</a:t>
                      </a:r>
                    </a:p>
                    <a:p>
                      <a:pPr marL="91440" marR="51438" lvl="0" defTabSz="80962">
                        <a:spcBef>
                          <a:spcPts val="1700"/>
                        </a:spcBef>
                        <a:buClr>
                          <a:srgbClr val="000000"/>
                        </a:buClr>
                        <a:buFont typeface="Arial Narrow"/>
                        <a:defRPr>
                          <a:solidFill>
                            <a:srgbClr val="000000"/>
                          </a:solidFill>
                        </a:defRPr>
                      </a:pPr>
                      <a:r>
                        <a:rPr sz="2300" dirty="0">
                          <a:uFill>
                            <a:solidFill/>
                          </a:uFill>
                          <a:latin typeface="Arial Narrow"/>
                          <a:ea typeface="Arial Narrow"/>
                          <a:cs typeface="Arial Narrow"/>
                          <a:sym typeface="Arial Narrow"/>
                        </a:rPr>
                        <a:t>Relates size and number of units explicitly</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ECECEC"/>
                    </a:solidFill>
                  </a:tcPr>
                </a:tc>
                <a:tc>
                  <a:txBody>
                    <a:bodyPr/>
                    <a:lstStyle/>
                    <a:p>
                      <a:pPr marL="416562" marR="51438" lvl="0" indent="-182562" defTabSz="80962">
                        <a:defRPr sz="1500" i="1">
                          <a:uFill>
                            <a:solidFill>
                              <a:srgbClr val="FFFFFF"/>
                            </a:solidFill>
                          </a:uFill>
                          <a:latin typeface="Arial Narrow"/>
                          <a:ea typeface="Arial Narrow"/>
                          <a:cs typeface="Arial Narrow"/>
                          <a:sym typeface="Arial Narrow"/>
                        </a:defRPr>
                      </a:pPr>
                      <a:endParaRPr sz="120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91440" marR="51438" lvl="0" defTabSz="80962">
                        <a:spcBef>
                          <a:spcPts val="2800"/>
                        </a:spcBef>
                        <a:buClr>
                          <a:srgbClr val="000000"/>
                        </a:buClr>
                        <a:buFont typeface="Arial"/>
                        <a:defRPr>
                          <a:solidFill>
                            <a:srgbClr val="000000"/>
                          </a:solidFill>
                        </a:defRPr>
                      </a:pPr>
                      <a:r>
                        <a:rPr sz="2300" dirty="0">
                          <a:uFill>
                            <a:solidFill/>
                          </a:uFill>
                          <a:latin typeface="Arial Narrow"/>
                          <a:ea typeface="Arial Narrow"/>
                          <a:cs typeface="Arial Narrow"/>
                          <a:sym typeface="Arial Narrow"/>
                        </a:rPr>
                        <a:t>Accurate packing and counting</a:t>
                      </a:r>
                      <a:endParaRPr sz="2300" i="1" dirty="0">
                        <a:uFill>
                          <a:solidFill/>
                        </a:uFill>
                        <a:latin typeface="Arial Narrow"/>
                        <a:ea typeface="Arial Narrow"/>
                        <a:cs typeface="Arial Narrow"/>
                        <a:sym typeface="Arial Narrow"/>
                      </a:endParaRPr>
                    </a:p>
                    <a:p>
                      <a:pPr marL="91440" marR="51438" lvl="0" defTabSz="80962">
                        <a:spcBef>
                          <a:spcPts val="1700"/>
                        </a:spcBef>
                        <a:buClr>
                          <a:srgbClr val="000000"/>
                        </a:buClr>
                        <a:buFont typeface="Arial Narrow"/>
                        <a:defRPr>
                          <a:solidFill>
                            <a:srgbClr val="000000"/>
                          </a:solidFill>
                        </a:defRPr>
                      </a:pPr>
                      <a:r>
                        <a:rPr sz="2300" dirty="0">
                          <a:uFill>
                            <a:solidFill/>
                          </a:uFill>
                          <a:latin typeface="Arial Narrow"/>
                          <a:ea typeface="Arial Narrow"/>
                          <a:cs typeface="Arial Narrow"/>
                          <a:sym typeface="Arial Narrow"/>
                        </a:rPr>
                        <a:t>Relates size and number of units</a:t>
                      </a:r>
                    </a:p>
                    <a:p>
                      <a:pPr marL="91440" marR="51438" lvl="0" defTabSz="80962">
                        <a:spcBef>
                          <a:spcPts val="1700"/>
                        </a:spcBef>
                        <a:buClr>
                          <a:srgbClr val="000000"/>
                        </a:buClr>
                        <a:buFont typeface="Arial Narrow"/>
                        <a:defRPr>
                          <a:solidFill>
                            <a:srgbClr val="000000"/>
                          </a:solidFill>
                        </a:defRPr>
                      </a:pPr>
                      <a:r>
                        <a:rPr sz="2300" dirty="0">
                          <a:uFill>
                            <a:solidFill/>
                          </a:uFill>
                          <a:latin typeface="Arial Narrow"/>
                          <a:ea typeface="Arial Narrow"/>
                          <a:cs typeface="Arial Narrow"/>
                          <a:sym typeface="Arial Narrow"/>
                        </a:rPr>
                        <a:t>Able to iterate a unit throughout volume; </a:t>
                      </a:r>
                      <a:r>
                        <a:rPr lang="en-US" sz="2300" dirty="0">
                          <a:uFill>
                            <a:solidFill/>
                          </a:uFill>
                          <a:latin typeface="Arial Narrow"/>
                          <a:ea typeface="Arial Narrow"/>
                          <a:cs typeface="Arial Narrow"/>
                          <a:sym typeface="Arial Narrow"/>
                        </a:rPr>
                        <a:t>although</a:t>
                      </a:r>
                      <a:r>
                        <a:rPr lang="en-US" sz="2300" baseline="0" dirty="0">
                          <a:uFill>
                            <a:solidFill/>
                          </a:uFill>
                          <a:latin typeface="Arial Narrow"/>
                          <a:ea typeface="Arial Narrow"/>
                          <a:cs typeface="Arial Narrow"/>
                          <a:sym typeface="Arial Narrow"/>
                        </a:rPr>
                        <a:t> </a:t>
                      </a:r>
                      <a:r>
                        <a:rPr sz="2300" dirty="0">
                          <a:uFill>
                            <a:solidFill/>
                          </a:uFill>
                          <a:latin typeface="Arial Narrow"/>
                          <a:ea typeface="Arial Narrow"/>
                          <a:cs typeface="Arial Narrow"/>
                          <a:sym typeface="Arial Narrow"/>
                        </a:rPr>
                        <a:t>may ignore internal cubes</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ECECEC"/>
                    </a:solidFill>
                  </a:tcPr>
                </a:tc>
                <a:extLst>
                  <a:ext uri="{0D108BD9-81ED-4DB2-BD59-A6C34878D82A}">
                    <a16:rowId xmlns:a16="http://schemas.microsoft.com/office/drawing/2014/main" xmlns="" val="10001"/>
                  </a:ext>
                </a:extLst>
              </a:tr>
              <a:tr h="240740">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200"/>
                    </a:p>
                  </a:txBody>
                  <a:tcPr marL="0" marR="0" marT="0" marB="0" anchor="ctr" horzOverflow="overflow">
                    <a:lnL>
                      <a:round/>
                    </a:lnL>
                    <a:lnR>
                      <a:round/>
                    </a:lnR>
                    <a:lnT w="12700">
                      <a:solidFill>
                        <a:srgbClr val="000000"/>
                      </a:solidFill>
                      <a:round/>
                    </a:lnT>
                    <a:lnB>
                      <a:round/>
                    </a:lnB>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200"/>
                    </a:p>
                  </a:txBody>
                  <a:tcPr marL="0" marR="0" marT="0" marB="0" anchor="ctr" horzOverflow="overflow">
                    <a:lnL>
                      <a:round/>
                    </a:lnL>
                    <a:lnR>
                      <a:round/>
                    </a:lnR>
                    <a:lnT>
                      <a:round/>
                    </a:lnT>
                    <a:lnB>
                      <a:round/>
                    </a:lnB>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200"/>
                    </a:p>
                  </a:txBody>
                  <a:tcPr marL="0" marR="0" marT="0" marB="0" anchor="ctr" horzOverflow="overflow">
                    <a:lnL>
                      <a:round/>
                    </a:lnL>
                    <a:lnR>
                      <a:round/>
                    </a:lnR>
                    <a:lnT w="12700">
                      <a:solidFill>
                        <a:srgbClr val="000000"/>
                      </a:solidFill>
                      <a:round/>
                    </a:lnT>
                    <a:lnB>
                      <a:round/>
                    </a:lnB>
                  </a:tcPr>
                </a:tc>
                <a:extLst>
                  <a:ext uri="{0D108BD9-81ED-4DB2-BD59-A6C34878D82A}">
                    <a16:rowId xmlns:a16="http://schemas.microsoft.com/office/drawing/2014/main" xmlns="" val="10002"/>
                  </a:ext>
                </a:extLst>
              </a:tr>
              <a:tr h="845436">
                <a:tc>
                  <a:txBody>
                    <a:bodyPr/>
                    <a:lstStyle/>
                    <a:p>
                      <a:pPr marL="51438" marR="51438" lvl="0" algn="ctr" defTabSz="80962">
                        <a:defRPr>
                          <a:solidFill>
                            <a:srgbClr val="000000"/>
                          </a:solidFill>
                        </a:defRPr>
                      </a:pPr>
                      <a:r>
                        <a:rPr sz="3000" b="1" i="1" dirty="0">
                          <a:solidFill>
                            <a:srgbClr val="FFFFFF"/>
                          </a:solidFill>
                          <a:uFill>
                            <a:solidFill>
                              <a:srgbClr val="FFFFFF"/>
                            </a:solidFill>
                          </a:uFill>
                          <a:latin typeface="Arial Narrow"/>
                          <a:ea typeface="Arial Narrow"/>
                          <a:cs typeface="Arial Narrow"/>
                          <a:sym typeface="Arial Narrow"/>
                        </a:rPr>
                        <a:t>Building </a:t>
                      </a:r>
                      <a:r>
                        <a:rPr lang="en-US" sz="3000" b="1" i="1" dirty="0">
                          <a:solidFill>
                            <a:srgbClr val="FFFFFF"/>
                          </a:solidFill>
                          <a:uFill>
                            <a:solidFill>
                              <a:srgbClr val="FFFFFF"/>
                            </a:solidFill>
                          </a:uFill>
                          <a:latin typeface="Arial Narrow"/>
                          <a:ea typeface="Arial Narrow"/>
                          <a:cs typeface="Arial Narrow"/>
                          <a:sym typeface="Arial Narrow"/>
                        </a:rPr>
                        <a:t>Scheme</a:t>
                      </a:r>
                      <a:endParaRPr sz="30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a:round/>
                    </a:lnT>
                    <a:lnB w="12700">
                      <a:solidFill>
                        <a:srgbClr val="000000"/>
                      </a:solidFill>
                      <a:round/>
                    </a:lnB>
                    <a:solidFill>
                      <a:srgbClr val="004479"/>
                    </a:solidFill>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20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51438" marR="51438" lvl="0" algn="ctr" defTabSz="80962">
                        <a:defRPr>
                          <a:solidFill>
                            <a:srgbClr val="000000"/>
                          </a:solidFill>
                        </a:defRPr>
                      </a:pPr>
                      <a:r>
                        <a:rPr sz="3000" b="1" i="1" dirty="0">
                          <a:solidFill>
                            <a:srgbClr val="FFFFFF"/>
                          </a:solidFill>
                          <a:uFill>
                            <a:solidFill>
                              <a:srgbClr val="FFFFFF"/>
                            </a:solidFill>
                          </a:uFill>
                          <a:latin typeface="Arial Narrow"/>
                          <a:ea typeface="Arial Narrow"/>
                          <a:cs typeface="Arial Narrow"/>
                          <a:sym typeface="Arial Narrow"/>
                        </a:rPr>
                        <a:t>Comparing </a:t>
                      </a:r>
                      <a:r>
                        <a:rPr lang="en-US" sz="3000" b="1" i="1" dirty="0">
                          <a:solidFill>
                            <a:srgbClr val="FFFFFF"/>
                          </a:solidFill>
                          <a:uFill>
                            <a:solidFill>
                              <a:srgbClr val="FFFFFF"/>
                            </a:solidFill>
                          </a:uFill>
                          <a:latin typeface="Arial Narrow"/>
                          <a:ea typeface="Arial Narrow"/>
                          <a:cs typeface="Arial Narrow"/>
                          <a:sym typeface="Arial Narrow"/>
                        </a:rPr>
                        <a:t>Scheme</a:t>
                      </a:r>
                      <a:endParaRPr sz="30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a:round/>
                    </a:lnT>
                    <a:lnB w="12700">
                      <a:solidFill>
                        <a:srgbClr val="000000"/>
                      </a:solidFill>
                      <a:round/>
                    </a:lnB>
                    <a:solidFill>
                      <a:srgbClr val="004479"/>
                    </a:solidFill>
                  </a:tcPr>
                </a:tc>
                <a:extLst>
                  <a:ext uri="{0D108BD9-81ED-4DB2-BD59-A6C34878D82A}">
                    <a16:rowId xmlns:a16="http://schemas.microsoft.com/office/drawing/2014/main" xmlns="" val="10003"/>
                  </a:ext>
                </a:extLst>
              </a:tr>
              <a:tr h="2028052">
                <a:tc>
                  <a:txBody>
                    <a:bodyPr/>
                    <a:lstStyle/>
                    <a:p>
                      <a:pPr marL="91440" marR="51438" lvl="0" defTabSz="80962">
                        <a:buClr>
                          <a:srgbClr val="000000"/>
                        </a:buClr>
                        <a:buFont typeface="Arial"/>
                        <a:defRPr>
                          <a:solidFill>
                            <a:srgbClr val="000000"/>
                          </a:solidFill>
                        </a:defRPr>
                      </a:pPr>
                      <a:r>
                        <a:rPr sz="2300" dirty="0">
                          <a:uFill>
                            <a:solidFill/>
                          </a:uFill>
                          <a:latin typeface="Arial Narrow"/>
                          <a:ea typeface="Arial Narrow"/>
                          <a:cs typeface="Arial Narrow"/>
                          <a:sym typeface="Arial Narrow"/>
                        </a:rPr>
                        <a:t>Begins to understand</a:t>
                      </a:r>
                      <a:r>
                        <a:rPr lang="en-US" sz="2300" baseline="0" dirty="0">
                          <a:uFill>
                            <a:solidFill/>
                          </a:uFill>
                          <a:latin typeface="Arial Narrow"/>
                          <a:ea typeface="Arial Narrow"/>
                          <a:cs typeface="Arial Narrow"/>
                          <a:sym typeface="Arial Narrow"/>
                        </a:rPr>
                        <a:t> </a:t>
                      </a:r>
                      <a:r>
                        <a:rPr sz="2300" dirty="0">
                          <a:uFill>
                            <a:solidFill/>
                          </a:uFill>
                          <a:latin typeface="Arial Narrow"/>
                          <a:ea typeface="Arial Narrow"/>
                          <a:cs typeface="Arial Narrow"/>
                          <a:sym typeface="Arial Narrow"/>
                        </a:rPr>
                        <a:t>cubes as filling space</a:t>
                      </a:r>
                    </a:p>
                    <a:p>
                      <a:pPr marL="91440" marR="51438" lvl="0" defTabSz="80962">
                        <a:spcBef>
                          <a:spcPts val="1500"/>
                        </a:spcBef>
                        <a:buClr>
                          <a:srgbClr val="000000"/>
                        </a:buClr>
                        <a:buFont typeface="Arial"/>
                        <a:defRPr>
                          <a:solidFill>
                            <a:srgbClr val="000000"/>
                          </a:solidFill>
                        </a:defRPr>
                      </a:pPr>
                      <a:r>
                        <a:rPr sz="2300" dirty="0">
                          <a:uFill>
                            <a:solidFill/>
                          </a:uFill>
                          <a:latin typeface="Arial Narrow"/>
                          <a:ea typeface="Arial Narrow"/>
                          <a:cs typeface="Arial Narrow"/>
                          <a:sym typeface="Arial Narrow"/>
                        </a:rPr>
                        <a:t>Counts cubes, not faces</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FF"/>
                    </a:solidFill>
                  </a:tcPr>
                </a:tc>
                <a:tc>
                  <a:txBody>
                    <a:bodyPr/>
                    <a:lstStyle/>
                    <a:p>
                      <a:pPr marL="416562" marR="51438" lvl="0" indent="-182562" defTabSz="80962">
                        <a:defRPr sz="1500" i="1">
                          <a:uFill>
                            <a:solidFill>
                              <a:srgbClr val="FFFFFF"/>
                            </a:solidFill>
                          </a:uFill>
                          <a:latin typeface="Arial Narrow"/>
                          <a:ea typeface="Arial Narrow"/>
                          <a:cs typeface="Arial Narrow"/>
                          <a:sym typeface="Arial Narrow"/>
                        </a:defRPr>
                      </a:pPr>
                      <a:endParaRPr sz="120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91440" marR="51438" lvl="0" defTabSz="80962">
                        <a:spcBef>
                          <a:spcPts val="1000"/>
                        </a:spcBef>
                        <a:defRPr>
                          <a:solidFill>
                            <a:srgbClr val="000000"/>
                          </a:solidFill>
                        </a:defRPr>
                      </a:pPr>
                      <a:r>
                        <a:rPr sz="2300" dirty="0">
                          <a:uFill>
                            <a:solidFill/>
                          </a:uFill>
                          <a:latin typeface="Arial Narrow"/>
                          <a:ea typeface="Arial Narrow"/>
                          <a:cs typeface="Arial Narrow"/>
                          <a:sym typeface="Arial Narrow"/>
                        </a:rPr>
                        <a:t>Begins to relate number</a:t>
                      </a:r>
                      <a:r>
                        <a:rPr lang="en-US" sz="2300" baseline="0" dirty="0">
                          <a:uFill>
                            <a:solidFill/>
                          </a:uFill>
                          <a:latin typeface="Arial Narrow"/>
                          <a:ea typeface="Arial Narrow"/>
                          <a:cs typeface="Arial Narrow"/>
                          <a:sym typeface="Arial Narrow"/>
                        </a:rPr>
                        <a:t> </a:t>
                      </a:r>
                      <a:r>
                        <a:rPr sz="2300" dirty="0">
                          <a:uFill>
                            <a:solidFill/>
                          </a:uFill>
                          <a:latin typeface="Arial Narrow"/>
                          <a:ea typeface="Arial Narrow"/>
                          <a:cs typeface="Arial Narrow"/>
                          <a:sym typeface="Arial Narrow"/>
                        </a:rPr>
                        <a:t>and size of units to volume</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FF"/>
                    </a:solidFill>
                  </a:tcPr>
                </a:tc>
                <a:extLst>
                  <a:ext uri="{0D108BD9-81ED-4DB2-BD59-A6C34878D82A}">
                    <a16:rowId xmlns:a16="http://schemas.microsoft.com/office/drawing/2014/main" xmlns="" val="10004"/>
                  </a:ext>
                </a:extLst>
              </a:tr>
            </a:tbl>
          </a:graphicData>
        </a:graphic>
      </p:graphicFrame>
      <p:sp>
        <p:nvSpPr>
          <p:cNvPr id="3" name="Footer Placeholder 2">
            <a:extLst>
              <a:ext uri="{FF2B5EF4-FFF2-40B4-BE49-F238E27FC236}">
                <a16:creationId xmlns:a16="http://schemas.microsoft.com/office/drawing/2014/main" xmlns="" id="{2F9064AC-7ED8-1A49-A243-AFEDC2243816}"/>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349808234"/>
      </p:ext>
    </p:extLst>
  </p:cSld>
  <p:clrMapOvr>
    <a:masterClrMapping/>
  </p:clrMapOvr>
  <p:transition xmlns:p14="http://schemas.microsoft.com/office/powerpoint/2010/mai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chor="b"/>
          <a:lstStyle/>
          <a:p>
            <a:pPr marL="0" indent="0">
              <a:buNone/>
            </a:pPr>
            <a:r>
              <a:rPr lang="en-US" sz="3200" dirty="0"/>
              <a:t>Predict how many cubes will be needed to ﬁll the box, then count and check.</a:t>
            </a:r>
          </a:p>
          <a:p>
            <a:pPr marL="0" indent="0">
              <a:buNone/>
            </a:pPr>
            <a:r>
              <a:rPr lang="en-US" sz="3200" dirty="0"/>
              <a:t>Students ﬁrst get a net, or pattern (on the left), and then get a picture.</a:t>
            </a:r>
          </a:p>
        </p:txBody>
      </p:sp>
      <p:sp>
        <p:nvSpPr>
          <p:cNvPr id="2" name="Title 1"/>
          <p:cNvSpPr>
            <a:spLocks noGrp="1"/>
          </p:cNvSpPr>
          <p:nvPr>
            <p:ph type="title"/>
          </p:nvPr>
        </p:nvSpPr>
        <p:spPr/>
        <p:txBody>
          <a:bodyPr/>
          <a:lstStyle/>
          <a:p>
            <a:r>
              <a:rPr lang="en-US" dirty="0">
                <a:solidFill>
                  <a:srgbClr val="FFFFFF"/>
                </a:solidFill>
              </a:rPr>
              <a:t>Rectangular prism “nets”</a:t>
            </a:r>
            <a:endParaRPr lang="en-US" dirty="0"/>
          </a:p>
        </p:txBody>
      </p:sp>
      <p:pic>
        <p:nvPicPr>
          <p:cNvPr id="8" name="Picture 7" descr="2x3x4 net.ai"/>
          <p:cNvPicPr>
            <a:picLocks noChangeAspect="1"/>
          </p:cNvPicPr>
          <p:nvPr/>
        </p:nvPicPr>
        <p:blipFill rotWithShape="1">
          <a:blip r:embed="rId3">
            <a:extLst>
              <a:ext uri="{28A0092B-C50C-407E-A947-70E740481C1C}">
                <a14:useLocalDpi xmlns:a14="http://schemas.microsoft.com/office/drawing/2010/main" val="0"/>
              </a:ext>
            </a:extLst>
          </a:blip>
          <a:srcRect l="16992" t="5228" r="6685" b="8072"/>
          <a:stretch/>
        </p:blipFill>
        <p:spPr>
          <a:xfrm>
            <a:off x="1562991" y="2466914"/>
            <a:ext cx="4366754" cy="3833087"/>
          </a:xfrm>
          <a:prstGeom prst="rect">
            <a:avLst/>
          </a:prstGeom>
        </p:spPr>
      </p:pic>
      <p:pic>
        <p:nvPicPr>
          <p:cNvPr id="9" name="Picture 8" descr="2x3x4 box.ai"/>
          <p:cNvPicPr>
            <a:picLocks noChangeAspect="1"/>
          </p:cNvPicPr>
          <p:nvPr/>
        </p:nvPicPr>
        <p:blipFill rotWithShape="1">
          <a:blip r:embed="rId4">
            <a:extLst>
              <a:ext uri="{28A0092B-C50C-407E-A947-70E740481C1C}">
                <a14:useLocalDpi xmlns:a14="http://schemas.microsoft.com/office/drawing/2010/main" val="0"/>
              </a:ext>
            </a:extLst>
          </a:blip>
          <a:srcRect l="28227" t="22002" r="15654" b="28444"/>
          <a:stretch/>
        </p:blipFill>
        <p:spPr>
          <a:xfrm>
            <a:off x="8150533" y="3515534"/>
            <a:ext cx="3210799" cy="2190828"/>
          </a:xfrm>
          <a:prstGeom prst="rect">
            <a:avLst/>
          </a:prstGeom>
        </p:spPr>
      </p:pic>
      <p:sp>
        <p:nvSpPr>
          <p:cNvPr id="5" name="Footer Placeholder 4">
            <a:extLst>
              <a:ext uri="{FF2B5EF4-FFF2-40B4-BE49-F238E27FC236}">
                <a16:creationId xmlns:a16="http://schemas.microsoft.com/office/drawing/2014/main" xmlns="" id="{F1BC5E8D-ACB5-D940-AC50-4059C912086A}"/>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2038479815"/>
      </p:ext>
    </p:extLst>
  </p:cSld>
  <p:clrMapOvr>
    <a:masterClrMapping/>
  </p:clrMapOvr>
  <p:transition xmlns:p14="http://schemas.microsoft.com/office/powerpoint/2010/mai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a:spLocks noGrp="1"/>
          </p:cNvSpPr>
          <p:nvPr>
            <p:ph type="title"/>
          </p:nvPr>
        </p:nvSpPr>
        <p:spPr/>
        <p:txBody>
          <a:bodyPr/>
          <a:lstStyle/>
          <a:p>
            <a:r>
              <a:rPr lang="en-US" dirty="0"/>
              <a:t>What level is this activity developing?</a:t>
            </a:r>
          </a:p>
        </p:txBody>
      </p:sp>
      <p:sp>
        <p:nvSpPr>
          <p:cNvPr id="2" name="Content Placeholder 1"/>
          <p:cNvSpPr>
            <a:spLocks noGrp="1"/>
          </p:cNvSpPr>
          <p:nvPr>
            <p:ph idx="1"/>
          </p:nvPr>
        </p:nvSpPr>
        <p:spPr/>
        <p:txBody>
          <a:bodyPr/>
          <a:lstStyle/>
          <a:p>
            <a:pPr marL="0" indent="0">
              <a:buNone/>
            </a:pPr>
            <a:r>
              <a:rPr lang="en-US" dirty="0"/>
              <a:t>How would you adapt and implement the activity in your own classroom?</a:t>
            </a:r>
          </a:p>
        </p:txBody>
      </p:sp>
      <p:sp>
        <p:nvSpPr>
          <p:cNvPr id="4" name="Footer Placeholder 3">
            <a:extLst>
              <a:ext uri="{FF2B5EF4-FFF2-40B4-BE49-F238E27FC236}">
                <a16:creationId xmlns:a16="http://schemas.microsoft.com/office/drawing/2014/main" xmlns="" id="{9BB0152B-B92A-7242-8792-AB0AECC40744}"/>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3846844542"/>
      </p:ext>
    </p:extLst>
  </p:cSld>
  <p:clrMapOvr>
    <a:masterClrMapping/>
  </p:clrMapOvr>
  <p:transition xmlns:p14="http://schemas.microsoft.com/office/powerpoint/2010/main" spd="slow">
    <p:pull/>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a:spLocks noGrp="1"/>
          </p:cNvSpPr>
          <p:nvPr>
            <p:ph type="title"/>
          </p:nvPr>
        </p:nvSpPr>
        <p:spPr>
          <a:prstGeom prst="rect">
            <a:avLst/>
          </a:prstGeom>
        </p:spPr>
        <p:txBody>
          <a:bodyPr/>
          <a:lstStyle>
            <a:lvl1pPr>
              <a:defRPr sz="6900"/>
            </a:lvl1pPr>
          </a:lstStyle>
          <a:p>
            <a:pPr lvl="0">
              <a:defRPr sz="1800">
                <a:solidFill>
                  <a:srgbClr val="000000"/>
                </a:solidFill>
              </a:defRPr>
            </a:pPr>
            <a:r>
              <a:rPr lang="en-US" sz="4000" dirty="0">
                <a:solidFill>
                  <a:srgbClr val="FFFFFF"/>
                </a:solidFill>
              </a:rPr>
              <a:t>Initial Composite 3-D </a:t>
            </a:r>
            <a:r>
              <a:rPr lang="en-US" sz="4000" dirty="0" err="1">
                <a:solidFill>
                  <a:srgbClr val="FFFFFF"/>
                </a:solidFill>
              </a:rPr>
              <a:t>Structurer</a:t>
            </a:r>
            <a:r>
              <a:rPr lang="en-US" sz="4000" dirty="0">
                <a:solidFill>
                  <a:srgbClr val="FFFFFF"/>
                </a:solidFill>
              </a:rPr>
              <a:t> (VICS)</a:t>
            </a:r>
            <a:endParaRPr sz="4000" dirty="0">
              <a:solidFill>
                <a:srgbClr val="FFFFFF"/>
              </a:solidFill>
            </a:endParaRPr>
          </a:p>
        </p:txBody>
      </p:sp>
      <p:graphicFrame>
        <p:nvGraphicFramePr>
          <p:cNvPr id="5" name="Table 292"/>
          <p:cNvGraphicFramePr>
            <a:graphicFrameLocks noGrp="1" noChangeAspect="1"/>
          </p:cNvGraphicFramePr>
          <p:nvPr>
            <p:ph idx="1"/>
            <p:extLst>
              <p:ext uri="{D42A27DB-BD31-4B8C-83A1-F6EECF244321}">
                <p14:modId xmlns:p14="http://schemas.microsoft.com/office/powerpoint/2010/main" val="1393357103"/>
              </p:ext>
            </p:extLst>
          </p:nvPr>
        </p:nvGraphicFramePr>
        <p:xfrm>
          <a:off x="1946485" y="2662373"/>
          <a:ext cx="9125707" cy="5979790"/>
        </p:xfrm>
        <a:graphic>
          <a:graphicData uri="http://schemas.openxmlformats.org/drawingml/2006/table">
            <a:tbl>
              <a:tblPr/>
              <a:tblGrid>
                <a:gridCol w="4298196">
                  <a:extLst>
                    <a:ext uri="{9D8B030D-6E8A-4147-A177-3AD203B41FA5}">
                      <a16:colId xmlns:a16="http://schemas.microsoft.com/office/drawing/2014/main" xmlns="" val="20000"/>
                    </a:ext>
                  </a:extLst>
                </a:gridCol>
                <a:gridCol w="338458">
                  <a:extLst>
                    <a:ext uri="{9D8B030D-6E8A-4147-A177-3AD203B41FA5}">
                      <a16:colId xmlns:a16="http://schemas.microsoft.com/office/drawing/2014/main" xmlns="" val="20001"/>
                    </a:ext>
                  </a:extLst>
                </a:gridCol>
                <a:gridCol w="4489053">
                  <a:extLst>
                    <a:ext uri="{9D8B030D-6E8A-4147-A177-3AD203B41FA5}">
                      <a16:colId xmlns:a16="http://schemas.microsoft.com/office/drawing/2014/main" xmlns="" val="20002"/>
                    </a:ext>
                  </a:extLst>
                </a:gridCol>
              </a:tblGrid>
              <a:tr h="725030">
                <a:tc>
                  <a:txBody>
                    <a:bodyPr/>
                    <a:lstStyle/>
                    <a:p>
                      <a:pPr marL="51438" marR="51438" lvl="0" algn="ctr" defTabSz="80962">
                        <a:defRPr>
                          <a:solidFill>
                            <a:srgbClr val="000000"/>
                          </a:solidFill>
                        </a:defRPr>
                      </a:pPr>
                      <a:r>
                        <a:rPr sz="2800" b="1" i="1" dirty="0">
                          <a:solidFill>
                            <a:srgbClr val="FFFFFF"/>
                          </a:solidFill>
                          <a:uFill>
                            <a:solidFill>
                              <a:srgbClr val="FFFFFF"/>
                            </a:solidFill>
                          </a:uFill>
                          <a:latin typeface="Arial Narrow"/>
                          <a:ea typeface="Arial Narrow"/>
                          <a:cs typeface="Arial Narrow"/>
                          <a:sym typeface="Arial Narrow"/>
                        </a:rPr>
                        <a:t>Filling </a:t>
                      </a:r>
                      <a:r>
                        <a:rPr lang="en-US" sz="2800" b="1" i="1" dirty="0">
                          <a:solidFill>
                            <a:srgbClr val="FFFFFF"/>
                          </a:solidFill>
                          <a:uFill>
                            <a:solidFill>
                              <a:srgbClr val="FFFFFF"/>
                            </a:solidFill>
                          </a:uFill>
                          <a:latin typeface="Arial Narrow"/>
                          <a:ea typeface="Arial Narrow"/>
                          <a:cs typeface="Arial Narrow"/>
                          <a:sym typeface="Arial Narrow"/>
                        </a:rPr>
                        <a:t>Scheme</a:t>
                      </a:r>
                      <a:endParaRPr sz="28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62D4C"/>
                      </a:solidFill>
                      <a:round/>
                    </a:lnL>
                    <a:lnR w="12700">
                      <a:solidFill>
                        <a:srgbClr val="000000"/>
                      </a:solidFill>
                      <a:round/>
                    </a:lnR>
                    <a:lnT w="12700">
                      <a:solidFill>
                        <a:srgbClr val="000000"/>
                      </a:solidFill>
                      <a:round/>
                    </a:lnT>
                    <a:lnB w="12700">
                      <a:solidFill>
                        <a:srgbClr val="000000"/>
                      </a:solidFill>
                      <a:round/>
                    </a:lnB>
                    <a:solidFill>
                      <a:srgbClr val="004479"/>
                    </a:solidFill>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20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51438" marR="51438" lvl="0" algn="ctr" defTabSz="80962">
                        <a:defRPr>
                          <a:solidFill>
                            <a:srgbClr val="000000"/>
                          </a:solidFill>
                        </a:defRPr>
                      </a:pPr>
                      <a:r>
                        <a:rPr sz="2800" b="1" i="1" dirty="0">
                          <a:solidFill>
                            <a:srgbClr val="FFFFFF"/>
                          </a:solidFill>
                          <a:uFill>
                            <a:solidFill>
                              <a:srgbClr val="FFFFFF"/>
                            </a:solidFill>
                          </a:uFill>
                          <a:latin typeface="Arial Narrow"/>
                          <a:ea typeface="Arial Narrow"/>
                          <a:cs typeface="Arial Narrow"/>
                          <a:sym typeface="Arial Narrow"/>
                        </a:rPr>
                        <a:t>Packing </a:t>
                      </a:r>
                      <a:r>
                        <a:rPr lang="en-US" sz="2800" b="1" i="1" dirty="0">
                          <a:solidFill>
                            <a:srgbClr val="FFFFFF"/>
                          </a:solidFill>
                          <a:uFill>
                            <a:solidFill>
                              <a:srgbClr val="FFFFFF"/>
                            </a:solidFill>
                          </a:uFill>
                          <a:latin typeface="Arial Narrow"/>
                          <a:ea typeface="Arial Narrow"/>
                          <a:cs typeface="Arial Narrow"/>
                          <a:sym typeface="Arial Narrow"/>
                        </a:rPr>
                        <a:t>Scheme</a:t>
                      </a:r>
                      <a:endParaRPr sz="28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004479"/>
                    </a:solidFill>
                  </a:tcPr>
                </a:tc>
                <a:extLst>
                  <a:ext uri="{0D108BD9-81ED-4DB2-BD59-A6C34878D82A}">
                    <a16:rowId xmlns:a16="http://schemas.microsoft.com/office/drawing/2014/main" xmlns="" val="10000"/>
                  </a:ext>
                </a:extLst>
              </a:tr>
              <a:tr h="2174353">
                <a:tc>
                  <a:txBody>
                    <a:bodyPr/>
                    <a:lstStyle/>
                    <a:p>
                      <a:pPr marL="91440" marR="51438" lvl="0" defTabSz="80962">
                        <a:spcBef>
                          <a:spcPts val="200"/>
                        </a:spcBef>
                        <a:buClr>
                          <a:srgbClr val="000000"/>
                        </a:buClr>
                        <a:buFont typeface="Arial"/>
                        <a:defRPr>
                          <a:solidFill>
                            <a:srgbClr val="000000"/>
                          </a:solidFill>
                        </a:defRPr>
                      </a:pPr>
                      <a:r>
                        <a:rPr sz="2100" dirty="0">
                          <a:uFill>
                            <a:solidFill/>
                          </a:uFill>
                          <a:latin typeface="Arial Narrow"/>
                          <a:ea typeface="Arial Narrow"/>
                          <a:cs typeface="Arial Narrow"/>
                          <a:sym typeface="Arial Narrow"/>
                        </a:rPr>
                        <a:t>Relates number of cubes to cubic units as measured by capacity</a:t>
                      </a:r>
                    </a:p>
                    <a:p>
                      <a:pPr marL="292608" marR="51438" lvl="0" defTabSz="80962">
                        <a:spcBef>
                          <a:spcPts val="0"/>
                        </a:spcBef>
                        <a:buClr>
                          <a:srgbClr val="000000"/>
                        </a:buClr>
                        <a:buFont typeface="Arial Narrow"/>
                        <a:defRPr>
                          <a:solidFill>
                            <a:srgbClr val="000000"/>
                          </a:solidFill>
                        </a:defRPr>
                      </a:pPr>
                      <a:r>
                        <a:rPr sz="1900" i="1" dirty="0">
                          <a:uFill>
                            <a:solidFill/>
                          </a:uFill>
                          <a:latin typeface="Arial Narrow"/>
                          <a:ea typeface="Arial Narrow"/>
                          <a:cs typeface="Arial Narrow"/>
                          <a:sym typeface="Arial Narrow"/>
                        </a:rPr>
                        <a:t>Sand filled to the 10 in graduated cylinder would fill a box that holds 10, inch cubes</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ECECEC"/>
                    </a:solidFill>
                  </a:tcPr>
                </a:tc>
                <a:tc>
                  <a:txBody>
                    <a:bodyPr/>
                    <a:lstStyle/>
                    <a:p>
                      <a:pPr marL="416562" marR="51438" lvl="0" indent="-182562" defTabSz="80962">
                        <a:defRPr sz="1500" i="1">
                          <a:uFill>
                            <a:solidFill>
                              <a:srgbClr val="FFFFFF"/>
                            </a:solidFill>
                          </a:uFill>
                          <a:latin typeface="Arial Narrow"/>
                          <a:ea typeface="Arial Narrow"/>
                          <a:cs typeface="Arial Narrow"/>
                          <a:sym typeface="Arial Narrow"/>
                        </a:defRPr>
                      </a:pPr>
                      <a:endParaRPr sz="1200" dirty="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91440" marR="51438" lvl="0" defTabSz="80962">
                        <a:spcBef>
                          <a:spcPts val="1600"/>
                        </a:spcBef>
                        <a:buClr>
                          <a:srgbClr val="000000"/>
                        </a:buClr>
                        <a:buFont typeface="Arial"/>
                        <a:defRPr>
                          <a:solidFill>
                            <a:srgbClr val="000000"/>
                          </a:solidFill>
                        </a:defRPr>
                      </a:pPr>
                      <a:r>
                        <a:rPr sz="2100" dirty="0">
                          <a:uFill>
                            <a:solidFill/>
                          </a:uFill>
                          <a:latin typeface="Arial Narrow"/>
                          <a:ea typeface="Arial Narrow"/>
                          <a:cs typeface="Arial Narrow"/>
                          <a:sym typeface="Arial Narrow"/>
                        </a:rPr>
                        <a:t>“Sees” rows and columns (but not layers)</a:t>
                      </a:r>
                      <a:endParaRPr lang="en-US" sz="2100" dirty="0">
                        <a:uFill>
                          <a:solidFill/>
                        </a:uFill>
                        <a:latin typeface="Arial Narrow"/>
                        <a:ea typeface="Arial Narrow"/>
                        <a:cs typeface="Arial Narrow"/>
                        <a:sym typeface="Arial Narrow"/>
                      </a:endParaRPr>
                    </a:p>
                    <a:p>
                      <a:pPr marL="91440" marR="51438" lvl="0" defTabSz="80962">
                        <a:spcBef>
                          <a:spcPts val="1600"/>
                        </a:spcBef>
                        <a:buClr>
                          <a:srgbClr val="000000"/>
                        </a:buClr>
                        <a:buFont typeface="Arial"/>
                        <a:defRPr>
                          <a:solidFill>
                            <a:srgbClr val="000000"/>
                          </a:solidFill>
                        </a:defRPr>
                      </a:pPr>
                      <a:r>
                        <a:rPr sz="2100" dirty="0">
                          <a:uFill>
                            <a:solidFill/>
                          </a:uFill>
                          <a:latin typeface="Arial Narrow"/>
                          <a:ea typeface="Arial Narrow"/>
                          <a:cs typeface="Arial Narrow"/>
                          <a:sym typeface="Arial Narrow"/>
                        </a:rPr>
                        <a:t>Fills/iterates unit to fill space (including internal)</a:t>
                      </a:r>
                      <a:endParaRPr sz="2100" i="1" dirty="0">
                        <a:uFill>
                          <a:solidFill/>
                        </a:uFill>
                        <a:latin typeface="Arial Narrow"/>
                        <a:ea typeface="Arial Narrow"/>
                        <a:cs typeface="Arial Narrow"/>
                        <a:sym typeface="Arial Narrow"/>
                      </a:endParaRPr>
                    </a:p>
                    <a:p>
                      <a:pPr marL="91440" marR="51438" lvl="0" defTabSz="80962">
                        <a:spcBef>
                          <a:spcPts val="1600"/>
                        </a:spcBef>
                        <a:buClr>
                          <a:srgbClr val="000000"/>
                        </a:buClr>
                        <a:buFont typeface="Arial Narrow"/>
                        <a:defRPr>
                          <a:solidFill>
                            <a:srgbClr val="000000"/>
                          </a:solidFill>
                        </a:defRPr>
                      </a:pPr>
                      <a:r>
                        <a:rPr sz="2100" dirty="0">
                          <a:uFill>
                            <a:solidFill/>
                          </a:uFill>
                          <a:latin typeface="Arial Narrow"/>
                          <a:ea typeface="Arial Narrow"/>
                          <a:cs typeface="Arial Narrow"/>
                          <a:sym typeface="Arial Narrow"/>
                        </a:rPr>
                        <a:t>Partitions space; uses units or subunits</a:t>
                      </a:r>
                      <a:r>
                        <a:rPr lang="en-US" sz="2100" dirty="0">
                          <a:uFill>
                            <a:solidFill/>
                          </a:uFill>
                          <a:latin typeface="Arial Narrow"/>
                          <a:ea typeface="Arial Narrow"/>
                          <a:cs typeface="Arial Narrow"/>
                          <a:sym typeface="Arial Narrow"/>
                        </a:rPr>
                        <a:t>;</a:t>
                      </a:r>
                      <a:r>
                        <a:rPr lang="en-US" sz="2100" baseline="0" dirty="0">
                          <a:uFill>
                            <a:solidFill/>
                          </a:uFill>
                          <a:latin typeface="Arial Narrow"/>
                          <a:ea typeface="Arial Narrow"/>
                          <a:cs typeface="Arial Narrow"/>
                          <a:sym typeface="Arial Narrow"/>
                        </a:rPr>
                        <a:t> </a:t>
                      </a:r>
                      <a:r>
                        <a:rPr sz="2100" dirty="0">
                          <a:uFill>
                            <a:solidFill/>
                          </a:uFill>
                          <a:latin typeface="Arial Narrow"/>
                          <a:ea typeface="Arial Narrow"/>
                          <a:cs typeface="Arial Narrow"/>
                          <a:sym typeface="Arial Narrow"/>
                        </a:rPr>
                        <a:t>visualizes remaining rows or columns</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ECECEC"/>
                    </a:solidFill>
                  </a:tcPr>
                </a:tc>
                <a:extLst>
                  <a:ext uri="{0D108BD9-81ED-4DB2-BD59-A6C34878D82A}">
                    <a16:rowId xmlns:a16="http://schemas.microsoft.com/office/drawing/2014/main" xmlns="" val="10001"/>
                  </a:ext>
                </a:extLst>
              </a:tr>
              <a:tr h="238126">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200"/>
                    </a:p>
                  </a:txBody>
                  <a:tcPr marL="0" marR="0" marT="0" marB="0" anchor="ctr" horzOverflow="overflow">
                    <a:lnL>
                      <a:round/>
                    </a:lnL>
                    <a:lnR>
                      <a:round/>
                    </a:lnR>
                    <a:lnT w="12700">
                      <a:solidFill>
                        <a:srgbClr val="000000"/>
                      </a:solidFill>
                      <a:round/>
                    </a:lnT>
                    <a:lnB>
                      <a:round/>
                    </a:lnB>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200"/>
                    </a:p>
                  </a:txBody>
                  <a:tcPr marL="0" marR="0" marT="0" marB="0" anchor="ctr" horzOverflow="overflow">
                    <a:lnL>
                      <a:round/>
                    </a:lnL>
                    <a:lnR>
                      <a:round/>
                    </a:lnR>
                    <a:lnT>
                      <a:round/>
                    </a:lnT>
                    <a:lnB>
                      <a:round/>
                    </a:lnB>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200"/>
                    </a:p>
                  </a:txBody>
                  <a:tcPr marL="0" marR="0" marT="0" marB="0" anchor="ctr" horzOverflow="overflow">
                    <a:lnL>
                      <a:round/>
                    </a:lnL>
                    <a:lnR>
                      <a:round/>
                    </a:lnR>
                    <a:lnT w="12700">
                      <a:solidFill>
                        <a:srgbClr val="000000"/>
                      </a:solidFill>
                      <a:round/>
                    </a:lnT>
                    <a:lnB>
                      <a:round/>
                    </a:lnB>
                  </a:tcPr>
                </a:tc>
                <a:extLst>
                  <a:ext uri="{0D108BD9-81ED-4DB2-BD59-A6C34878D82A}">
                    <a16:rowId xmlns:a16="http://schemas.microsoft.com/office/drawing/2014/main" xmlns="" val="10002"/>
                  </a:ext>
                </a:extLst>
              </a:tr>
              <a:tr h="836254">
                <a:tc>
                  <a:txBody>
                    <a:bodyPr/>
                    <a:lstStyle/>
                    <a:p>
                      <a:pPr marL="51438" marR="51438" lvl="0" algn="ctr" defTabSz="80962">
                        <a:defRPr>
                          <a:solidFill>
                            <a:srgbClr val="000000"/>
                          </a:solidFill>
                        </a:defRPr>
                      </a:pPr>
                      <a:r>
                        <a:rPr sz="2800" b="1" i="1" dirty="0">
                          <a:solidFill>
                            <a:srgbClr val="FFFFFF"/>
                          </a:solidFill>
                          <a:uFill>
                            <a:solidFill>
                              <a:srgbClr val="FFFFFF"/>
                            </a:solidFill>
                          </a:uFill>
                          <a:latin typeface="Arial Narrow"/>
                          <a:ea typeface="Arial Narrow"/>
                          <a:cs typeface="Arial Narrow"/>
                          <a:sym typeface="Arial Narrow"/>
                        </a:rPr>
                        <a:t>Building </a:t>
                      </a:r>
                      <a:r>
                        <a:rPr lang="en-US" sz="2800" b="1" i="1" dirty="0">
                          <a:solidFill>
                            <a:srgbClr val="FFFFFF"/>
                          </a:solidFill>
                          <a:uFill>
                            <a:solidFill>
                              <a:srgbClr val="FFFFFF"/>
                            </a:solidFill>
                          </a:uFill>
                          <a:latin typeface="Arial Narrow"/>
                          <a:ea typeface="Arial Narrow"/>
                          <a:cs typeface="Arial Narrow"/>
                          <a:sym typeface="Arial Narrow"/>
                        </a:rPr>
                        <a:t>Scheme</a:t>
                      </a:r>
                      <a:endParaRPr sz="28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a:round/>
                    </a:lnT>
                    <a:lnB w="12700">
                      <a:solidFill>
                        <a:srgbClr val="000000"/>
                      </a:solidFill>
                      <a:round/>
                    </a:lnB>
                    <a:solidFill>
                      <a:srgbClr val="004479"/>
                    </a:solidFill>
                  </a:tcPr>
                </a:tc>
                <a:tc>
                  <a:txBody>
                    <a:bodyPr/>
                    <a:lstStyle/>
                    <a:p>
                      <a:pPr marL="51438" marR="51438" lvl="0" defTabSz="80962">
                        <a:defRPr sz="1500" b="1" i="1">
                          <a:uFill>
                            <a:solidFill>
                              <a:srgbClr val="FFFFFF"/>
                            </a:solidFill>
                          </a:uFill>
                          <a:latin typeface="Arial Narrow"/>
                          <a:ea typeface="Arial Narrow"/>
                          <a:cs typeface="Arial Narrow"/>
                          <a:sym typeface="Arial Narrow"/>
                        </a:defRPr>
                      </a:pPr>
                      <a:endParaRPr sz="120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51438" marR="51438" lvl="0" algn="ctr" defTabSz="80962">
                        <a:defRPr>
                          <a:solidFill>
                            <a:srgbClr val="000000"/>
                          </a:solidFill>
                        </a:defRPr>
                      </a:pPr>
                      <a:r>
                        <a:rPr sz="2800" b="1" i="1" dirty="0">
                          <a:solidFill>
                            <a:srgbClr val="FFFFFF"/>
                          </a:solidFill>
                          <a:uFill>
                            <a:solidFill>
                              <a:srgbClr val="FFFFFF"/>
                            </a:solidFill>
                          </a:uFill>
                          <a:latin typeface="Arial Narrow"/>
                          <a:ea typeface="Arial Narrow"/>
                          <a:cs typeface="Arial Narrow"/>
                          <a:sym typeface="Arial Narrow"/>
                        </a:rPr>
                        <a:t>Comparing </a:t>
                      </a:r>
                      <a:r>
                        <a:rPr lang="en-US" sz="2800" b="1" i="1" dirty="0">
                          <a:solidFill>
                            <a:srgbClr val="FFFFFF"/>
                          </a:solidFill>
                          <a:uFill>
                            <a:solidFill>
                              <a:srgbClr val="FFFFFF"/>
                            </a:solidFill>
                          </a:uFill>
                          <a:latin typeface="Arial Narrow"/>
                          <a:ea typeface="Arial Narrow"/>
                          <a:cs typeface="Arial Narrow"/>
                          <a:sym typeface="Arial Narrow"/>
                        </a:rPr>
                        <a:t>Scheme</a:t>
                      </a:r>
                      <a:endParaRPr sz="2800" b="1" i="1" dirty="0">
                        <a:solidFill>
                          <a:srgbClr val="FFFFFF"/>
                        </a:solidFill>
                        <a:uFill>
                          <a:solidFill>
                            <a:srgbClr val="FFFFFF"/>
                          </a:solidFill>
                        </a:uFill>
                        <a:latin typeface="Arial Narrow"/>
                        <a:ea typeface="Arial Narrow"/>
                        <a:cs typeface="Arial Narrow"/>
                        <a:sym typeface="Arial Narrow"/>
                      </a:endParaRPr>
                    </a:p>
                  </a:txBody>
                  <a:tcPr marL="0" marR="0" marT="0" marB="0" anchor="ctr" horzOverflow="overflow">
                    <a:lnL w="12700">
                      <a:solidFill>
                        <a:srgbClr val="000000"/>
                      </a:solidFill>
                      <a:round/>
                    </a:lnL>
                    <a:lnR w="12700">
                      <a:solidFill>
                        <a:srgbClr val="000000"/>
                      </a:solidFill>
                      <a:round/>
                    </a:lnR>
                    <a:lnT>
                      <a:round/>
                    </a:lnT>
                    <a:lnB w="12700">
                      <a:solidFill>
                        <a:srgbClr val="000000"/>
                      </a:solidFill>
                      <a:round/>
                    </a:lnB>
                    <a:solidFill>
                      <a:srgbClr val="004479"/>
                    </a:solidFill>
                  </a:tcPr>
                </a:tc>
                <a:extLst>
                  <a:ext uri="{0D108BD9-81ED-4DB2-BD59-A6C34878D82A}">
                    <a16:rowId xmlns:a16="http://schemas.microsoft.com/office/drawing/2014/main" xmlns="" val="10003"/>
                  </a:ext>
                </a:extLst>
              </a:tr>
              <a:tr h="2006027">
                <a:tc>
                  <a:txBody>
                    <a:bodyPr/>
                    <a:lstStyle/>
                    <a:p>
                      <a:pPr marL="91440" marR="51438" lvl="0" defTabSz="80962">
                        <a:spcBef>
                          <a:spcPts val="2000"/>
                        </a:spcBef>
                        <a:defRPr>
                          <a:solidFill>
                            <a:srgbClr val="000000"/>
                          </a:solidFill>
                        </a:defRPr>
                      </a:pPr>
                      <a:r>
                        <a:rPr sz="2100" dirty="0">
                          <a:uFill>
                            <a:solidFill/>
                          </a:uFill>
                          <a:latin typeface="Arial Narrow"/>
                          <a:ea typeface="Arial Narrow"/>
                          <a:cs typeface="Arial Narrow"/>
                          <a:sym typeface="Arial Narrow"/>
                        </a:rPr>
                        <a:t>Understands cubes as filling a space, moves to more sophisticated strategies and additive reasoning</a:t>
                      </a:r>
                      <a:endParaRPr lang="en-US" sz="2100" dirty="0">
                        <a:uFill>
                          <a:solidFill/>
                        </a:uFill>
                        <a:latin typeface="Arial Narrow"/>
                        <a:ea typeface="Arial Narrow"/>
                        <a:cs typeface="Arial Narrow"/>
                        <a:sym typeface="Arial Narrow"/>
                      </a:endParaRPr>
                    </a:p>
                    <a:p>
                      <a:pPr marL="292608" marR="51438" lvl="0" defTabSz="80962">
                        <a:spcBef>
                          <a:spcPts val="0"/>
                        </a:spcBef>
                        <a:defRPr>
                          <a:solidFill>
                            <a:srgbClr val="000000"/>
                          </a:solidFill>
                        </a:defRPr>
                      </a:pPr>
                      <a:r>
                        <a:rPr sz="1900" i="1" dirty="0">
                          <a:uFill>
                            <a:solidFill/>
                          </a:uFill>
                          <a:latin typeface="Arial Narrow"/>
                          <a:ea typeface="Arial Narrow"/>
                          <a:cs typeface="Arial Narrow"/>
                          <a:sym typeface="Arial Narrow"/>
                        </a:rPr>
                        <a:t>Counts number of cubes in one row</a:t>
                      </a:r>
                      <a:r>
                        <a:rPr lang="en-US" sz="1900" i="1" dirty="0">
                          <a:uFill>
                            <a:solidFill/>
                          </a:uFill>
                          <a:latin typeface="Arial Narrow"/>
                          <a:ea typeface="Arial Narrow"/>
                          <a:cs typeface="Arial Narrow"/>
                          <a:sym typeface="Arial Narrow"/>
                        </a:rPr>
                        <a:t>/</a:t>
                      </a:r>
                      <a:r>
                        <a:rPr sz="1900" i="1" dirty="0">
                          <a:uFill>
                            <a:solidFill/>
                          </a:uFill>
                          <a:latin typeface="Arial Narrow"/>
                          <a:ea typeface="Arial Narrow"/>
                          <a:cs typeface="Arial Narrow"/>
                          <a:sym typeface="Arial Narrow"/>
                        </a:rPr>
                        <a:t>column of 3-D structure, skip counts to get total</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FF"/>
                    </a:solidFill>
                  </a:tcPr>
                </a:tc>
                <a:tc>
                  <a:txBody>
                    <a:bodyPr/>
                    <a:lstStyle/>
                    <a:p>
                      <a:pPr marL="416562" marR="51438" lvl="0" indent="-182562" defTabSz="80962">
                        <a:defRPr sz="1500" i="1">
                          <a:uFill>
                            <a:solidFill>
                              <a:srgbClr val="FFFFFF"/>
                            </a:solidFill>
                          </a:uFill>
                          <a:latin typeface="Arial Narrow"/>
                          <a:ea typeface="Arial Narrow"/>
                          <a:cs typeface="Arial Narrow"/>
                          <a:sym typeface="Arial Narrow"/>
                        </a:defRPr>
                      </a:pPr>
                      <a:endParaRPr sz="1200"/>
                    </a:p>
                  </a:txBody>
                  <a:tcPr marL="0" marR="0" marT="0" marB="0" anchor="ctr" horzOverflow="overflow">
                    <a:lnL w="12700">
                      <a:solidFill>
                        <a:srgbClr val="000000"/>
                      </a:solidFill>
                      <a:round/>
                    </a:lnL>
                    <a:lnR w="12700">
                      <a:solidFill>
                        <a:srgbClr val="000000"/>
                      </a:solidFill>
                      <a:round/>
                    </a:lnR>
                    <a:lnT>
                      <a:round/>
                    </a:lnT>
                    <a:lnB>
                      <a:round/>
                    </a:lnB>
                  </a:tcPr>
                </a:tc>
                <a:tc>
                  <a:txBody>
                    <a:bodyPr/>
                    <a:lstStyle/>
                    <a:p>
                      <a:pPr marL="91440" marR="51438" lvl="0" defTabSz="80962">
                        <a:defRPr>
                          <a:solidFill>
                            <a:srgbClr val="000000"/>
                          </a:solidFill>
                        </a:defRPr>
                      </a:pPr>
                      <a:r>
                        <a:rPr sz="2100" dirty="0">
                          <a:uFill>
                            <a:solidFill/>
                          </a:uFill>
                          <a:latin typeface="Arial Narrow"/>
                          <a:ea typeface="Arial Narrow"/>
                          <a:cs typeface="Arial Narrow"/>
                          <a:sym typeface="Arial Narrow"/>
                        </a:rPr>
                        <a:t>Explicitly relates number and size of units to volume</a:t>
                      </a:r>
                      <a:endParaRPr lang="en-US" sz="2100" dirty="0">
                        <a:uFill>
                          <a:solidFill/>
                        </a:uFill>
                        <a:latin typeface="Arial Narrow"/>
                        <a:ea typeface="Arial Narrow"/>
                        <a:cs typeface="Arial Narrow"/>
                        <a:sym typeface="Arial Narrow"/>
                      </a:endParaRPr>
                    </a:p>
                    <a:p>
                      <a:pPr marL="292608" marR="51438" lvl="0" defTabSz="80962">
                        <a:defRPr>
                          <a:solidFill>
                            <a:srgbClr val="000000"/>
                          </a:solidFill>
                        </a:defRPr>
                      </a:pPr>
                      <a:r>
                        <a:rPr sz="1900" i="1" dirty="0">
                          <a:uFill>
                            <a:solidFill/>
                          </a:uFill>
                          <a:latin typeface="Arial Narrow"/>
                          <a:ea typeface="Arial Narrow"/>
                          <a:cs typeface="Arial Narrow"/>
                          <a:sym typeface="Arial Narrow"/>
                        </a:rPr>
                        <a:t>Recognizes that buildings of different shapes but made from same number of cubes could be packed into the same size box</a:t>
                      </a:r>
                    </a:p>
                  </a:txBody>
                  <a:tcPr marL="0" marR="0" marT="0" marB="0" anchor="ctr"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FF"/>
                    </a:solidFill>
                  </a:tcPr>
                </a:tc>
                <a:extLst>
                  <a:ext uri="{0D108BD9-81ED-4DB2-BD59-A6C34878D82A}">
                    <a16:rowId xmlns:a16="http://schemas.microsoft.com/office/drawing/2014/main" xmlns="" val="10004"/>
                  </a:ext>
                </a:extLst>
              </a:tr>
            </a:tbl>
          </a:graphicData>
        </a:graphic>
      </p:graphicFrame>
      <p:sp>
        <p:nvSpPr>
          <p:cNvPr id="3" name="Footer Placeholder 2">
            <a:extLst>
              <a:ext uri="{FF2B5EF4-FFF2-40B4-BE49-F238E27FC236}">
                <a16:creationId xmlns:a16="http://schemas.microsoft.com/office/drawing/2014/main" xmlns="" id="{3C178EAD-6C20-D143-8E68-185A577B3A81}"/>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56423613"/>
      </p:ext>
    </p:extLst>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Test ourselves!</a:t>
            </a:r>
          </a:p>
        </p:txBody>
      </p:sp>
      <p:sp>
        <p:nvSpPr>
          <p:cNvPr id="3" name="Footer Placeholder 2">
            <a:extLst>
              <a:ext uri="{FF2B5EF4-FFF2-40B4-BE49-F238E27FC236}">
                <a16:creationId xmlns:a16="http://schemas.microsoft.com/office/drawing/2014/main" xmlns="" id="{939A9140-C5E7-7C44-8F89-A43DCAB60300}"/>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254700365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Reflections on a Relating Units task</a:t>
            </a:r>
          </a:p>
        </p:txBody>
      </p:sp>
      <p:pic>
        <p:nvPicPr>
          <p:cNvPr id="6" name="Content Placeholder 5"/>
          <p:cNvPicPr>
            <a:picLocks noGrp="1"/>
          </p:cNvPicPr>
          <p:nvPr>
            <p:ph idx="1"/>
          </p:nvPr>
        </p:nvPicPr>
        <p:blipFill>
          <a:blip r:embed="rId3">
            <a:extLst>
              <a:ext uri="{28A0092B-C50C-407E-A947-70E740481C1C}">
                <a14:useLocalDpi xmlns:a14="http://schemas.microsoft.com/office/drawing/2010/main" val="0"/>
              </a:ext>
            </a:extLst>
          </a:blip>
          <a:srcRect t="15821" b="15821"/>
          <a:stretch>
            <a:fillRect/>
          </a:stretch>
        </p:blipFill>
        <p:spPr/>
      </p:pic>
      <p:sp>
        <p:nvSpPr>
          <p:cNvPr id="7" name="Rectangle 6"/>
          <p:cNvSpPr/>
          <p:nvPr/>
        </p:nvSpPr>
        <p:spPr>
          <a:xfrm>
            <a:off x="606369" y="2550019"/>
            <a:ext cx="11811251" cy="2308324"/>
          </a:xfrm>
          <a:prstGeom prst="rect">
            <a:avLst/>
          </a:prstGeom>
        </p:spPr>
        <p:txBody>
          <a:bodyPr wrap="square">
            <a:spAutoFit/>
          </a:bodyPr>
          <a:lstStyle/>
          <a:p>
            <a:pPr>
              <a:spcBef>
                <a:spcPts val="1200"/>
              </a:spcBef>
              <a:spcAft>
                <a:spcPts val="1200"/>
              </a:spcAft>
            </a:pPr>
            <a:r>
              <a:rPr lang="en-US" sz="3600" i="1" dirty="0">
                <a:solidFill>
                  <a:schemeClr val="bg1"/>
                </a:solidFill>
              </a:rPr>
              <a:t>Another student said that this one (the yellow cube building) has a larger volume than the other one (the wooden cube building) because it has 24 cubes but the other one only has 16 cubes. Do you agree?</a:t>
            </a:r>
          </a:p>
        </p:txBody>
      </p:sp>
      <p:sp>
        <p:nvSpPr>
          <p:cNvPr id="3" name="Footer Placeholder 2">
            <a:extLst>
              <a:ext uri="{FF2B5EF4-FFF2-40B4-BE49-F238E27FC236}">
                <a16:creationId xmlns:a16="http://schemas.microsoft.com/office/drawing/2014/main" xmlns="" id="{E2BCECA7-5718-F948-9510-D5F3CC415AA3}"/>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88478162"/>
      </p:ext>
    </p:extLst>
  </p:cSld>
  <p:clrMapOvr>
    <a:masterClrMapping/>
  </p:clrMapOvr>
  <p:transition xmlns:p14="http://schemas.microsoft.com/office/powerpoint/2010/mai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Predict</a:t>
            </a:r>
          </a:p>
        </p:txBody>
      </p:sp>
      <p:sp>
        <p:nvSpPr>
          <p:cNvPr id="3" name="Content Placeholder 2"/>
          <p:cNvSpPr>
            <a:spLocks noGrp="1"/>
          </p:cNvSpPr>
          <p:nvPr>
            <p:ph idx="1"/>
          </p:nvPr>
        </p:nvSpPr>
        <p:spPr/>
        <p:txBody>
          <a:bodyPr/>
          <a:lstStyle/>
          <a:p>
            <a:r>
              <a:rPr lang="en-US" dirty="0"/>
              <a:t>How would a Volume Quantifier respond to this question?</a:t>
            </a:r>
          </a:p>
          <a:p>
            <a:r>
              <a:rPr lang="en-US" dirty="0"/>
              <a:t>How would a Volume Unit Relater and Repeater respond to this question?</a:t>
            </a:r>
          </a:p>
        </p:txBody>
      </p:sp>
      <p:sp>
        <p:nvSpPr>
          <p:cNvPr id="4" name="Footer Placeholder 3">
            <a:extLst>
              <a:ext uri="{FF2B5EF4-FFF2-40B4-BE49-F238E27FC236}">
                <a16:creationId xmlns:a16="http://schemas.microsoft.com/office/drawing/2014/main" xmlns="" id="{AB847C65-C968-1149-92C2-B549676738BF}"/>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1030295286"/>
      </p:ext>
    </p:extLst>
  </p:cSld>
  <p:clrMapOvr>
    <a:masterClrMapping/>
  </p:clrMapOvr>
  <p:transition xmlns:p14="http://schemas.microsoft.com/office/powerpoint/2010/mai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would you respond?</a:t>
            </a:r>
          </a:p>
        </p:txBody>
      </p:sp>
      <p:sp>
        <p:nvSpPr>
          <p:cNvPr id="3" name="Content Placeholder 2"/>
          <p:cNvSpPr>
            <a:spLocks noGrp="1"/>
          </p:cNvSpPr>
          <p:nvPr>
            <p:ph idx="1"/>
          </p:nvPr>
        </p:nvSpPr>
        <p:spPr/>
        <p:txBody>
          <a:bodyPr/>
          <a:lstStyle/>
          <a:p>
            <a:pPr marL="0" indent="0">
              <a:buNone/>
            </a:pPr>
            <a:r>
              <a:rPr lang="en-US" dirty="0"/>
              <a:t>A student thinks that the shape made of the smaller blocks has a greater volume.</a:t>
            </a:r>
          </a:p>
        </p:txBody>
      </p:sp>
      <p:sp>
        <p:nvSpPr>
          <p:cNvPr id="4" name="Footer Placeholder 3">
            <a:extLst>
              <a:ext uri="{FF2B5EF4-FFF2-40B4-BE49-F238E27FC236}">
                <a16:creationId xmlns:a16="http://schemas.microsoft.com/office/drawing/2014/main" xmlns="" id="{87D7F378-B21C-E747-A9AD-B2CEE5DCC523}"/>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1459556522"/>
      </p:ext>
    </p:extLst>
  </p:cSld>
  <p:clrMapOvr>
    <a:masterClrMapping/>
  </p:clrMapOvr>
  <p:transition xmlns:p14="http://schemas.microsoft.com/office/powerpoint/2010/mai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Response option 1: </a:t>
            </a:r>
            <a:br>
              <a:rPr lang="en-US" dirty="0"/>
            </a:br>
            <a:r>
              <a:rPr lang="en-US" dirty="0"/>
              <a:t>Provide a new context</a:t>
            </a:r>
          </a:p>
        </p:txBody>
      </p:sp>
      <p:sp>
        <p:nvSpPr>
          <p:cNvPr id="3" name="Content Placeholder 2"/>
          <p:cNvSpPr>
            <a:spLocks noGrp="1"/>
          </p:cNvSpPr>
          <p:nvPr>
            <p:ph idx="1"/>
          </p:nvPr>
        </p:nvSpPr>
        <p:spPr/>
        <p:txBody>
          <a:bodyPr/>
          <a:lstStyle/>
          <a:p>
            <a:pPr marL="0" indent="0">
              <a:buNone/>
            </a:pPr>
            <a:r>
              <a:rPr lang="en-US" dirty="0"/>
              <a:t>A student thinks that the shape made of the smaller blocks has a greater volume.</a:t>
            </a:r>
          </a:p>
          <a:p>
            <a:pPr>
              <a:spcBef>
                <a:spcPts val="900"/>
              </a:spcBef>
              <a:spcAft>
                <a:spcPts val="900"/>
              </a:spcAft>
            </a:pPr>
            <a:r>
              <a:rPr lang="en-US" sz="3200" dirty="0"/>
              <a:t>Option #1 - provide a new context: “Imagine that these two things are made out of ice and we let them melt. Each would make a puddle on the table. Which would make a bigger puddle?” </a:t>
            </a:r>
          </a:p>
          <a:p>
            <a:endParaRPr lang="en-US" dirty="0"/>
          </a:p>
        </p:txBody>
      </p:sp>
      <p:sp>
        <p:nvSpPr>
          <p:cNvPr id="4" name="Footer Placeholder 3">
            <a:extLst>
              <a:ext uri="{FF2B5EF4-FFF2-40B4-BE49-F238E27FC236}">
                <a16:creationId xmlns:a16="http://schemas.microsoft.com/office/drawing/2014/main" xmlns="" id="{8F3087FA-5031-F445-9558-83A52008CE92}"/>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3438954445"/>
      </p:ext>
    </p:extLst>
  </p:cSld>
  <p:clrMapOvr>
    <a:masterClrMapping/>
  </p:clrMapOvr>
  <p:transition xmlns:p14="http://schemas.microsoft.com/office/powerpoint/2010/mai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Response option 2: </a:t>
            </a:r>
            <a:br>
              <a:rPr lang="en-US" dirty="0"/>
            </a:br>
            <a:r>
              <a:rPr lang="en-US" dirty="0"/>
              <a:t>Shift to a related length units question</a:t>
            </a:r>
          </a:p>
        </p:txBody>
      </p:sp>
      <p:sp>
        <p:nvSpPr>
          <p:cNvPr id="3" name="Content Placeholder 2"/>
          <p:cNvSpPr>
            <a:spLocks noGrp="1"/>
          </p:cNvSpPr>
          <p:nvPr>
            <p:ph idx="1"/>
          </p:nvPr>
        </p:nvSpPr>
        <p:spPr/>
        <p:txBody>
          <a:bodyPr/>
          <a:lstStyle/>
          <a:p>
            <a:pPr marL="0" indent="0">
              <a:buNone/>
            </a:pPr>
            <a:r>
              <a:rPr lang="en-US" dirty="0"/>
              <a:t>A student thinks that the shape made of the smaller blocks has a greater volume.</a:t>
            </a:r>
          </a:p>
          <a:p>
            <a:pPr>
              <a:spcBef>
                <a:spcPts val="900"/>
              </a:spcBef>
              <a:spcAft>
                <a:spcPts val="900"/>
              </a:spcAft>
            </a:pPr>
            <a:r>
              <a:rPr lang="en-US" sz="3200" dirty="0">
                <a:solidFill>
                  <a:schemeClr val="bg1">
                    <a:lumMod val="75000"/>
                  </a:schemeClr>
                </a:solidFill>
              </a:rPr>
              <a:t>Option #1 - provide a new context: “Imagine that these two things are made out of ice and we let them melt. Each would make a puddle on the table. Which would make a bigger puddle?”</a:t>
            </a:r>
          </a:p>
          <a:p>
            <a:pPr>
              <a:spcBef>
                <a:spcPts val="900"/>
              </a:spcBef>
              <a:spcAft>
                <a:spcPts val="900"/>
              </a:spcAft>
            </a:pPr>
            <a:r>
              <a:rPr lang="en-US" sz="3200" dirty="0"/>
              <a:t>Option #2 – shift to length units: What if I told you I measured the length of something and it was 8 inches long and this thing over here was 2 feet long. Which one is longer?</a:t>
            </a:r>
          </a:p>
          <a:p>
            <a:endParaRPr lang="en-US" sz="3982" dirty="0"/>
          </a:p>
          <a:p>
            <a:endParaRPr lang="en-US" dirty="0"/>
          </a:p>
        </p:txBody>
      </p:sp>
      <p:sp>
        <p:nvSpPr>
          <p:cNvPr id="4" name="Footer Placeholder 3">
            <a:extLst>
              <a:ext uri="{FF2B5EF4-FFF2-40B4-BE49-F238E27FC236}">
                <a16:creationId xmlns:a16="http://schemas.microsoft.com/office/drawing/2014/main" xmlns="" id="{AFD77346-C596-CA46-B5FE-CD984F7FB18B}"/>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3647582330"/>
      </p:ext>
    </p:extLst>
  </p:cSld>
  <p:clrMapOvr>
    <a:masterClrMapping/>
  </p:clrMapOvr>
  <p:transition xmlns:p14="http://schemas.microsoft.com/office/powerpoint/2010/mai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results (Grade 3)</a:t>
            </a:r>
          </a:p>
        </p:txBody>
      </p:sp>
      <p:sp>
        <p:nvSpPr>
          <p:cNvPr id="3" name="Content Placeholder 2"/>
          <p:cNvSpPr>
            <a:spLocks noGrp="1"/>
          </p:cNvSpPr>
          <p:nvPr>
            <p:ph idx="1"/>
          </p:nvPr>
        </p:nvSpPr>
        <p:spPr/>
        <p:txBody>
          <a:bodyPr/>
          <a:lstStyle/>
          <a:p>
            <a:r>
              <a:rPr lang="en-US" dirty="0"/>
              <a:t>6 out of 7 students initially agreed with the original statement</a:t>
            </a:r>
          </a:p>
          <a:p>
            <a:r>
              <a:rPr lang="en-US" dirty="0"/>
              <a:t>However, they correctly answered the ice melting question or comparison by talking about the amount of space taken up</a:t>
            </a:r>
          </a:p>
        </p:txBody>
      </p:sp>
      <p:sp>
        <p:nvSpPr>
          <p:cNvPr id="4" name="Footer Placeholder 3">
            <a:extLst>
              <a:ext uri="{FF2B5EF4-FFF2-40B4-BE49-F238E27FC236}">
                <a16:creationId xmlns:a16="http://schemas.microsoft.com/office/drawing/2014/main" xmlns="" id="{EFBA336A-EF54-0847-9FBE-E86E30140BF4}"/>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1438642218"/>
      </p:ext>
    </p:extLst>
  </p:cSld>
  <p:clrMapOvr>
    <a:masterClrMapping/>
  </p:clrMapOvr>
  <p:transition xmlns:p14="http://schemas.microsoft.com/office/powerpoint/2010/mai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The mathematics of the </a:t>
            </a:r>
            <a:br>
              <a:rPr lang="en-US" dirty="0"/>
            </a:br>
            <a:r>
              <a:rPr lang="en-US" i="1" dirty="0"/>
              <a:t>Relating Units </a:t>
            </a:r>
            <a:r>
              <a:rPr lang="en-US" dirty="0"/>
              <a:t>task</a:t>
            </a:r>
          </a:p>
        </p:txBody>
      </p:sp>
      <p:sp>
        <p:nvSpPr>
          <p:cNvPr id="3" name="Content Placeholder 2"/>
          <p:cNvSpPr>
            <a:spLocks noGrp="1"/>
          </p:cNvSpPr>
          <p:nvPr>
            <p:ph idx="1"/>
          </p:nvPr>
        </p:nvSpPr>
        <p:spPr/>
        <p:txBody>
          <a:bodyPr/>
          <a:lstStyle/>
          <a:p>
            <a:r>
              <a:rPr lang="en-US" dirty="0"/>
              <a:t>Units: Centimeter and inch cubes</a:t>
            </a:r>
          </a:p>
          <a:p>
            <a:r>
              <a:rPr lang="en-US" dirty="0"/>
              <a:t>Task representation: 3D</a:t>
            </a:r>
          </a:p>
          <a:p>
            <a:pPr marL="0" indent="0" algn="ctr">
              <a:buNone/>
            </a:pPr>
            <a:r>
              <a:rPr lang="en-US" b="1" dirty="0"/>
              <a:t>Connections to CCSSM</a:t>
            </a:r>
          </a:p>
          <a:p>
            <a:pPr marL="0" indent="0">
              <a:spcBef>
                <a:spcPts val="300"/>
              </a:spcBef>
              <a:spcAft>
                <a:spcPts val="300"/>
              </a:spcAft>
              <a:buNone/>
            </a:pPr>
            <a:r>
              <a:rPr lang="en-US" sz="3200" b="1" dirty="0"/>
              <a:t>Grade 4</a:t>
            </a:r>
          </a:p>
          <a:p>
            <a:pPr marL="1137677" lvl="1" indent="-487604">
              <a:spcBef>
                <a:spcPts val="300"/>
              </a:spcBef>
              <a:spcAft>
                <a:spcPts val="300"/>
              </a:spcAft>
              <a:buFont typeface="Arial"/>
              <a:buChar char="•"/>
            </a:pPr>
            <a:r>
              <a:rPr lang="en-US" sz="2800" dirty="0"/>
              <a:t>Solve problems involving measurement and </a:t>
            </a:r>
            <a:r>
              <a:rPr lang="en-US" sz="2800" dirty="0">
                <a:solidFill>
                  <a:srgbClr val="FF0000"/>
                </a:solidFill>
              </a:rPr>
              <a:t>conversion</a:t>
            </a:r>
            <a:r>
              <a:rPr lang="en-US" sz="2800" dirty="0"/>
              <a:t> of measurements from a larger unit to a smaller unit. </a:t>
            </a:r>
          </a:p>
          <a:p>
            <a:pPr marL="1137677" lvl="1" indent="-487604">
              <a:spcBef>
                <a:spcPts val="300"/>
              </a:spcBef>
              <a:spcAft>
                <a:spcPts val="300"/>
              </a:spcAft>
              <a:buFont typeface="Arial"/>
              <a:buChar char="•"/>
            </a:pPr>
            <a:r>
              <a:rPr lang="en-US" sz="2800" dirty="0"/>
              <a:t>Know </a:t>
            </a:r>
            <a:r>
              <a:rPr lang="en-US" sz="2800" dirty="0">
                <a:solidFill>
                  <a:srgbClr val="FF0000"/>
                </a:solidFill>
              </a:rPr>
              <a:t>relative</a:t>
            </a:r>
            <a:r>
              <a:rPr lang="en-US" sz="2800" dirty="0"/>
              <a:t> sizes of measurement </a:t>
            </a:r>
            <a:r>
              <a:rPr lang="en-US" sz="2800" dirty="0">
                <a:solidFill>
                  <a:srgbClr val="FF0000"/>
                </a:solidFill>
              </a:rPr>
              <a:t>units</a:t>
            </a:r>
            <a:r>
              <a:rPr lang="en-US" sz="2800" dirty="0"/>
              <a:t> within one system of units.</a:t>
            </a:r>
          </a:p>
          <a:p>
            <a:pPr marL="0" indent="0">
              <a:spcAft>
                <a:spcPts val="300"/>
              </a:spcAft>
              <a:buNone/>
            </a:pPr>
            <a:r>
              <a:rPr lang="en-US" sz="3200" b="1" dirty="0">
                <a:solidFill>
                  <a:srgbClr val="000000"/>
                </a:solidFill>
              </a:rPr>
              <a:t>Grade 5</a:t>
            </a:r>
          </a:p>
          <a:p>
            <a:pPr marL="1137677" lvl="1" indent="-487604">
              <a:spcBef>
                <a:spcPts val="300"/>
              </a:spcBef>
              <a:spcAft>
                <a:spcPts val="300"/>
              </a:spcAft>
              <a:buFont typeface="Arial"/>
              <a:buChar char="•"/>
            </a:pPr>
            <a:r>
              <a:rPr lang="en-US" sz="2800" dirty="0">
                <a:solidFill>
                  <a:srgbClr val="FF0000"/>
                </a:solidFill>
              </a:rPr>
              <a:t>Recognize</a:t>
            </a:r>
            <a:r>
              <a:rPr lang="en-US" sz="2800" dirty="0"/>
              <a:t> volume as an </a:t>
            </a:r>
            <a:r>
              <a:rPr lang="en-US" sz="2800" dirty="0">
                <a:solidFill>
                  <a:srgbClr val="FF0000"/>
                </a:solidFill>
              </a:rPr>
              <a:t>attribute</a:t>
            </a:r>
            <a:r>
              <a:rPr lang="en-US" sz="2800" dirty="0"/>
              <a:t> of 3D space.</a:t>
            </a:r>
          </a:p>
          <a:p>
            <a:endParaRPr lang="en-US" dirty="0"/>
          </a:p>
        </p:txBody>
      </p:sp>
      <p:sp>
        <p:nvSpPr>
          <p:cNvPr id="8" name="Footer Placeholder 7">
            <a:extLst>
              <a:ext uri="{FF2B5EF4-FFF2-40B4-BE49-F238E27FC236}">
                <a16:creationId xmlns:a16="http://schemas.microsoft.com/office/drawing/2014/main" xmlns="" id="{CCA2123B-C62E-F54D-AEF8-B0FD74642BAD}"/>
              </a:ext>
            </a:extLst>
          </p:cNvPr>
          <p:cNvSpPr>
            <a:spLocks noGrp="1"/>
          </p:cNvSpPr>
          <p:nvPr>
            <p:ph type="ftr" sz="quarter" idx="3"/>
          </p:nvPr>
        </p:nvSpPr>
        <p:spPr/>
        <p:txBody>
          <a:bodyPr/>
          <a:lstStyle/>
          <a:p>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9" name="Rectangle 8">
            <a:extLst>
              <a:ext uri="{FF2B5EF4-FFF2-40B4-BE49-F238E27FC236}">
                <a16:creationId xmlns:a16="http://schemas.microsoft.com/office/drawing/2014/main" xmlns="" id="{EE78B568-9402-2F41-B0B3-6A038B0D6804}"/>
              </a:ext>
            </a:extLst>
          </p:cNvPr>
          <p:cNvSpPr/>
          <p:nvPr/>
        </p:nvSpPr>
        <p:spPr>
          <a:xfrm>
            <a:off x="523740" y="5029201"/>
            <a:ext cx="11937672" cy="2425148"/>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6B8E7178-0CA0-B74B-85CE-CD60B6E509CF}"/>
              </a:ext>
            </a:extLst>
          </p:cNvPr>
          <p:cNvSpPr/>
          <p:nvPr/>
        </p:nvSpPr>
        <p:spPr>
          <a:xfrm>
            <a:off x="523740" y="7567256"/>
            <a:ext cx="11937672" cy="1148349"/>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6381562"/>
      </p:ext>
    </p:extLst>
  </p:cSld>
  <p:clrMapOvr>
    <a:masterClrMapping/>
  </p:clrMapOvr>
  <p:transition xmlns:p14="http://schemas.microsoft.com/office/powerpoint/2010/mai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Shape 94"/>
          <p:cNvSpPr>
            <a:spLocks noGrp="1"/>
          </p:cNvSpPr>
          <p:nvPr>
            <p:ph type="title"/>
          </p:nvPr>
        </p:nvSpPr>
        <p:spPr/>
        <p:txBody>
          <a:bodyPr/>
          <a:lstStyle/>
          <a:p>
            <a:r>
              <a:rPr lang="en-US" dirty="0"/>
              <a:t>Calculating volume using linear dimensions</a:t>
            </a:r>
          </a:p>
        </p:txBody>
      </p:sp>
      <p:sp>
        <p:nvSpPr>
          <p:cNvPr id="95" name="Shape 95"/>
          <p:cNvSpPr>
            <a:spLocks noGrp="1"/>
          </p:cNvSpPr>
          <p:nvPr>
            <p:ph idx="1"/>
          </p:nvPr>
        </p:nvSpPr>
        <p:spPr/>
        <p:txBody>
          <a:bodyPr/>
          <a:lstStyle/>
          <a:p>
            <a:pPr marL="481102"/>
            <a:r>
              <a:rPr lang="en-US" dirty="0"/>
              <a:t>Grade 5 quickly moves to calculating volume using linear dimensions</a:t>
            </a:r>
          </a:p>
          <a:p>
            <a:pPr marL="643619" lvl="1" indent="0" algn="ctr">
              <a:spcBef>
                <a:spcPts val="1200"/>
              </a:spcBef>
              <a:spcAft>
                <a:spcPts val="1200"/>
              </a:spcAft>
              <a:buNone/>
            </a:pPr>
            <a:r>
              <a:rPr lang="en-US" dirty="0"/>
              <a:t>V = l x w x h	</a:t>
            </a:r>
          </a:p>
          <a:p>
            <a:pPr marL="643619" lvl="1" indent="0" algn="ctr">
              <a:spcBef>
                <a:spcPts val="1200"/>
              </a:spcBef>
              <a:spcAft>
                <a:spcPts val="1200"/>
              </a:spcAft>
              <a:buNone/>
            </a:pPr>
            <a:r>
              <a:rPr lang="en-US" i="1" dirty="0"/>
              <a:t>Or </a:t>
            </a:r>
            <a:r>
              <a:rPr lang="en-US" dirty="0"/>
              <a:t> V = </a:t>
            </a:r>
            <a:r>
              <a:rPr lang="en-US" dirty="0" err="1"/>
              <a:t>Bh</a:t>
            </a:r>
            <a:endParaRPr lang="en-US" dirty="0"/>
          </a:p>
          <a:p>
            <a:pPr marL="724944" indent="-650138"/>
            <a:r>
              <a:rPr lang="en-US" dirty="0"/>
              <a:t>Which activities represent a better learning trajectory?</a:t>
            </a:r>
          </a:p>
        </p:txBody>
      </p:sp>
      <p:sp>
        <p:nvSpPr>
          <p:cNvPr id="3" name="Footer Placeholder 2">
            <a:extLst>
              <a:ext uri="{FF2B5EF4-FFF2-40B4-BE49-F238E27FC236}">
                <a16:creationId xmlns:a16="http://schemas.microsoft.com/office/drawing/2014/main" xmlns="" id="{35768DBE-4692-0448-AEE1-2AEB733D57B9}"/>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2025128257"/>
      </p:ext>
    </p:extLst>
  </p:cSld>
  <p:clrMapOvr>
    <a:masterClrMapping/>
  </p:clrMapOvr>
  <p:transition xmlns:p14="http://schemas.microsoft.com/office/powerpoint/2010/mai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Improving a typical Grade 5 lesson</a:t>
            </a:r>
          </a:p>
        </p:txBody>
      </p:sp>
      <p:sp>
        <p:nvSpPr>
          <p:cNvPr id="3" name="Content Placeholder 2"/>
          <p:cNvSpPr>
            <a:spLocks noGrp="1"/>
          </p:cNvSpPr>
          <p:nvPr>
            <p:ph idx="1"/>
          </p:nvPr>
        </p:nvSpPr>
        <p:spPr/>
        <p:txBody>
          <a:bodyPr/>
          <a:lstStyle/>
          <a:p>
            <a:pPr marL="0" indent="0">
              <a:lnSpc>
                <a:spcPct val="90000"/>
              </a:lnSpc>
              <a:buNone/>
            </a:pPr>
            <a:r>
              <a:rPr lang="en-US" sz="3200" b="1" u="sng" dirty="0"/>
              <a:t>Activity 1</a:t>
            </a:r>
            <a:r>
              <a:rPr lang="en-US" sz="3200" dirty="0"/>
              <a:t>: Fold and tape boxes then fill with cubes</a:t>
            </a:r>
          </a:p>
          <a:p>
            <a:pPr>
              <a:lnSpc>
                <a:spcPct val="90000"/>
              </a:lnSpc>
              <a:spcBef>
                <a:spcPts val="900"/>
              </a:spcBef>
              <a:spcAft>
                <a:spcPts val="900"/>
              </a:spcAft>
            </a:pPr>
            <a:r>
              <a:rPr lang="en-US" sz="2800" dirty="0"/>
              <a:t>Have children fill the box one layer at a time</a:t>
            </a:r>
          </a:p>
          <a:p>
            <a:pPr>
              <a:lnSpc>
                <a:spcPct val="90000"/>
              </a:lnSpc>
              <a:spcBef>
                <a:spcPts val="900"/>
              </a:spcBef>
              <a:spcAft>
                <a:spcPts val="900"/>
              </a:spcAft>
            </a:pPr>
            <a:r>
              <a:rPr lang="en-US" sz="2800" dirty="0"/>
              <a:t>Ask children how many cubes are in a layer</a:t>
            </a:r>
          </a:p>
          <a:p>
            <a:pPr>
              <a:lnSpc>
                <a:spcPct val="90000"/>
              </a:lnSpc>
              <a:spcBef>
                <a:spcPts val="900"/>
              </a:spcBef>
              <a:spcAft>
                <a:spcPts val="900"/>
              </a:spcAft>
            </a:pPr>
            <a:r>
              <a:rPr lang="en-US" sz="2800" dirty="0"/>
              <a:t>Ask children how many layers are in a box</a:t>
            </a:r>
          </a:p>
          <a:p>
            <a:pPr marL="0" indent="0">
              <a:lnSpc>
                <a:spcPct val="90000"/>
              </a:lnSpc>
              <a:buNone/>
            </a:pPr>
            <a:r>
              <a:rPr lang="en-US" sz="3200" b="1" u="sng" dirty="0"/>
              <a:t>Activity 2</a:t>
            </a:r>
            <a:r>
              <a:rPr lang="en-US" sz="3200" dirty="0"/>
              <a:t>: Building by layers</a:t>
            </a:r>
          </a:p>
          <a:p>
            <a:pPr>
              <a:lnSpc>
                <a:spcPct val="90000"/>
              </a:lnSpc>
              <a:spcBef>
                <a:spcPts val="900"/>
              </a:spcBef>
              <a:spcAft>
                <a:spcPts val="900"/>
              </a:spcAft>
            </a:pPr>
            <a:r>
              <a:rPr lang="en-US" sz="2800" dirty="0"/>
              <a:t>Have students build a rectangular prism out of cubes </a:t>
            </a:r>
            <a:br>
              <a:rPr lang="en-US" sz="2800" dirty="0"/>
            </a:br>
            <a:r>
              <a:rPr lang="en-US" sz="2800" dirty="0"/>
              <a:t>(start with one layer, such as  3 x 4 x 1)</a:t>
            </a:r>
          </a:p>
          <a:p>
            <a:pPr>
              <a:lnSpc>
                <a:spcPct val="90000"/>
              </a:lnSpc>
              <a:spcBef>
                <a:spcPts val="900"/>
              </a:spcBef>
              <a:spcAft>
                <a:spcPts val="900"/>
              </a:spcAft>
            </a:pPr>
            <a:r>
              <a:rPr lang="en-US" sz="2800" dirty="0"/>
              <a:t>Ask children to add 2nd and 3rd layers,</a:t>
            </a:r>
            <a:br>
              <a:rPr lang="en-US" sz="2800" dirty="0"/>
            </a:br>
            <a:r>
              <a:rPr lang="en-US" sz="2800" dirty="0"/>
              <a:t>asking the volume after each addition.</a:t>
            </a:r>
          </a:p>
          <a:p>
            <a:pPr>
              <a:lnSpc>
                <a:spcPct val="90000"/>
              </a:lnSpc>
              <a:spcBef>
                <a:spcPts val="900"/>
              </a:spcBef>
              <a:spcAft>
                <a:spcPts val="900"/>
              </a:spcAft>
            </a:pPr>
            <a:r>
              <a:rPr lang="en-US" sz="2800" dirty="0"/>
              <a:t>Follow-up Tasks…</a:t>
            </a:r>
          </a:p>
          <a:p>
            <a:pPr marL="0" indent="0" algn="ctr">
              <a:lnSpc>
                <a:spcPct val="90000"/>
              </a:lnSpc>
              <a:spcBef>
                <a:spcPts val="900"/>
              </a:spcBef>
              <a:spcAft>
                <a:spcPts val="900"/>
              </a:spcAft>
              <a:buNone/>
            </a:pPr>
            <a:r>
              <a:rPr lang="en-US" sz="2800" dirty="0">
                <a:solidFill>
                  <a:srgbClr val="FF0000"/>
                </a:solidFill>
              </a:rPr>
              <a:t>How could we improve these further?</a:t>
            </a:r>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9940810" y="6238357"/>
            <a:ext cx="2484155" cy="2600643"/>
          </a:xfrm>
          <a:prstGeom prst="rect">
            <a:avLst/>
          </a:prstGeom>
          <a:noFill/>
          <a:ln>
            <a:noFill/>
          </a:ln>
        </p:spPr>
      </p:pic>
      <p:pic>
        <p:nvPicPr>
          <p:cNvPr id="5" name="Picture 4"/>
          <p:cNvPicPr/>
          <p:nvPr/>
        </p:nvPicPr>
        <p:blipFill>
          <a:blip r:embed="rId4">
            <a:extLst>
              <a:ext uri="{28A0092B-C50C-407E-A947-70E740481C1C}">
                <a14:useLocalDpi xmlns:a14="http://schemas.microsoft.com/office/drawing/2010/main" val="0"/>
              </a:ext>
            </a:extLst>
          </a:blip>
          <a:srcRect/>
          <a:stretch>
            <a:fillRect/>
          </a:stretch>
        </p:blipFill>
        <p:spPr bwMode="auto">
          <a:xfrm>
            <a:off x="10110582" y="3112777"/>
            <a:ext cx="2626830" cy="2600643"/>
          </a:xfrm>
          <a:prstGeom prst="rect">
            <a:avLst/>
          </a:prstGeom>
          <a:noFill/>
          <a:ln>
            <a:noFill/>
          </a:ln>
        </p:spPr>
      </p:pic>
      <p:sp>
        <p:nvSpPr>
          <p:cNvPr id="7" name="Footer Placeholder 6">
            <a:extLst>
              <a:ext uri="{FF2B5EF4-FFF2-40B4-BE49-F238E27FC236}">
                <a16:creationId xmlns:a16="http://schemas.microsoft.com/office/drawing/2014/main" xmlns="" id="{E0D94B84-68B2-CB4E-8282-F7B07AAB6412}"/>
              </a:ext>
            </a:extLst>
          </p:cNvPr>
          <p:cNvSpPr>
            <a:spLocks noGrp="1"/>
          </p:cNvSpPr>
          <p:nvPr>
            <p:ph type="ftr" sz="quarter" idx="3"/>
          </p:nvPr>
        </p:nvSpPr>
        <p:spPr/>
        <p:txBody>
          <a:bodyPr/>
          <a:lstStyle/>
          <a:p>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828613027"/>
      </p:ext>
    </p:extLst>
  </p:cSld>
  <p:clrMapOvr>
    <a:masterClrMapping/>
  </p:clrMapOvr>
  <p:transition xmlns:p14="http://schemas.microsoft.com/office/powerpoint/2010/mai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p:cNvSpPr>
          <p:nvPr>
            <p:ph type="title"/>
          </p:nvPr>
        </p:nvSpPr>
        <p:spPr/>
        <p:txBody>
          <a:bodyPr/>
          <a:lstStyle>
            <a:lvl1pPr>
              <a:defRPr sz="6600"/>
            </a:lvl1pPr>
          </a:lstStyle>
          <a:p>
            <a:pPr lvl="0"/>
            <a:r>
              <a:rPr lang="en-US" sz="4000" dirty="0"/>
              <a:t>Volume curriculum activity</a:t>
            </a:r>
          </a:p>
        </p:txBody>
      </p:sp>
      <p:sp>
        <p:nvSpPr>
          <p:cNvPr id="271" name="Shape 271"/>
          <p:cNvSpPr>
            <a:spLocks noGrp="1"/>
          </p:cNvSpPr>
          <p:nvPr>
            <p:ph idx="1"/>
          </p:nvPr>
        </p:nvSpPr>
        <p:spPr/>
        <p:txBody>
          <a:bodyPr/>
          <a:lstStyle/>
          <a:p>
            <a:pPr marL="0" indent="0">
              <a:buNone/>
            </a:pPr>
            <a:r>
              <a:rPr lang="en-US" dirty="0"/>
              <a:t>In grade-level small groups, share the curriculum activities you brought in</a:t>
            </a:r>
          </a:p>
          <a:p>
            <a:pPr>
              <a:spcBef>
                <a:spcPts val="900"/>
              </a:spcBef>
              <a:spcAft>
                <a:spcPts val="900"/>
              </a:spcAft>
            </a:pPr>
            <a:r>
              <a:rPr lang="en-US" sz="3200" dirty="0"/>
              <a:t>Which level(s) do they teach?</a:t>
            </a:r>
          </a:p>
          <a:p>
            <a:pPr>
              <a:spcBef>
                <a:spcPts val="900"/>
              </a:spcBef>
              <a:spcAft>
                <a:spcPts val="900"/>
              </a:spcAft>
            </a:pPr>
            <a:r>
              <a:rPr lang="en-US" sz="3200" dirty="0"/>
              <a:t>Are they appropriate—based on your assessments?</a:t>
            </a:r>
          </a:p>
          <a:p>
            <a:pPr>
              <a:spcBef>
                <a:spcPts val="900"/>
              </a:spcBef>
              <a:spcAft>
                <a:spcPts val="900"/>
              </a:spcAft>
            </a:pPr>
            <a:r>
              <a:rPr lang="en-US" sz="3200" dirty="0"/>
              <a:t>How might you improve them?</a:t>
            </a:r>
          </a:p>
          <a:p>
            <a:pPr>
              <a:spcBef>
                <a:spcPts val="900"/>
              </a:spcBef>
              <a:spcAft>
                <a:spcPts val="900"/>
              </a:spcAft>
            </a:pPr>
            <a:r>
              <a:rPr lang="en-US" sz="3200" dirty="0"/>
              <a:t>What is the activity doing (or not) to establish and maintain an environment that nurtures math learning and practices and collective work on mathematics</a:t>
            </a:r>
          </a:p>
          <a:p>
            <a:pPr>
              <a:spcBef>
                <a:spcPts val="900"/>
              </a:spcBef>
              <a:spcAft>
                <a:spcPts val="900"/>
              </a:spcAft>
            </a:pPr>
            <a:r>
              <a:rPr lang="en-US" sz="3200" dirty="0"/>
              <a:t>What should the teacher be doing?</a:t>
            </a:r>
          </a:p>
        </p:txBody>
      </p:sp>
      <p:sp>
        <p:nvSpPr>
          <p:cNvPr id="3" name="Footer Placeholder 2">
            <a:extLst>
              <a:ext uri="{FF2B5EF4-FFF2-40B4-BE49-F238E27FC236}">
                <a16:creationId xmlns:a16="http://schemas.microsoft.com/office/drawing/2014/main" xmlns="" id="{BE12D733-2A8C-9840-972F-8D8F67F89C2A}"/>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151037537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Three videos of the same student</a:t>
            </a:r>
            <a:br>
              <a:rPr lang="en-US" dirty="0"/>
            </a:br>
            <a:r>
              <a:rPr lang="en-US" dirty="0"/>
              <a:t>at pre-K, kindergarten, grade 1</a:t>
            </a:r>
          </a:p>
        </p:txBody>
      </p:sp>
      <p:sp>
        <p:nvSpPr>
          <p:cNvPr id="3" name="Footer Placeholder 2">
            <a:extLst>
              <a:ext uri="{FF2B5EF4-FFF2-40B4-BE49-F238E27FC236}">
                <a16:creationId xmlns:a16="http://schemas.microsoft.com/office/drawing/2014/main" xmlns="" id="{A43D673D-C7B6-4345-8702-E74E6F396BC4}"/>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3488831525"/>
      </p:ext>
    </p:extLst>
  </p:cSld>
  <p:clrMapOvr>
    <a:masterClrMapping/>
  </p:clrMapOvr>
  <p:transition xmlns:p14="http://schemas.microsoft.com/office/powerpoint/2010/mai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p>
        </p:txBody>
      </p:sp>
      <p:sp>
        <p:nvSpPr>
          <p:cNvPr id="3" name="Content Placeholder 2"/>
          <p:cNvSpPr>
            <a:spLocks noGrp="1"/>
          </p:cNvSpPr>
          <p:nvPr>
            <p:ph idx="1"/>
          </p:nvPr>
        </p:nvSpPr>
        <p:spPr/>
        <p:txBody>
          <a:bodyPr/>
          <a:lstStyle/>
          <a:p>
            <a:r>
              <a:rPr lang="en-US" dirty="0"/>
              <a:t>How can we modify routine volume measurement tasks?</a:t>
            </a:r>
          </a:p>
          <a:p>
            <a:r>
              <a:rPr lang="en-US" dirty="0"/>
              <a:t>Based on your experience, what have you seen that is similar to or different from our results in volume measurement activities?</a:t>
            </a:r>
          </a:p>
          <a:p>
            <a:r>
              <a:rPr lang="en-US" dirty="0"/>
              <a:t>How do you think you would modify volume activities in your school?</a:t>
            </a:r>
          </a:p>
          <a:p>
            <a:r>
              <a:rPr lang="en-US" dirty="0"/>
              <a:t>What challenges have you experienced in your teaching volume measurement?</a:t>
            </a:r>
          </a:p>
        </p:txBody>
      </p:sp>
      <p:sp>
        <p:nvSpPr>
          <p:cNvPr id="4" name="Footer Placeholder 3">
            <a:extLst>
              <a:ext uri="{FF2B5EF4-FFF2-40B4-BE49-F238E27FC236}">
                <a16:creationId xmlns:a16="http://schemas.microsoft.com/office/drawing/2014/main" xmlns="" id="{7C7B4532-DABC-F645-B582-147CC19E05BC}"/>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300842457"/>
      </p:ext>
    </p:extLst>
  </p:cSld>
  <p:clrMapOvr>
    <a:masterClrMapping/>
  </p:clrMapOvr>
  <p:transition xmlns:p14="http://schemas.microsoft.com/office/powerpoint/2010/mai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lstStyle/>
          <a:p>
            <a:pPr marL="0" indent="0">
              <a:buNone/>
            </a:pPr>
            <a:r>
              <a:rPr lang="en-US" dirty="0"/>
              <a:t>In this session you:</a:t>
            </a:r>
          </a:p>
          <a:p>
            <a:pPr>
              <a:spcBef>
                <a:spcPts val="900"/>
              </a:spcBef>
              <a:spcAft>
                <a:spcPts val="900"/>
              </a:spcAft>
            </a:pPr>
            <a:r>
              <a:rPr lang="en-US" sz="3200" dirty="0"/>
              <a:t>Engaged in a workshop </a:t>
            </a:r>
          </a:p>
          <a:p>
            <a:pPr lvl="1">
              <a:spcBef>
                <a:spcPts val="600"/>
              </a:spcBef>
              <a:spcAft>
                <a:spcPts val="600"/>
              </a:spcAft>
            </a:pPr>
            <a:r>
              <a:rPr lang="en-US" sz="2800" dirty="0"/>
              <a:t>Connecting students’ performance on volume measurement tasks with a learning trajectory</a:t>
            </a:r>
          </a:p>
          <a:p>
            <a:pPr lvl="1">
              <a:spcBef>
                <a:spcPts val="600"/>
              </a:spcBef>
              <a:spcAft>
                <a:spcPts val="600"/>
              </a:spcAft>
            </a:pPr>
            <a:r>
              <a:rPr lang="en-US" sz="2800" dirty="0"/>
              <a:t>Considering ways to enhance the use of anecdotal notes</a:t>
            </a:r>
          </a:p>
          <a:p>
            <a:pPr>
              <a:spcBef>
                <a:spcPts val="900"/>
              </a:spcBef>
              <a:spcAft>
                <a:spcPts val="900"/>
              </a:spcAft>
            </a:pPr>
            <a:r>
              <a:rPr lang="en-US" sz="3200" dirty="0"/>
              <a:t>Analyzed instructional activities in terms of the learning trajectory for volume measurement</a:t>
            </a:r>
          </a:p>
        </p:txBody>
      </p:sp>
      <p:sp>
        <p:nvSpPr>
          <p:cNvPr id="4" name="Footer Placeholder 3">
            <a:extLst>
              <a:ext uri="{FF2B5EF4-FFF2-40B4-BE49-F238E27FC236}">
                <a16:creationId xmlns:a16="http://schemas.microsoft.com/office/drawing/2014/main" xmlns="" id="{6150CC7A-8506-BC4A-8834-5EEE121D3A32}"/>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131258129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Shape 376"/>
          <p:cNvSpPr>
            <a:spLocks noGrp="1"/>
          </p:cNvSpPr>
          <p:nvPr>
            <p:ph type="title"/>
          </p:nvPr>
        </p:nvSpPr>
        <p:spPr/>
        <p:txBody>
          <a:bodyPr/>
          <a:lstStyle/>
          <a:p>
            <a:pPr lvl="0"/>
            <a:r>
              <a:rPr lang="en-US" dirty="0"/>
              <a:t>Session 9 CCA</a:t>
            </a:r>
          </a:p>
        </p:txBody>
      </p:sp>
      <p:sp>
        <p:nvSpPr>
          <p:cNvPr id="377" name="Shape 377"/>
          <p:cNvSpPr>
            <a:spLocks noGrp="1"/>
          </p:cNvSpPr>
          <p:nvPr>
            <p:ph idx="1"/>
          </p:nvPr>
        </p:nvSpPr>
        <p:spPr/>
        <p:txBody>
          <a:bodyPr/>
          <a:lstStyle/>
          <a:p>
            <a:r>
              <a:rPr lang="en-US" dirty="0"/>
              <a:t>Make a short video of a measurement instructional activity (or some portion of it)</a:t>
            </a:r>
          </a:p>
          <a:p>
            <a:r>
              <a:rPr lang="en-US" dirty="0"/>
              <a:t>Could be something from your curriculum (even the activity you brought in and modified) or something completely different</a:t>
            </a:r>
          </a:p>
          <a:p>
            <a:r>
              <a:rPr lang="en-US" dirty="0"/>
              <a:t>Try using the anecdotal notes form that is relevant to the content of the task (length, area, or volume)</a:t>
            </a:r>
          </a:p>
        </p:txBody>
      </p:sp>
      <p:sp>
        <p:nvSpPr>
          <p:cNvPr id="3" name="Footer Placeholder 2">
            <a:extLst>
              <a:ext uri="{FF2B5EF4-FFF2-40B4-BE49-F238E27FC236}">
                <a16:creationId xmlns:a16="http://schemas.microsoft.com/office/drawing/2014/main" xmlns="" id="{8EA2BC20-9463-3C4C-8F42-38A995E9F570}"/>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2886402922"/>
      </p:ext>
    </p:extLst>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 Volume Quantity Recognizer</a:t>
            </a:r>
          </a:p>
        </p:txBody>
      </p:sp>
      <p:sp>
        <p:nvSpPr>
          <p:cNvPr id="3" name="Footer Placeholder 2">
            <a:extLst>
              <a:ext uri="{FF2B5EF4-FFF2-40B4-BE49-F238E27FC236}">
                <a16:creationId xmlns:a16="http://schemas.microsoft.com/office/drawing/2014/main" xmlns="" id="{50E62F8D-3D0A-7744-8DE8-31A9DE264885}"/>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3151314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Volume Quantifier</a:t>
            </a:r>
          </a:p>
        </p:txBody>
      </p:sp>
      <p:sp>
        <p:nvSpPr>
          <p:cNvPr id="3" name="Footer Placeholder 2">
            <a:extLst>
              <a:ext uri="{FF2B5EF4-FFF2-40B4-BE49-F238E27FC236}">
                <a16:creationId xmlns:a16="http://schemas.microsoft.com/office/drawing/2014/main" xmlns="" id="{5A964399-B05F-F94E-81EE-D1D251BAFACE}"/>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3151314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Initial Composite 3-D </a:t>
            </a:r>
            <a:r>
              <a:rPr lang="en-US" dirty="0" err="1"/>
              <a:t>Structurer</a:t>
            </a:r>
            <a:endParaRPr lang="en-US" dirty="0"/>
          </a:p>
        </p:txBody>
      </p:sp>
      <p:sp>
        <p:nvSpPr>
          <p:cNvPr id="3" name="Footer Placeholder 2">
            <a:extLst>
              <a:ext uri="{FF2B5EF4-FFF2-40B4-BE49-F238E27FC236}">
                <a16:creationId xmlns:a16="http://schemas.microsoft.com/office/drawing/2014/main" xmlns="" id="{DBFB5B91-2024-C142-B7ED-17F65AE9527F}"/>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3151314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a:spLocks noGrp="1"/>
          </p:cNvSpPr>
          <p:nvPr>
            <p:ph type="title"/>
          </p:nvPr>
        </p:nvSpPr>
        <p:spPr/>
        <p:txBody>
          <a:bodyPr/>
          <a:lstStyle>
            <a:lvl1pPr>
              <a:defRPr sz="7300"/>
            </a:lvl1pPr>
          </a:lstStyle>
          <a:p>
            <a:pPr lvl="0"/>
            <a:r>
              <a:rPr lang="en-US" sz="4000" dirty="0"/>
              <a:t>Learning from practice protocol</a:t>
            </a:r>
          </a:p>
        </p:txBody>
      </p:sp>
      <p:sp>
        <p:nvSpPr>
          <p:cNvPr id="292" name="Shape 292"/>
          <p:cNvSpPr>
            <a:spLocks noGrp="1"/>
          </p:cNvSpPr>
          <p:nvPr>
            <p:ph idx="1"/>
          </p:nvPr>
        </p:nvSpPr>
        <p:spPr/>
        <p:txBody>
          <a:bodyPr/>
          <a:lstStyle/>
          <a:p>
            <a:pPr marL="0" indent="0">
              <a:buNone/>
            </a:pPr>
            <a:r>
              <a:rPr lang="en-US" dirty="0"/>
              <a:t>Why we are working on the note taking and using the Learning from Practice Protocol...</a:t>
            </a:r>
          </a:p>
          <a:p>
            <a:pPr lvl="1"/>
            <a:r>
              <a:rPr lang="en-US" dirty="0"/>
              <a:t>It is important to your teaching</a:t>
            </a:r>
          </a:p>
          <a:p>
            <a:pPr lvl="1"/>
            <a:r>
              <a:rPr lang="en-US" dirty="0"/>
              <a:t>Teachers rarely get a chance to get better at it</a:t>
            </a:r>
          </a:p>
        </p:txBody>
      </p:sp>
      <p:sp>
        <p:nvSpPr>
          <p:cNvPr id="3" name="Footer Placeholder 2">
            <a:extLst>
              <a:ext uri="{FF2B5EF4-FFF2-40B4-BE49-F238E27FC236}">
                <a16:creationId xmlns:a16="http://schemas.microsoft.com/office/drawing/2014/main" xmlns="" id="{69D31996-2705-F748-B514-31AF6C4BE346}"/>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110764139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hape 294"/>
          <p:cNvSpPr>
            <a:spLocks noGrp="1"/>
          </p:cNvSpPr>
          <p:nvPr>
            <p:ph type="title"/>
          </p:nvPr>
        </p:nvSpPr>
        <p:spPr/>
        <p:txBody>
          <a:bodyPr/>
          <a:lstStyle>
            <a:lvl1pPr>
              <a:defRPr sz="7700"/>
            </a:lvl1pPr>
          </a:lstStyle>
          <a:p>
            <a:pPr lvl="0"/>
            <a:r>
              <a:rPr lang="en-US" sz="4000" dirty="0"/>
              <a:t>Discussing student performance</a:t>
            </a:r>
          </a:p>
        </p:txBody>
      </p:sp>
      <p:sp>
        <p:nvSpPr>
          <p:cNvPr id="295" name="Shape 295"/>
          <p:cNvSpPr>
            <a:spLocks noGrp="1"/>
          </p:cNvSpPr>
          <p:nvPr>
            <p:ph idx="1"/>
          </p:nvPr>
        </p:nvSpPr>
        <p:spPr/>
        <p:txBody>
          <a:bodyPr/>
          <a:lstStyle/>
          <a:p>
            <a:pPr marL="0" indent="0">
              <a:buNone/>
            </a:pPr>
            <a:r>
              <a:rPr lang="en-US" dirty="0"/>
              <a:t>Use the Learning from Practice Protocol</a:t>
            </a:r>
          </a:p>
          <a:p>
            <a:pPr>
              <a:spcBef>
                <a:spcPts val="900"/>
              </a:spcBef>
              <a:spcAft>
                <a:spcPts val="900"/>
              </a:spcAft>
            </a:pPr>
            <a:r>
              <a:rPr lang="en-US" sz="3200" dirty="0"/>
              <a:t>Getting started — norm setting</a:t>
            </a:r>
          </a:p>
          <a:p>
            <a:pPr>
              <a:spcBef>
                <a:spcPts val="900"/>
              </a:spcBef>
              <a:spcAft>
                <a:spcPts val="900"/>
              </a:spcAft>
            </a:pPr>
            <a:r>
              <a:rPr lang="en-US" sz="3200" dirty="0"/>
              <a:t>Using notes to share about student performance</a:t>
            </a:r>
          </a:p>
          <a:p>
            <a:pPr>
              <a:spcBef>
                <a:spcPts val="900"/>
              </a:spcBef>
              <a:spcAft>
                <a:spcPts val="900"/>
              </a:spcAft>
            </a:pPr>
            <a:r>
              <a:rPr lang="en-US" sz="3200" dirty="0"/>
              <a:t>Discussion</a:t>
            </a:r>
          </a:p>
          <a:p>
            <a:pPr>
              <a:spcBef>
                <a:spcPts val="900"/>
              </a:spcBef>
              <a:spcAft>
                <a:spcPts val="900"/>
              </a:spcAft>
            </a:pPr>
            <a:r>
              <a:rPr lang="en-US" sz="3200" dirty="0"/>
              <a:t>Focus on teaching practice by reflecting on</a:t>
            </a:r>
          </a:p>
          <a:p>
            <a:pPr lvl="1">
              <a:spcBef>
                <a:spcPts val="600"/>
              </a:spcBef>
              <a:spcAft>
                <a:spcPts val="600"/>
              </a:spcAft>
              <a:buFont typeface="Lucida Grande"/>
              <a:buChar char="-"/>
            </a:pPr>
            <a:r>
              <a:rPr lang="en-US" sz="2800" dirty="0"/>
              <a:t>students </a:t>
            </a:r>
          </a:p>
          <a:p>
            <a:pPr lvl="1">
              <a:spcBef>
                <a:spcPts val="600"/>
              </a:spcBef>
              <a:spcAft>
                <a:spcPts val="600"/>
              </a:spcAft>
              <a:buFont typeface="Lucida Grande"/>
              <a:buChar char="-"/>
            </a:pPr>
            <a:r>
              <a:rPr lang="en-US" sz="2800" dirty="0"/>
              <a:t>teaching</a:t>
            </a:r>
          </a:p>
          <a:p>
            <a:pPr lvl="1">
              <a:spcBef>
                <a:spcPts val="600"/>
              </a:spcBef>
              <a:spcAft>
                <a:spcPts val="600"/>
              </a:spcAft>
              <a:buFont typeface="Lucida Grande"/>
              <a:buChar char="-"/>
            </a:pPr>
            <a:r>
              <a:rPr lang="en-US" sz="2800" dirty="0"/>
              <a:t>note taking</a:t>
            </a:r>
          </a:p>
        </p:txBody>
      </p:sp>
      <p:sp>
        <p:nvSpPr>
          <p:cNvPr id="3" name="Footer Placeholder 2">
            <a:extLst>
              <a:ext uri="{FF2B5EF4-FFF2-40B4-BE49-F238E27FC236}">
                <a16:creationId xmlns:a16="http://schemas.microsoft.com/office/drawing/2014/main" xmlns="" id="{1A453F77-CBB1-E54A-8963-000D3A5503E7}"/>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3318891777"/>
      </p:ext>
    </p:extLst>
  </p:cSld>
  <p:clrMapOvr>
    <a:masterClrMapping/>
  </p:clrMapOvr>
  <p:transition xmlns:p14="http://schemas.microsoft.com/office/powerpoint/2010/main"/>
</p:sld>
</file>

<file path=ppt/theme/theme1.xml><?xml version="1.0" encoding="utf-8"?>
<a:theme xmlns:a="http://schemas.openxmlformats.org/drawingml/2006/main" name="slide_blank_master_082014_um">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5335</TotalTime>
  <Words>4070</Words>
  <Application>Microsoft Macintosh PowerPoint</Application>
  <PresentationFormat>Custom</PresentationFormat>
  <Paragraphs>312</Paragraphs>
  <Slides>42</Slides>
  <Notes>27</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slide_blank_master_082014_um</vt:lpstr>
      <vt:lpstr>Session 9: Volume learning trajectory –  Instructional activities</vt:lpstr>
      <vt:lpstr>Overview of Session 9</vt:lpstr>
      <vt:lpstr>Test ourselves!</vt:lpstr>
      <vt:lpstr>Three videos of the same student at pre-K, kindergarten, grade 1</vt:lpstr>
      <vt:lpstr>(Pre?) Volume Quantity Recognizer</vt:lpstr>
      <vt:lpstr>Volume Quantifier</vt:lpstr>
      <vt:lpstr>Initial Composite 3-D Structurer</vt:lpstr>
      <vt:lpstr>Learning from practice protocol</vt:lpstr>
      <vt:lpstr>Discussing student performance</vt:lpstr>
      <vt:lpstr>Using notes to describe student performance</vt:lpstr>
      <vt:lpstr>Learning from practice protocol – Debriefing</vt:lpstr>
      <vt:lpstr>Learning trajectories approach</vt:lpstr>
      <vt:lpstr>Common Core State Standards</vt:lpstr>
      <vt:lpstr>Analyzing instructional activities</vt:lpstr>
      <vt:lpstr>PowerPoint Presentation</vt:lpstr>
      <vt:lpstr>What level is this activity developing?</vt:lpstr>
      <vt:lpstr>Volume Quantity Recognizer (VQR)</vt:lpstr>
      <vt:lpstr>Comparing volumes</vt:lpstr>
      <vt:lpstr>What level is this activity developing?</vt:lpstr>
      <vt:lpstr>Volume Filler (VF)</vt:lpstr>
      <vt:lpstr>Using cubes to fill a small box</vt:lpstr>
      <vt:lpstr>What level is this activity developing?</vt:lpstr>
      <vt:lpstr>Volume Quantifier (VQ) </vt:lpstr>
      <vt:lpstr>Predict and test</vt:lpstr>
      <vt:lpstr>What level is this activity developing?</vt:lpstr>
      <vt:lpstr>Volume Unit Relater and Repeater (VURR) </vt:lpstr>
      <vt:lpstr>Rectangular prism “nets”</vt:lpstr>
      <vt:lpstr>What level is this activity developing?</vt:lpstr>
      <vt:lpstr>Initial Composite 3-D Structurer (VICS)</vt:lpstr>
      <vt:lpstr>Reflections on a Relating Units task</vt:lpstr>
      <vt:lpstr>Predict</vt:lpstr>
      <vt:lpstr>How would you respond?</vt:lpstr>
      <vt:lpstr>Response option 1:  Provide a new context</vt:lpstr>
      <vt:lpstr>Response option 2:  Shift to a related length units question</vt:lpstr>
      <vt:lpstr>Our results (Grade 3)</vt:lpstr>
      <vt:lpstr> The mathematics of the  Relating Units task</vt:lpstr>
      <vt:lpstr>Calculating volume using linear dimensions</vt:lpstr>
      <vt:lpstr>Improving a typical Grade 5 lesson</vt:lpstr>
      <vt:lpstr>Volume curriculum activity</vt:lpstr>
      <vt:lpstr>Discussion</vt:lpstr>
      <vt:lpstr>Summary</vt:lpstr>
      <vt:lpstr>Session 9 CCA</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Measurement Module: Session 9</dc:title>
  <dc:subject/>
  <dc:creator/>
  <cp:keywords/>
  <dc:description/>
  <cp:lastModifiedBy>Aileen Kennison</cp:lastModifiedBy>
  <cp:revision>273</cp:revision>
  <cp:lastPrinted>2014-08-26T00:20:23Z</cp:lastPrinted>
  <dcterms:created xsi:type="dcterms:W3CDTF">2011-10-25T16:19:09Z</dcterms:created>
  <dcterms:modified xsi:type="dcterms:W3CDTF">2018-10-19T17:53:33Z</dcterms:modified>
  <cp:category/>
</cp:coreProperties>
</file>