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898989"/>
    <a:srgbClr val="0A2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69" autoAdjust="0"/>
    <p:restoredTop sz="92543" autoAdjust="0"/>
  </p:normalViewPr>
  <p:slideViewPr>
    <p:cSldViewPr snapToGrid="0" showGuides="1">
      <p:cViewPr varScale="1">
        <p:scale>
          <a:sx n="116" d="100"/>
          <a:sy n="116" d="100"/>
        </p:scale>
        <p:origin x="2056" y="192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720"/>
    </p:cViewPr>
  </p:sorterViewPr>
  <p:notesViewPr>
    <p:cSldViewPr snapToObjects="1">
      <p:cViewPr varScale="1">
        <p:scale>
          <a:sx n="81" d="100"/>
          <a:sy n="81" d="100"/>
        </p:scale>
        <p:origin x="-2416" y="-1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31569-CA9C-A34E-A415-B45CD053F686}" type="datetime1">
              <a:rPr lang="en-US" smtClean="0"/>
              <a:t>8/7/18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8548-2B64-2D41-BEBD-3EBA363F5B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765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6D00D-3879-7943-AC08-611B765C518C}" type="datetime1">
              <a:rPr lang="en-US" smtClean="0"/>
              <a:t>8/7/18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84BB5-8C22-FE4A-9B97-A7A27B420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936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66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503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37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66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337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8ACF4D7-F12D-C140-928B-159F9D18B9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7335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81840-CFDF-D342-9C56-71AEE65AC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C8616475-0020-5F46-AD1C-061A42B1C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773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46C9-D141-0B47-891F-94A1D10DF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F1A0AAB-E0DA-8F41-A88A-618C657F14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152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05A21-99B0-6E43-B7F6-999B718A6A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14DFF81-A381-2B4C-8910-F33658DACA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970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3040-4348-5A4B-8418-A288BE5ED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CF3A0FC0-96B5-F348-99E8-565E15029D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8653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BB2EB-04CD-F841-BD54-12600B0B9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FE7EA932-06FB-0F4B-BA2A-E179937CBB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892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7F6C-AE1D-764E-A07D-A3388B4EC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AE6FE53C-75ED-8745-B558-90DFF21DC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4624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1801-A1AB-4646-9FD5-931AEBEC59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F513291C-D0D6-6642-B5A7-E38A3BC625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36564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CC738-6E12-8745-A38F-55F00EA37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44F46B8F-E68F-7647-B79E-FC66926496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4125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/>
                <a:cs typeface="Arial"/>
              </a:defRPr>
            </a:lvl1pPr>
          </a:lstStyle>
          <a:p>
            <a:fld id="{EBE3BB92-FF3B-6447-B668-FB1B789395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D9B70A3D-372A-8B44-BCB1-1726BD631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91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Goals for the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3200" dirty="0">
                <a:latin typeface="Tahoma"/>
                <a:ea typeface="ＭＳ Ｐゴシック" charset="0"/>
                <a:cs typeface="Tahoma"/>
              </a:rPr>
              <a:t>Supporting your growth as a teacher: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ahoma"/>
                <a:ea typeface="ＭＳ Ｐゴシック" charset="0"/>
                <a:cs typeface="Tahoma"/>
              </a:rPr>
              <a:t>Learning mathematics</a:t>
            </a:r>
          </a:p>
          <a:p>
            <a:pPr lvl="1">
              <a:lnSpc>
                <a:spcPct val="120000"/>
              </a:lnSpc>
              <a:buFont typeface="Lucida Grande" charset="0"/>
              <a:buChar char="-"/>
            </a:pPr>
            <a:r>
              <a:rPr lang="en-US" sz="2000" dirty="0">
                <a:latin typeface="Tahoma"/>
                <a:ea typeface="ＭＳ Ｐゴシック" charset="0"/>
                <a:cs typeface="Tahoma"/>
              </a:rPr>
              <a:t>For yourself as a user and learner of mathematics</a:t>
            </a:r>
          </a:p>
          <a:p>
            <a:pPr lvl="1">
              <a:lnSpc>
                <a:spcPct val="120000"/>
              </a:lnSpc>
              <a:buFont typeface="Lucida Grande" charset="0"/>
              <a:buChar char="-"/>
            </a:pPr>
            <a:r>
              <a:rPr lang="en-US" sz="2000" dirty="0">
                <a:latin typeface="Tahoma"/>
                <a:ea typeface="ＭＳ Ｐゴシック" charset="0"/>
                <a:cs typeface="Tahoma"/>
              </a:rPr>
              <a:t>For the ways you have to know and use it as a teacher 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ahoma"/>
                <a:ea typeface="ＭＳ Ｐゴシック" charset="0"/>
                <a:cs typeface="Tahoma"/>
              </a:rPr>
              <a:t>Skill with high-leverage mathematics teaching practices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ahoma"/>
                <a:ea typeface="ＭＳ Ｐゴシック" charset="0"/>
                <a:cs typeface="Tahoma"/>
              </a:rPr>
              <a:t>Increased capability in anticipating, interpreting, managing, and using students</a:t>
            </a:r>
            <a:r>
              <a:rPr lang="ja-JP" altLang="en-US" dirty="0">
                <a:latin typeface="Tahoma"/>
                <a:ea typeface="ＭＳ Ｐゴシック" charset="0"/>
                <a:cs typeface="Tahoma"/>
              </a:rPr>
              <a:t>’</a:t>
            </a:r>
            <a:r>
              <a:rPr lang="en-US" dirty="0">
                <a:latin typeface="Tahoma"/>
                <a:ea typeface="ＭＳ Ｐゴシック" charset="0"/>
                <a:cs typeface="Tahoma"/>
              </a:rPr>
              <a:t> ideas and ways of thinking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ahoma"/>
                <a:ea typeface="ＭＳ Ｐゴシック" charset="0"/>
                <a:cs typeface="Tahoma"/>
              </a:rPr>
              <a:t>Systematically learning from and improving teaching through video workshops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1.1a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10736F1-DEC1-9D42-ADFB-41022DC9F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07460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/>
                <a:cs typeface="Tahoma"/>
              </a:rPr>
              <a:t>Classroom Connection </a:t>
            </a:r>
            <a:r>
              <a:rPr lang="en-US" dirty="0">
                <a:latin typeface="Tahoma"/>
                <a:cs typeface="Tahoma"/>
              </a:rPr>
              <a:t>A</a:t>
            </a:r>
            <a:r>
              <a:rPr lang="en-US">
                <a:latin typeface="Tahoma"/>
                <a:cs typeface="Tahoma"/>
              </a:rPr>
              <a:t>ctivities </a:t>
            </a:r>
            <a:r>
              <a:rPr lang="en-US" dirty="0">
                <a:latin typeface="Tahoma"/>
                <a:cs typeface="Tahoma"/>
              </a:rPr>
              <a:t>(CCAs)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latin typeface="Tahoma"/>
                <a:cs typeface="Tahoma"/>
              </a:rPr>
              <a:t>“Professional homework” designed to:</a:t>
            </a:r>
          </a:p>
          <a:p>
            <a:pPr>
              <a:defRPr/>
            </a:pPr>
            <a:r>
              <a:rPr lang="en-US" dirty="0">
                <a:latin typeface="Tahoma"/>
                <a:cs typeface="Tahoma"/>
              </a:rPr>
              <a:t>Connect professional development content with your own teaching  </a:t>
            </a:r>
          </a:p>
          <a:p>
            <a:pPr>
              <a:defRPr/>
            </a:pPr>
            <a:r>
              <a:rPr lang="en-US" dirty="0">
                <a:latin typeface="Tahoma"/>
                <a:cs typeface="Tahoma"/>
              </a:rPr>
              <a:t>Extend thinking about previous sessions</a:t>
            </a:r>
          </a:p>
          <a:p>
            <a:pPr>
              <a:defRPr/>
            </a:pPr>
            <a:r>
              <a:rPr lang="en-US" dirty="0">
                <a:latin typeface="Tahoma"/>
                <a:cs typeface="Tahoma"/>
              </a:rPr>
              <a:t>Preview the content of later sessions</a:t>
            </a:r>
          </a:p>
          <a:p>
            <a:endParaRPr lang="en-US" dirty="0">
              <a:latin typeface="Tahoma"/>
              <a:cs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1.5a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AC38763-30F1-6448-8F26-928294BDC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3336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>
                <a:cs typeface="Tahoma"/>
              </a:rPr>
              <a:t>In this session, you began work on:</a:t>
            </a:r>
          </a:p>
          <a:p>
            <a:r>
              <a:rPr lang="en-US" sz="2800" dirty="0">
                <a:cs typeface="Tahoma"/>
              </a:rPr>
              <a:t>Seeing the mathematical work of teaching</a:t>
            </a:r>
          </a:p>
          <a:p>
            <a:r>
              <a:rPr lang="en-US" sz="2800" dirty="0">
                <a:cs typeface="Tahoma"/>
              </a:rPr>
              <a:t>Interpreting student thinking</a:t>
            </a:r>
          </a:p>
          <a:p>
            <a:r>
              <a:rPr lang="en-US" sz="2800" dirty="0">
                <a:cs typeface="Tahoma"/>
              </a:rPr>
              <a:t>Considering teaching practices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1.5b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B16F8D9F-EADF-4240-8CB4-68D63BCDC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95546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Overview </a:t>
            </a:r>
            <a:r>
              <a:rPr lang="en-US">
                <a:latin typeface="Tahoma"/>
                <a:cs typeface="Tahoma"/>
              </a:rPr>
              <a:t>of Session </a:t>
            </a:r>
            <a:r>
              <a:rPr lang="en-US" dirty="0">
                <a:latin typeface="Tahoma"/>
                <a:cs typeface="Tahoma"/>
              </a:rPr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Studying an example of mathematics teaching</a:t>
            </a:r>
          </a:p>
          <a:p>
            <a:r>
              <a:rPr lang="en-US" dirty="0">
                <a:latin typeface="Tahoma"/>
                <a:cs typeface="Tahoma"/>
              </a:rPr>
              <a:t>Working on a mathematics problem</a:t>
            </a:r>
          </a:p>
          <a:p>
            <a:r>
              <a:rPr lang="en-US">
                <a:latin typeface="Tahoma"/>
                <a:cs typeface="Tahoma"/>
              </a:rPr>
              <a:t>Introducing Classroom </a:t>
            </a:r>
            <a:r>
              <a:rPr lang="en-US" dirty="0">
                <a:latin typeface="Tahoma"/>
                <a:cs typeface="Tahoma"/>
              </a:rPr>
              <a:t>Connection Activities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1.1b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1D38F2C3-ED3B-C34B-A0BE-AB1865371F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4800"/>
            <a:ext cx="8394700" cy="3848100"/>
          </a:xfrm>
        </p:spPr>
        <p:txBody>
          <a:bodyPr/>
          <a:lstStyle/>
          <a:p>
            <a:r>
              <a:rPr lang="en-US" sz="2800" dirty="0">
                <a:latin typeface="Tahoma"/>
                <a:cs typeface="Tahoma"/>
              </a:rPr>
              <a:t>How many different three-digit numbers can you make using the digits 2, 4, and 7, and using each digit exactly once?</a:t>
            </a:r>
            <a:br>
              <a:rPr lang="en-US" sz="2800" dirty="0">
                <a:latin typeface="Tahoma"/>
                <a:cs typeface="Tahoma"/>
              </a:rPr>
            </a:br>
            <a:br>
              <a:rPr lang="en-US" sz="2800" dirty="0">
                <a:latin typeface="Tahoma"/>
                <a:cs typeface="Tahoma"/>
              </a:rPr>
            </a:br>
            <a:r>
              <a:rPr lang="en-US" sz="2800" dirty="0">
                <a:latin typeface="Tahoma"/>
                <a:cs typeface="Tahoma"/>
              </a:rPr>
              <a:t>Show all the three-digit numbers you found.</a:t>
            </a:r>
            <a:br>
              <a:rPr lang="en-US" sz="2800" dirty="0">
                <a:latin typeface="Tahoma"/>
                <a:cs typeface="Tahoma"/>
              </a:rPr>
            </a:br>
            <a:r>
              <a:rPr lang="en-US" sz="2800" dirty="0">
                <a:latin typeface="Tahoma"/>
                <a:cs typeface="Tahoma"/>
              </a:rPr>
              <a:t>Prove that you found all the possible numbers.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267200"/>
            <a:ext cx="8382000" cy="1858963"/>
          </a:xfrm>
        </p:spPr>
        <p:txBody>
          <a:bodyPr/>
          <a:lstStyle/>
          <a:p>
            <a:pPr algn="ctr">
              <a:buNone/>
            </a:pPr>
            <a:r>
              <a:rPr lang="en-US" dirty="0">
                <a:latin typeface="Tahoma"/>
                <a:cs typeface="Tahoma"/>
              </a:rPr>
              <a:t>What might 6</a:t>
            </a:r>
            <a:r>
              <a:rPr lang="en-US" baseline="30000" dirty="0">
                <a:latin typeface="Tahoma"/>
                <a:cs typeface="Tahoma"/>
              </a:rPr>
              <a:t>th</a:t>
            </a:r>
            <a:r>
              <a:rPr lang="en-US" dirty="0">
                <a:latin typeface="Tahoma"/>
                <a:cs typeface="Tahoma"/>
              </a:rPr>
              <a:t> graders think, and why?</a:t>
            </a:r>
          </a:p>
          <a:p>
            <a:pPr algn="ctr">
              <a:buNone/>
            </a:pPr>
            <a:r>
              <a:rPr lang="en-US" dirty="0">
                <a:latin typeface="Tahoma"/>
                <a:cs typeface="Tahoma"/>
              </a:rPr>
              <a:t>How might they explain it?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1.2a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54842BF-BCC4-7243-929F-022905AA99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4341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/>
                <a:cs typeface="Tahoma"/>
              </a:rPr>
              <a:t>Context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Tahoma"/>
                <a:ea typeface="ＭＳ Ｐゴシック" charset="0"/>
                <a:cs typeface="Tahoma"/>
              </a:rPr>
              <a:t>Entering 6</a:t>
            </a:r>
            <a:r>
              <a:rPr lang="en-US" baseline="30000" dirty="0">
                <a:latin typeface="Tahoma"/>
                <a:ea typeface="ＭＳ Ｐゴシック" charset="0"/>
                <a:cs typeface="Tahoma"/>
              </a:rPr>
              <a:t>th</a:t>
            </a:r>
            <a:r>
              <a:rPr lang="en-US" dirty="0">
                <a:latin typeface="Tahoma"/>
                <a:ea typeface="ＭＳ Ｐゴシック" charset="0"/>
                <a:cs typeface="Tahoma"/>
              </a:rPr>
              <a:t> graders (11-year olds)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ahoma"/>
                <a:ea typeface="ＭＳ Ｐゴシック" charset="0"/>
                <a:cs typeface="Tahoma"/>
              </a:rPr>
              <a:t>Two week summer program (7</a:t>
            </a:r>
            <a:r>
              <a:rPr lang="en-US" baseline="30000" dirty="0">
                <a:latin typeface="Tahoma"/>
                <a:ea typeface="ＭＳ Ｐゴシック" charset="0"/>
                <a:cs typeface="Tahoma"/>
              </a:rPr>
              <a:t>th</a:t>
            </a:r>
            <a:r>
              <a:rPr lang="en-US" dirty="0">
                <a:latin typeface="Tahoma"/>
                <a:ea typeface="ＭＳ Ｐゴシック" charset="0"/>
                <a:cs typeface="Tahoma"/>
              </a:rPr>
              <a:t> class session out of 10)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solidFill>
                  <a:srgbClr val="000000"/>
                </a:solidFill>
                <a:latin typeface="Tahoma"/>
                <a:cs typeface="Tahoma"/>
              </a:rPr>
              <a:t>Combined work on missing skills and understanding with challenge and acceleration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solidFill>
                  <a:srgbClr val="000000"/>
                </a:solidFill>
                <a:latin typeface="Tahoma"/>
                <a:cs typeface="Tahoma"/>
              </a:rPr>
              <a:t>Explicit work on reasoning, using representations, and using definitions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ahoma"/>
                <a:cs typeface="Tahoma"/>
              </a:rPr>
              <a:t>Students came with a wide range of mathematical skills and varying degrees of interest in mathematics</a:t>
            </a:r>
            <a:endParaRPr lang="en-US" dirty="0">
              <a:latin typeface="Tahoma"/>
              <a:ea typeface="ＭＳ Ｐゴシック" charset="0"/>
              <a:cs typeface="Tahoma"/>
            </a:endParaRPr>
          </a:p>
          <a:p>
            <a:endParaRPr lang="en-US" dirty="0">
              <a:latin typeface="Tahoma"/>
              <a:ea typeface="ＭＳ Ｐゴシック" charset="0"/>
              <a:cs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1.2b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9B14BA0-05AD-7E4B-AB0A-B543C0BB20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16436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Mathematical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Students have worked independently on the problem</a:t>
            </a:r>
          </a:p>
          <a:p>
            <a:r>
              <a:rPr lang="en-US" dirty="0">
                <a:latin typeface="Tahoma"/>
                <a:cs typeface="Tahoma"/>
              </a:rPr>
              <a:t>The class has discussed the conditions of the problem: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Solutions must use the digits 4, 7, and 2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Solutions must use each digits exactly once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Solutions must be three-digit numbers</a:t>
            </a:r>
          </a:p>
          <a:p>
            <a:r>
              <a:rPr lang="en-US" dirty="0">
                <a:latin typeface="Tahoma"/>
                <a:cs typeface="Tahoma"/>
              </a:rPr>
              <a:t>The class has found six solutions, and they are discussing how they know they found them all  </a:t>
            </a:r>
          </a:p>
          <a:p>
            <a:pPr lvl="1"/>
            <a:endParaRPr lang="en-US" dirty="0">
              <a:latin typeface="Tahoma"/>
              <a:cs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0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1.2c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8C1A0D8D-AAE8-7C4B-8F79-3E1A12D306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392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ahoma"/>
                <a:cs typeface="Tahoma"/>
              </a:rPr>
              <a:t>How are students thinking about this problem?</a:t>
            </a:r>
          </a:p>
          <a:p>
            <a:r>
              <a:rPr lang="en-US" sz="3200" dirty="0">
                <a:latin typeface="Tahoma"/>
                <a:cs typeface="Tahoma"/>
              </a:rPr>
              <a:t>What do you notice about the role or practices of the teacher?</a:t>
            </a:r>
          </a:p>
          <a:p>
            <a:pPr>
              <a:buNone/>
            </a:pPr>
            <a:endParaRPr lang="en-US" sz="3200" dirty="0">
              <a:latin typeface="Tahoma"/>
              <a:cs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1.2d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CF937AD5-B505-F047-B7A1-6B7C09C3E9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78571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Studying mathematics teaching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ahoma"/>
                <a:cs typeface="Tahoma"/>
              </a:rPr>
              <a:t>Records of practice</a:t>
            </a:r>
          </a:p>
          <a:p>
            <a:r>
              <a:rPr lang="en-US" sz="3200" dirty="0">
                <a:latin typeface="Tahoma"/>
                <a:cs typeface="Tahoma"/>
              </a:rPr>
              <a:t>Close attention to talk, student thinking, and teacher’s moves and comments</a:t>
            </a:r>
          </a:p>
          <a:p>
            <a:r>
              <a:rPr lang="en-US" sz="3200" dirty="0">
                <a:latin typeface="Tahoma"/>
                <a:cs typeface="Tahoma"/>
              </a:rPr>
              <a:t>Detail and evidence</a:t>
            </a:r>
          </a:p>
          <a:p>
            <a:r>
              <a:rPr lang="en-US" sz="3200" dirty="0">
                <a:latin typeface="Tahoma"/>
                <a:cs typeface="Tahoma"/>
              </a:rPr>
              <a:t>Learning to see and hear practices of teaching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1.2e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489356F-09BD-8E45-BBF9-E807535CD7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06523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/>
                <a:cs typeface="Tahoma"/>
              </a:rPr>
              <a:t>The Pool </a:t>
            </a:r>
            <a:r>
              <a:rPr lang="en-US" dirty="0">
                <a:latin typeface="Tahoma"/>
                <a:cs typeface="Tahoma"/>
              </a:rPr>
              <a:t>Border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8356600" cy="3042706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Tahoma"/>
                <a:cs typeface="Tahoma"/>
              </a:rPr>
              <a:t>How many square tiles does it take to build a border around a square “pool”?  Find a way to know the number of tiles it will take without having to count, for any size pool. </a:t>
            </a:r>
          </a:p>
        </p:txBody>
      </p:sp>
      <p:pic>
        <p:nvPicPr>
          <p:cNvPr id="6" name="Picture 5" descr="1.jpg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100" y="3175000"/>
            <a:ext cx="1460500" cy="1460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1.3a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6565A33B-9D23-3A4D-A951-EA881144A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3837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 bwMode="auto">
          <a:xfrm>
            <a:off x="4724400" y="1828800"/>
            <a:ext cx="4038600" cy="4267200"/>
          </a:xfrm>
          <a:prstGeom prst="rect">
            <a:avLst/>
          </a:prstGeom>
          <a:solidFill>
            <a:srgbClr val="FCD77C"/>
          </a:solidFill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9pPr>
          </a:lstStyle>
          <a:p>
            <a:pPr marL="0" indent="0">
              <a:buFontTx/>
              <a:buNone/>
            </a:pPr>
            <a:endParaRPr lang="en-US" sz="2200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The Pool Border Problem</a:t>
            </a:r>
            <a:r>
              <a:rPr lang="en-US">
                <a:latin typeface="Tahoma"/>
                <a:cs typeface="Tahoma"/>
              </a:rPr>
              <a:t>: </a:t>
            </a:r>
            <a:br>
              <a:rPr lang="en-US">
                <a:latin typeface="Tahoma"/>
                <a:cs typeface="Tahoma"/>
              </a:rPr>
            </a:br>
            <a:r>
              <a:rPr lang="en-US">
                <a:latin typeface="Tahoma"/>
                <a:cs typeface="Tahoma"/>
              </a:rPr>
              <a:t>Partner work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Tahoma"/>
                <a:cs typeface="Tahoma"/>
              </a:rPr>
              <a:t>How many square tiles does it take to build a border around a square “pool”?  Find a way to know the number of tiles it will take without having to count, for any size pool. </a:t>
            </a:r>
          </a:p>
        </p:txBody>
      </p:sp>
      <p:pic>
        <p:nvPicPr>
          <p:cNvPr id="6" name="Picture 5" descr="1.jpg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0" y="4483100"/>
            <a:ext cx="1460500" cy="1460500"/>
          </a:xfrm>
          <a:prstGeom prst="rect">
            <a:avLst/>
          </a:prstGeom>
        </p:spPr>
      </p:pic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724400" y="1828800"/>
            <a:ext cx="4038600" cy="427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dirty="0">
                <a:latin typeface="Tahoma"/>
                <a:cs typeface="Tahoma"/>
              </a:rPr>
              <a:t>With a partner:</a:t>
            </a:r>
          </a:p>
          <a:p>
            <a:r>
              <a:rPr lang="en-US" sz="1800" dirty="0">
                <a:latin typeface="Tahoma"/>
                <a:cs typeface="Tahoma"/>
              </a:rPr>
              <a:t>Take turns explaining how you know that your solution </a:t>
            </a:r>
            <a:r>
              <a:rPr lang="en-US" sz="1800">
                <a:latin typeface="Tahoma"/>
                <a:cs typeface="Tahoma"/>
              </a:rPr>
              <a:t>always works</a:t>
            </a:r>
            <a:endParaRPr lang="en-US" sz="1800" dirty="0">
              <a:latin typeface="Tahoma"/>
              <a:cs typeface="Tahoma"/>
            </a:endParaRPr>
          </a:p>
          <a:p>
            <a:r>
              <a:rPr lang="en-US" sz="1800" dirty="0">
                <a:latin typeface="Tahoma"/>
                <a:cs typeface="Tahoma"/>
              </a:rPr>
              <a:t>When listening:  Attend to the logic of the explanation and be ready to ask questions or to restate the given explanation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1.4a</a:t>
            </a: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BE6417C2-EE33-B945-8697-E2C125AEE0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74678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2749</TotalTime>
  <Words>751</Words>
  <Application>Microsoft Macintosh PowerPoint</Application>
  <PresentationFormat>On-screen Show (4:3)</PresentationFormat>
  <Paragraphs>75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ＭＳ Ｐゴシック</vt:lpstr>
      <vt:lpstr>Arial</vt:lpstr>
      <vt:lpstr>Calibri</vt:lpstr>
      <vt:lpstr>Lucida Grande</vt:lpstr>
      <vt:lpstr>Tahoma</vt:lpstr>
      <vt:lpstr>Default Design</vt:lpstr>
      <vt:lpstr>Goals for the series</vt:lpstr>
      <vt:lpstr>Overview of Session 1</vt:lpstr>
      <vt:lpstr>How many different three-digit numbers can you make using the digits 2, 4, and 7, and using each digit exactly once?  Show all the three-digit numbers you found. Prove that you found all the possible numbers.</vt:lpstr>
      <vt:lpstr>Context</vt:lpstr>
      <vt:lpstr>Mathematical background</vt:lpstr>
      <vt:lpstr>Focus questions</vt:lpstr>
      <vt:lpstr>Studying mathematics teaching</vt:lpstr>
      <vt:lpstr>The Pool Border Problem</vt:lpstr>
      <vt:lpstr>The Pool Border Problem:  Partner work</vt:lpstr>
      <vt:lpstr>Classroom Connection Activities (CCAs)</vt:lpstr>
      <vt:lpstr>Summary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118</cp:revision>
  <cp:lastPrinted>2013-09-09T19:58:48Z</cp:lastPrinted>
  <dcterms:created xsi:type="dcterms:W3CDTF">2012-09-16T20:52:24Z</dcterms:created>
  <dcterms:modified xsi:type="dcterms:W3CDTF">2018-08-07T14:44:07Z</dcterms:modified>
</cp:coreProperties>
</file>