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2"/>
  </p:notesMasterIdLst>
  <p:handoutMasterIdLst>
    <p:handoutMasterId r:id="rId13"/>
  </p:handoutMasterIdLst>
  <p:sldIdLst>
    <p:sldId id="316" r:id="rId2"/>
    <p:sldId id="317" r:id="rId3"/>
    <p:sldId id="318" r:id="rId4"/>
    <p:sldId id="319" r:id="rId5"/>
    <p:sldId id="320" r:id="rId6"/>
    <p:sldId id="321" r:id="rId7"/>
    <p:sldId id="322" r:id="rId8"/>
    <p:sldId id="323" r:id="rId9"/>
    <p:sldId id="324" r:id="rId10"/>
    <p:sldId id="325" r:id="rId11"/>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81">
          <p15:clr>
            <a:srgbClr val="A4A3A4"/>
          </p15:clr>
        </p15:guide>
        <p15:guide id="2" orient="horz" pos="1153">
          <p15:clr>
            <a:srgbClr val="A4A3A4"/>
          </p15:clr>
        </p15:guide>
        <p15:guide id="3" orient="horz" pos="4178">
          <p15:clr>
            <a:srgbClr val="A4A3A4"/>
          </p15:clr>
        </p15:guide>
        <p15:guide id="4" orient="horz" pos="2155">
          <p15:clr>
            <a:srgbClr val="A4A3A4"/>
          </p15:clr>
        </p15:guide>
        <p15:guide id="5" orient="horz" pos="3862">
          <p15:clr>
            <a:srgbClr val="A4A3A4"/>
          </p15:clr>
        </p15:guide>
        <p15:guide id="6" orient="horz" pos="1151">
          <p15:clr>
            <a:srgbClr val="A4A3A4"/>
          </p15:clr>
        </p15:guide>
        <p15:guide id="7" orient="horz" pos="2160">
          <p15:clr>
            <a:srgbClr val="A4A3A4"/>
          </p15:clr>
        </p15:guide>
        <p15:guide id="8" orient="horz" pos="3874">
          <p15:clr>
            <a:srgbClr val="A4A3A4"/>
          </p15:clr>
        </p15:guide>
        <p15:guide id="9" pos="235">
          <p15:clr>
            <a:srgbClr val="A4A3A4"/>
          </p15:clr>
        </p15:guide>
        <p15:guide id="10" pos="5526">
          <p15:clr>
            <a:srgbClr val="A4A3A4"/>
          </p15:clr>
        </p15:guide>
        <p15:guide id="11" pos="289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prnPr prnWhat="handouts3" frameSlides="1"/>
  <p:clrMru>
    <a:srgbClr val="FCD77C"/>
    <a:srgbClr val="EDBD2B"/>
    <a:srgbClr val="E8B41C"/>
    <a:srgbClr val="FAF6E9"/>
    <a:srgbClr val="F4ECD0"/>
    <a:srgbClr val="E49823"/>
    <a:srgbClr val="FFAC29"/>
    <a:srgbClr val="0A2241"/>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038" autoAdjust="0"/>
    <p:restoredTop sz="79002" autoAdjust="0"/>
  </p:normalViewPr>
  <p:slideViewPr>
    <p:cSldViewPr snapToGrid="0" showGuides="1">
      <p:cViewPr varScale="1">
        <p:scale>
          <a:sx n="127" d="100"/>
          <a:sy n="127" d="100"/>
        </p:scale>
        <p:origin x="1872" y="176"/>
      </p:cViewPr>
      <p:guideLst>
        <p:guide orient="horz" pos="181"/>
        <p:guide orient="horz" pos="1153"/>
        <p:guide orient="horz" pos="4178"/>
        <p:guide orient="horz" pos="2155"/>
        <p:guide orient="horz" pos="3862"/>
        <p:guide orient="horz" pos="1151"/>
        <p:guide orient="horz" pos="2160"/>
        <p:guide orient="horz" pos="3874"/>
        <p:guide pos="235"/>
        <p:guide pos="5526"/>
        <p:guide pos="2894"/>
      </p:guideLst>
    </p:cSldViewPr>
  </p:slideViewPr>
  <p:notesTextViewPr>
    <p:cViewPr>
      <p:scale>
        <a:sx n="100" d="100"/>
        <a:sy n="100" d="100"/>
      </p:scale>
      <p:origin x="0" y="0"/>
    </p:cViewPr>
  </p:notesTextViewPr>
  <p:sorterViewPr>
    <p:cViewPr>
      <p:scale>
        <a:sx n="89" d="100"/>
        <a:sy n="89"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D51B5694-96F1-2D4D-B648-79F4137E3DA6}" type="datetime1">
              <a:rPr lang="en-US" smtClean="0"/>
              <a:t>8/7/18</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FC388548-2B64-2D41-BEBD-3EBA363F5B3E}" type="slidenum">
              <a:rPr lang="en-US" smtClean="0"/>
              <a:pPr/>
              <a:t>‹#›</a:t>
            </a:fld>
            <a:endParaRPr lang="en-US"/>
          </a:p>
        </p:txBody>
      </p:sp>
    </p:spTree>
    <p:extLst>
      <p:ext uri="{BB962C8B-B14F-4D97-AF65-F5344CB8AC3E}">
        <p14:creationId xmlns:p14="http://schemas.microsoft.com/office/powerpoint/2010/main" val="1799376594"/>
      </p:ext>
    </p:extLst>
  </p:cSld>
  <p:clrMap bg1="lt1" tx1="dk1" bg2="lt2" tx2="dk2" accent1="accent1" accent2="accent2" accent3="accent3" accent4="accent4" accent5="accent5" accent6="accent6" hlink="hlink" folHlink="folHlink"/>
  <p:hf sldNum="0"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65B7BED6-3F5E-2745-B862-55092FA49BA8}" type="datetime1">
              <a:rPr lang="en-US" smtClean="0"/>
              <a:t>8/7/18</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3DA84BB5-8C22-FE4A-9B97-A7A27B420F01}" type="slidenum">
              <a:rPr lang="en-US" smtClean="0"/>
              <a:pPr/>
              <a:t>‹#›</a:t>
            </a:fld>
            <a:endParaRPr lang="en-US"/>
          </a:p>
        </p:txBody>
      </p:sp>
    </p:spTree>
    <p:extLst>
      <p:ext uri="{BB962C8B-B14F-4D97-AF65-F5344CB8AC3E}">
        <p14:creationId xmlns:p14="http://schemas.microsoft.com/office/powerpoint/2010/main" val="3384993689"/>
      </p:ext>
    </p:extLst>
  </p:cSld>
  <p:clrMap bg1="lt1" tx1="dk1" bg2="lt2" tx2="dk2" accent1="accent1" accent2="accent2" accent3="accent3" accent4="accent4" accent5="accent5" accent6="accent6" hlink="hlink" folHlink="folHlink"/>
  <p:hf sldNum="0"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64537281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Talk without much</a:t>
            </a:r>
            <a:r>
              <a:rPr lang="en-US" baseline="0" dirty="0"/>
              <a:t> detail about the specific content of THIS PD.  Will go back to later.  </a:t>
            </a:r>
            <a:endParaRPr lang="en-US" dirty="0"/>
          </a:p>
        </p:txBody>
      </p:sp>
    </p:spTree>
    <p:extLst>
      <p:ext uri="{BB962C8B-B14F-4D97-AF65-F5344CB8AC3E}">
        <p14:creationId xmlns:p14="http://schemas.microsoft.com/office/powerpoint/2010/main" val="25696652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13090957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07018994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162697775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413491825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371794756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0"/>
            <a:r>
              <a:rPr lang="en-US" sz="1200" kern="1200" dirty="0">
                <a:solidFill>
                  <a:schemeClr val="tx1"/>
                </a:solidFill>
                <a:effectLst/>
                <a:latin typeface="+mn-lt"/>
                <a:ea typeface="+mn-ea"/>
                <a:cs typeface="+mn-cs"/>
              </a:rPr>
              <a:t>Reflect on your learning from video workshop</a:t>
            </a:r>
            <a:endParaRPr lang="en-US" sz="1400" kern="1200" dirty="0">
              <a:solidFill>
                <a:schemeClr val="tx1"/>
              </a:solidFill>
              <a:effectLst/>
              <a:latin typeface="+mn-lt"/>
              <a:ea typeface="+mn-ea"/>
              <a:cs typeface="+mn-cs"/>
            </a:endParaRPr>
          </a:p>
          <a:p>
            <a:r>
              <a:rPr lang="en-US" sz="1200" kern="1200" dirty="0">
                <a:solidFill>
                  <a:schemeClr val="tx1"/>
                </a:solidFill>
                <a:effectLst/>
                <a:latin typeface="+mn-lt"/>
                <a:ea typeface="+mn-ea"/>
                <a:cs typeface="+mn-cs"/>
              </a:rPr>
              <a:t> </a:t>
            </a:r>
            <a:endParaRPr lang="en-US" sz="1400" kern="1200" dirty="0">
              <a:solidFill>
                <a:schemeClr val="tx1"/>
              </a:solidFill>
              <a:effectLst/>
              <a:latin typeface="+mn-lt"/>
              <a:ea typeface="+mn-ea"/>
              <a:cs typeface="+mn-cs"/>
            </a:endParaRPr>
          </a:p>
          <a:p>
            <a:r>
              <a:rPr lang="en-US" sz="1200" kern="1200" dirty="0">
                <a:solidFill>
                  <a:schemeClr val="tx1"/>
                </a:solidFill>
                <a:effectLst/>
                <a:latin typeface="+mn-lt"/>
                <a:ea typeface="+mn-ea"/>
                <a:cs typeface="+mn-cs"/>
              </a:rPr>
              <a:t>You have engaged in multiple cycles of learning through engaging in video workshops. Look across the records and reflections you have generated and take stock of what you have learned about:</a:t>
            </a:r>
            <a:endParaRPr lang="en-US" sz="1400" kern="1200" dirty="0">
              <a:solidFill>
                <a:schemeClr val="tx1"/>
              </a:solidFill>
              <a:effectLst/>
              <a:latin typeface="+mn-lt"/>
              <a:ea typeface="+mn-ea"/>
              <a:cs typeface="+mn-cs"/>
            </a:endParaRPr>
          </a:p>
          <a:p>
            <a:r>
              <a:rPr lang="en-US" sz="1200" kern="1200" dirty="0">
                <a:solidFill>
                  <a:schemeClr val="tx1"/>
                </a:solidFill>
                <a:effectLst/>
                <a:latin typeface="+mn-lt"/>
                <a:ea typeface="+mn-ea"/>
                <a:cs typeface="+mn-cs"/>
              </a:rPr>
              <a:t> </a:t>
            </a:r>
            <a:endParaRPr lang="en-US" sz="2000" kern="1200" dirty="0">
              <a:solidFill>
                <a:schemeClr val="tx1"/>
              </a:solidFill>
              <a:effectLst/>
              <a:latin typeface="+mn-lt"/>
              <a:ea typeface="+mn-ea"/>
              <a:cs typeface="+mn-cs"/>
            </a:endParaRPr>
          </a:p>
          <a:p>
            <a:pPr lvl="1"/>
            <a:r>
              <a:rPr lang="en-US" sz="1200" kern="1200" dirty="0">
                <a:solidFill>
                  <a:schemeClr val="tx1"/>
                </a:solidFill>
                <a:effectLst/>
                <a:latin typeface="+mn-lt"/>
                <a:ea typeface="+mn-ea"/>
                <a:cs typeface="+mn-cs"/>
              </a:rPr>
              <a:t>Your own teaching. In the context of the problems you have tried in your classroom from our professional development sessions:</a:t>
            </a:r>
            <a:endParaRPr lang="en-US" sz="1400" kern="1200" dirty="0">
              <a:solidFill>
                <a:schemeClr val="tx1"/>
              </a:solidFill>
              <a:effectLst/>
              <a:latin typeface="+mn-lt"/>
              <a:ea typeface="+mn-ea"/>
              <a:cs typeface="+mn-cs"/>
            </a:endParaRPr>
          </a:p>
          <a:p>
            <a:pPr lvl="2"/>
            <a:r>
              <a:rPr lang="en-US" sz="1200" kern="1200" dirty="0">
                <a:solidFill>
                  <a:schemeClr val="tx1"/>
                </a:solidFill>
                <a:effectLst/>
                <a:latin typeface="+mn-lt"/>
                <a:ea typeface="+mn-ea"/>
                <a:cs typeface="+mn-cs"/>
              </a:rPr>
              <a:t>What have you noticed about the ways in which students reason? What have you noticed about the ways in which you support student reasoning?  </a:t>
            </a:r>
            <a:endParaRPr lang="en-US" sz="1400" kern="1200" dirty="0">
              <a:solidFill>
                <a:schemeClr val="tx1"/>
              </a:solidFill>
              <a:effectLst/>
              <a:latin typeface="+mn-lt"/>
              <a:ea typeface="+mn-ea"/>
              <a:cs typeface="+mn-cs"/>
            </a:endParaRPr>
          </a:p>
          <a:p>
            <a:pPr lvl="2"/>
            <a:r>
              <a:rPr lang="en-US" sz="1200" kern="1200" dirty="0">
                <a:solidFill>
                  <a:schemeClr val="tx1"/>
                </a:solidFill>
                <a:effectLst/>
                <a:latin typeface="+mn-lt"/>
                <a:ea typeface="+mn-ea"/>
                <a:cs typeface="+mn-cs"/>
              </a:rPr>
              <a:t>What, if anything, has changed over the course of your work using video workshop about the way you think about supporting student reasoning or the ways in which you support students engagement in mathematical reasoning? </a:t>
            </a:r>
            <a:endParaRPr lang="en-US" sz="1400" kern="1200" dirty="0">
              <a:solidFill>
                <a:schemeClr val="tx1"/>
              </a:solidFill>
              <a:effectLst/>
              <a:latin typeface="+mn-lt"/>
              <a:ea typeface="+mn-ea"/>
              <a:cs typeface="+mn-cs"/>
            </a:endParaRPr>
          </a:p>
          <a:p>
            <a:pPr lvl="2"/>
            <a:r>
              <a:rPr lang="en-US" sz="1200" kern="1200" dirty="0">
                <a:solidFill>
                  <a:schemeClr val="tx1"/>
                </a:solidFill>
                <a:effectLst/>
                <a:latin typeface="+mn-lt"/>
                <a:ea typeface="+mn-ea"/>
                <a:cs typeface="+mn-cs"/>
              </a:rPr>
              <a:t>What are your goals for your subsequent work in this area?</a:t>
            </a:r>
            <a:endParaRPr lang="en-US" sz="1400" kern="1200" dirty="0">
              <a:solidFill>
                <a:schemeClr val="tx1"/>
              </a:solidFill>
              <a:effectLst/>
              <a:latin typeface="+mn-lt"/>
              <a:ea typeface="+mn-ea"/>
              <a:cs typeface="+mn-cs"/>
            </a:endParaRPr>
          </a:p>
          <a:p>
            <a:r>
              <a:rPr lang="en-US" sz="1200" kern="1200" dirty="0">
                <a:solidFill>
                  <a:schemeClr val="tx1"/>
                </a:solidFill>
                <a:effectLst/>
                <a:latin typeface="+mn-lt"/>
                <a:ea typeface="+mn-ea"/>
                <a:cs typeface="+mn-cs"/>
              </a:rPr>
              <a:t> </a:t>
            </a:r>
            <a:endParaRPr lang="en-US" sz="1400" kern="1200" dirty="0">
              <a:solidFill>
                <a:schemeClr val="tx1"/>
              </a:solidFill>
              <a:effectLst/>
              <a:latin typeface="+mn-lt"/>
              <a:ea typeface="+mn-ea"/>
              <a:cs typeface="+mn-cs"/>
            </a:endParaRPr>
          </a:p>
          <a:p>
            <a:pPr lvl="1"/>
            <a:r>
              <a:rPr lang="en-US" sz="1200" kern="1200" dirty="0">
                <a:solidFill>
                  <a:schemeClr val="tx1"/>
                </a:solidFill>
                <a:effectLst/>
                <a:latin typeface="+mn-lt"/>
                <a:ea typeface="+mn-ea"/>
                <a:cs typeface="+mn-cs"/>
              </a:rPr>
              <a:t>The process of “doing” video workshop.  What are its challenges? What are its benefits? </a:t>
            </a:r>
            <a:endParaRPr lang="en-US" sz="1400" kern="1200" dirty="0">
              <a:solidFill>
                <a:schemeClr val="tx1"/>
              </a:solidFill>
              <a:effectLst/>
              <a:latin typeface="+mn-lt"/>
              <a:ea typeface="+mn-ea"/>
              <a:cs typeface="+mn-cs"/>
            </a:endParaRPr>
          </a:p>
          <a:p>
            <a:pPr marL="171450" indent="-171450">
              <a:buFont typeface="Arial"/>
              <a:buChar char="•"/>
            </a:pPr>
            <a:endParaRPr lang="en-US" dirty="0"/>
          </a:p>
        </p:txBody>
      </p:sp>
    </p:spTree>
    <p:extLst>
      <p:ext uri="{BB962C8B-B14F-4D97-AF65-F5344CB8AC3E}">
        <p14:creationId xmlns:p14="http://schemas.microsoft.com/office/powerpoint/2010/main" val="51734408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294477694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Tree>
    <p:extLst>
      <p:ext uri="{BB962C8B-B14F-4D97-AF65-F5344CB8AC3E}">
        <p14:creationId xmlns:p14="http://schemas.microsoft.com/office/powerpoint/2010/main" val="401216865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_Title and Content (Font 1)">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13" name="Rectangle 3"/>
          <p:cNvSpPr>
            <a:spLocks noGrp="1" noChangeArrowheads="1"/>
          </p:cNvSpPr>
          <p:nvPr>
            <p:ph idx="1"/>
          </p:nvPr>
        </p:nvSpPr>
        <p:spPr bwMode="auto">
          <a:xfrm>
            <a:off x="381000" y="1828800"/>
            <a:ext cx="8382000" cy="42973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a:lstStyle>
            <a:lvl5pPr>
              <a:defRPr sz="16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Rectangle 6"/>
          <p:cNvSpPr>
            <a:spLocks noGrp="1" noChangeArrowheads="1"/>
          </p:cNvSpPr>
          <p:nvPr>
            <p:ph type="sldNum" sz="quarter" idx="10"/>
          </p:nvPr>
        </p:nvSpPr>
        <p:spPr>
          <a:ln/>
        </p:spPr>
        <p:txBody>
          <a:bodyPr/>
          <a:lstStyle>
            <a:lvl1pPr>
              <a:defRPr/>
            </a:lvl1pPr>
          </a:lstStyle>
          <a:p>
            <a:pPr>
              <a:defRPr/>
            </a:pPr>
            <a:fld id="{447C6CEE-25B7-CF4B-8870-CE53B14CB18C}" type="slidenum">
              <a:rPr lang="en-US"/>
              <a:pPr>
                <a:defRPr/>
              </a:pPr>
              <a:t>‹#›</a:t>
            </a:fld>
            <a:endParaRPr lang="en-US" dirty="0"/>
          </a:p>
        </p:txBody>
      </p:sp>
      <p:sp>
        <p:nvSpPr>
          <p:cNvPr id="5" name="Footer Placeholder 1"/>
          <p:cNvSpPr>
            <a:spLocks noGrp="1"/>
          </p:cNvSpPr>
          <p:nvPr>
            <p:ph type="ftr" sz="quarter" idx="11"/>
          </p:nvPr>
        </p:nvSpPr>
        <p:spPr/>
        <p:txBody>
          <a:bodyPr/>
          <a:lstStyle>
            <a:lvl1pPr>
              <a:defRPr/>
            </a:lvl1p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Tree>
    <p:extLst>
      <p:ext uri="{BB962C8B-B14F-4D97-AF65-F5344CB8AC3E}">
        <p14:creationId xmlns:p14="http://schemas.microsoft.com/office/powerpoint/2010/main" val="2214733599"/>
      </p:ext>
    </p:extLst>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Font 2)">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13" name="Rectangle 3"/>
          <p:cNvSpPr>
            <a:spLocks noGrp="1" noChangeArrowheads="1"/>
          </p:cNvSpPr>
          <p:nvPr>
            <p:ph idx="1"/>
          </p:nvPr>
        </p:nvSpPr>
        <p:spPr bwMode="auto">
          <a:xfrm>
            <a:off x="381000" y="1828800"/>
            <a:ext cx="8382000" cy="42973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a:lstStyle>
            <a:lvl1pPr>
              <a:defRPr sz="2800"/>
            </a:lvl1pPr>
            <a:lvl2pPr>
              <a:defRPr sz="2400"/>
            </a:lvl2pPr>
            <a:lvl3pPr>
              <a:defRPr sz="2000"/>
            </a:lvl3pPr>
            <a:lvl4pPr>
              <a:defRPr sz="1600"/>
            </a:lvl4pPr>
            <a:lvl5pPr>
              <a:defRPr sz="14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Rectangle 6"/>
          <p:cNvSpPr>
            <a:spLocks noGrp="1" noChangeArrowheads="1"/>
          </p:cNvSpPr>
          <p:nvPr>
            <p:ph type="sldNum" sz="quarter" idx="10"/>
          </p:nvPr>
        </p:nvSpPr>
        <p:spPr>
          <a:ln/>
        </p:spPr>
        <p:txBody>
          <a:bodyPr/>
          <a:lstStyle>
            <a:lvl1pPr>
              <a:defRPr/>
            </a:lvl1pPr>
          </a:lstStyle>
          <a:p>
            <a:pPr>
              <a:defRPr/>
            </a:pPr>
            <a:fld id="{D7681840-CFDF-D342-9C56-71AEE65ACCB8}" type="slidenum">
              <a:rPr lang="en-US"/>
              <a:pPr>
                <a:defRPr/>
              </a:pPr>
              <a:t>‹#›</a:t>
            </a:fld>
            <a:endParaRPr lang="en-US" dirty="0"/>
          </a:p>
        </p:txBody>
      </p:sp>
      <p:sp>
        <p:nvSpPr>
          <p:cNvPr id="5" name="Footer Placeholder 1"/>
          <p:cNvSpPr>
            <a:spLocks noGrp="1"/>
          </p:cNvSpPr>
          <p:nvPr>
            <p:ph type="ftr" sz="quarter" idx="11"/>
          </p:nvPr>
        </p:nvSpPr>
        <p:spPr/>
        <p:txBody>
          <a:bodyPr/>
          <a:lstStyle>
            <a:lvl1pPr>
              <a:defRPr/>
            </a:lvl1p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Tree>
    <p:extLst>
      <p:ext uri="{BB962C8B-B14F-4D97-AF65-F5344CB8AC3E}">
        <p14:creationId xmlns:p14="http://schemas.microsoft.com/office/powerpoint/2010/main" val="220077369"/>
      </p:ext>
    </p:extLst>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Title and Content (Font 3)">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13" name="Rectangle 3"/>
          <p:cNvSpPr>
            <a:spLocks noGrp="1" noChangeArrowheads="1"/>
          </p:cNvSpPr>
          <p:nvPr>
            <p:ph idx="1"/>
          </p:nvPr>
        </p:nvSpPr>
        <p:spPr bwMode="auto">
          <a:xfrm>
            <a:off x="381000" y="1828800"/>
            <a:ext cx="8382000" cy="42973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a:lstStyle>
            <a:lvl1pPr>
              <a:defRPr sz="2400"/>
            </a:lvl1pPr>
            <a:lvl2pPr>
              <a:defRPr sz="2000"/>
            </a:lvl2pPr>
            <a:lvl3pPr>
              <a:defRPr sz="1600"/>
            </a:lvl3pPr>
            <a:lvl4pPr>
              <a:defRPr sz="1400"/>
            </a:lvl4pPr>
            <a:lvl5pPr>
              <a:defRPr sz="14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Rectangle 6"/>
          <p:cNvSpPr>
            <a:spLocks noGrp="1" noChangeArrowheads="1"/>
          </p:cNvSpPr>
          <p:nvPr>
            <p:ph type="sldNum" sz="quarter" idx="10"/>
          </p:nvPr>
        </p:nvSpPr>
        <p:spPr>
          <a:ln/>
        </p:spPr>
        <p:txBody>
          <a:bodyPr/>
          <a:lstStyle>
            <a:lvl1pPr>
              <a:defRPr/>
            </a:lvl1pPr>
          </a:lstStyle>
          <a:p>
            <a:pPr>
              <a:defRPr/>
            </a:pPr>
            <a:fld id="{5CCA46C9-D141-0B47-891F-94A1D10DF5D7}" type="slidenum">
              <a:rPr lang="en-US"/>
              <a:pPr>
                <a:defRPr/>
              </a:pPr>
              <a:t>‹#›</a:t>
            </a:fld>
            <a:endParaRPr lang="en-US" dirty="0"/>
          </a:p>
        </p:txBody>
      </p:sp>
      <p:sp>
        <p:nvSpPr>
          <p:cNvPr id="5" name="Footer Placeholder 1"/>
          <p:cNvSpPr>
            <a:spLocks noGrp="1"/>
          </p:cNvSpPr>
          <p:nvPr>
            <p:ph type="ftr" sz="quarter" idx="11"/>
          </p:nvPr>
        </p:nvSpPr>
        <p:spPr/>
        <p:txBody>
          <a:bodyPr/>
          <a:lstStyle>
            <a:lvl1pPr>
              <a:defRPr/>
            </a:lvl1p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Tree>
    <p:extLst>
      <p:ext uri="{BB962C8B-B14F-4D97-AF65-F5344CB8AC3E}">
        <p14:creationId xmlns:p14="http://schemas.microsoft.com/office/powerpoint/2010/main" val="52515289"/>
      </p:ext>
    </p:extLst>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itle and Content (Font 4)">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13" name="Rectangle 3"/>
          <p:cNvSpPr>
            <a:spLocks noGrp="1" noChangeArrowheads="1"/>
          </p:cNvSpPr>
          <p:nvPr>
            <p:ph idx="1"/>
          </p:nvPr>
        </p:nvSpPr>
        <p:spPr bwMode="auto">
          <a:xfrm>
            <a:off x="381000" y="1828800"/>
            <a:ext cx="8382000" cy="42973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a:lstStyle>
            <a:lvl1pPr>
              <a:defRPr sz="2000"/>
            </a:lvl1pPr>
            <a:lvl2pPr>
              <a:defRPr sz="1600"/>
            </a:lvl2pPr>
            <a:lvl3pPr>
              <a:defRPr sz="1400"/>
            </a:lvl3pPr>
            <a:lvl4pPr>
              <a:defRPr sz="1400"/>
            </a:lvl4pPr>
            <a:lvl5pPr>
              <a:defRPr sz="14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Rectangle 6"/>
          <p:cNvSpPr>
            <a:spLocks noGrp="1" noChangeArrowheads="1"/>
          </p:cNvSpPr>
          <p:nvPr>
            <p:ph type="sldNum" sz="quarter" idx="10"/>
          </p:nvPr>
        </p:nvSpPr>
        <p:spPr>
          <a:ln/>
        </p:spPr>
        <p:txBody>
          <a:bodyPr/>
          <a:lstStyle>
            <a:lvl1pPr>
              <a:defRPr/>
            </a:lvl1pPr>
          </a:lstStyle>
          <a:p>
            <a:pPr>
              <a:defRPr/>
            </a:pPr>
            <a:fld id="{33505A21-99B0-6E43-B7F6-999B718A6A98}" type="slidenum">
              <a:rPr lang="en-US"/>
              <a:pPr>
                <a:defRPr/>
              </a:pPr>
              <a:t>‹#›</a:t>
            </a:fld>
            <a:endParaRPr lang="en-US" dirty="0"/>
          </a:p>
        </p:txBody>
      </p:sp>
      <p:sp>
        <p:nvSpPr>
          <p:cNvPr id="5" name="Footer Placeholder 1"/>
          <p:cNvSpPr>
            <a:spLocks noGrp="1"/>
          </p:cNvSpPr>
          <p:nvPr>
            <p:ph type="ftr" sz="quarter" idx="11"/>
          </p:nvPr>
        </p:nvSpPr>
        <p:spPr/>
        <p:txBody>
          <a:bodyPr/>
          <a:lstStyle>
            <a:lvl1pPr>
              <a:defRPr/>
            </a:lvl1p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Tree>
    <p:extLst>
      <p:ext uri="{BB962C8B-B14F-4D97-AF65-F5344CB8AC3E}">
        <p14:creationId xmlns:p14="http://schemas.microsoft.com/office/powerpoint/2010/main" val="411497005"/>
      </p:ext>
    </p:extLst>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itle and Content (Font 5)">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13" name="Rectangle 3"/>
          <p:cNvSpPr>
            <a:spLocks noGrp="1" noChangeArrowheads="1"/>
          </p:cNvSpPr>
          <p:nvPr>
            <p:ph idx="1"/>
          </p:nvPr>
        </p:nvSpPr>
        <p:spPr bwMode="auto">
          <a:xfrm>
            <a:off x="381000" y="1828800"/>
            <a:ext cx="8382000" cy="42973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a:lstStyle>
            <a:lvl1pPr>
              <a:defRPr sz="1400"/>
            </a:lvl1pPr>
            <a:lvl2pPr>
              <a:defRPr sz="1400"/>
            </a:lvl2pPr>
            <a:lvl3pPr>
              <a:defRPr sz="1400"/>
            </a:lvl3pPr>
            <a:lvl4pPr>
              <a:defRPr sz="1400"/>
            </a:lvl4pPr>
            <a:lvl5pPr>
              <a:defRPr sz="1400"/>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Rectangle 6"/>
          <p:cNvSpPr>
            <a:spLocks noGrp="1" noChangeArrowheads="1"/>
          </p:cNvSpPr>
          <p:nvPr>
            <p:ph type="sldNum" sz="quarter" idx="10"/>
          </p:nvPr>
        </p:nvSpPr>
        <p:spPr>
          <a:ln/>
        </p:spPr>
        <p:txBody>
          <a:bodyPr/>
          <a:lstStyle>
            <a:lvl1pPr>
              <a:defRPr/>
            </a:lvl1pPr>
          </a:lstStyle>
          <a:p>
            <a:pPr>
              <a:defRPr/>
            </a:pPr>
            <a:fld id="{FCC63040-4348-5A4B-8418-A288BE5EDFF4}" type="slidenum">
              <a:rPr lang="en-US"/>
              <a:pPr>
                <a:defRPr/>
              </a:pPr>
              <a:t>‹#›</a:t>
            </a:fld>
            <a:endParaRPr lang="en-US" dirty="0"/>
          </a:p>
        </p:txBody>
      </p:sp>
      <p:sp>
        <p:nvSpPr>
          <p:cNvPr id="5" name="Footer Placeholder 1"/>
          <p:cNvSpPr>
            <a:spLocks noGrp="1"/>
          </p:cNvSpPr>
          <p:nvPr>
            <p:ph type="ftr" sz="quarter" idx="11"/>
          </p:nvPr>
        </p:nvSpPr>
        <p:spPr/>
        <p:txBody>
          <a:bodyPr/>
          <a:lstStyle>
            <a:lvl1pPr>
              <a:defRPr/>
            </a:lvl1p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Tree>
    <p:extLst>
      <p:ext uri="{BB962C8B-B14F-4D97-AF65-F5344CB8AC3E}">
        <p14:creationId xmlns:p14="http://schemas.microsoft.com/office/powerpoint/2010/main" val="3135865374"/>
      </p:ext>
    </p:extLst>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393700" y="1834094"/>
            <a:ext cx="4102100" cy="4274606"/>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724400" y="1834093"/>
            <a:ext cx="4038600" cy="427460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5" name="Rectangle 6"/>
          <p:cNvSpPr>
            <a:spLocks noGrp="1" noChangeArrowheads="1"/>
          </p:cNvSpPr>
          <p:nvPr>
            <p:ph type="sldNum" sz="quarter" idx="10"/>
          </p:nvPr>
        </p:nvSpPr>
        <p:spPr>
          <a:ln/>
        </p:spPr>
        <p:txBody>
          <a:bodyPr/>
          <a:lstStyle>
            <a:lvl1pPr>
              <a:defRPr/>
            </a:lvl1pPr>
          </a:lstStyle>
          <a:p>
            <a:pPr>
              <a:defRPr/>
            </a:pPr>
            <a:fld id="{908BB2EB-04CD-F841-BD54-12600B0B92CA}" type="slidenum">
              <a:rPr lang="en-US"/>
              <a:pPr>
                <a:defRPr/>
              </a:pPr>
              <a:t>‹#›</a:t>
            </a:fld>
            <a:endParaRPr lang="en-US" dirty="0"/>
          </a:p>
        </p:txBody>
      </p:sp>
      <p:sp>
        <p:nvSpPr>
          <p:cNvPr id="6" name="Footer Placeholder 1"/>
          <p:cNvSpPr>
            <a:spLocks noGrp="1"/>
          </p:cNvSpPr>
          <p:nvPr>
            <p:ph type="ftr" sz="quarter" idx="11"/>
          </p:nvPr>
        </p:nvSpPr>
        <p:spPr/>
        <p:txBody>
          <a:bodyPr/>
          <a:lstStyle>
            <a:lvl1pPr>
              <a:defRPr/>
            </a:lvl1p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Tree>
    <p:extLst>
      <p:ext uri="{BB962C8B-B14F-4D97-AF65-F5344CB8AC3E}">
        <p14:creationId xmlns:p14="http://schemas.microsoft.com/office/powerpoint/2010/main" val="811892098"/>
      </p:ext>
    </p:extLst>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6"/>
          <p:cNvSpPr>
            <a:spLocks noGrp="1" noChangeArrowheads="1"/>
          </p:cNvSpPr>
          <p:nvPr>
            <p:ph type="sldNum" sz="quarter" idx="10"/>
          </p:nvPr>
        </p:nvSpPr>
        <p:spPr>
          <a:ln/>
        </p:spPr>
        <p:txBody>
          <a:bodyPr/>
          <a:lstStyle>
            <a:lvl1pPr>
              <a:defRPr/>
            </a:lvl1pPr>
          </a:lstStyle>
          <a:p>
            <a:pPr>
              <a:defRPr/>
            </a:pPr>
            <a:fld id="{2D5C7F6C-AE1D-764E-A07D-A3388B4EC2DF}" type="slidenum">
              <a:rPr lang="en-US"/>
              <a:pPr>
                <a:defRPr/>
              </a:pPr>
              <a:t>‹#›</a:t>
            </a:fld>
            <a:endParaRPr lang="en-US" dirty="0"/>
          </a:p>
        </p:txBody>
      </p:sp>
      <p:sp>
        <p:nvSpPr>
          <p:cNvPr id="4" name="Footer Placeholder 1"/>
          <p:cNvSpPr>
            <a:spLocks noGrp="1"/>
          </p:cNvSpPr>
          <p:nvPr>
            <p:ph type="ftr" sz="quarter" idx="11"/>
          </p:nvPr>
        </p:nvSpPr>
        <p:spPr/>
        <p:txBody>
          <a:bodyPr/>
          <a:lstStyle>
            <a:lvl1pPr>
              <a:defRPr/>
            </a:lvl1p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Tree>
    <p:extLst>
      <p:ext uri="{BB962C8B-B14F-4D97-AF65-F5344CB8AC3E}">
        <p14:creationId xmlns:p14="http://schemas.microsoft.com/office/powerpoint/2010/main" val="3910462432"/>
      </p:ext>
    </p:extLst>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6"/>
          <p:cNvSpPr>
            <a:spLocks noGrp="1" noChangeArrowheads="1"/>
          </p:cNvSpPr>
          <p:nvPr>
            <p:ph type="sldNum" sz="quarter" idx="10"/>
          </p:nvPr>
        </p:nvSpPr>
        <p:spPr>
          <a:ln/>
        </p:spPr>
        <p:txBody>
          <a:bodyPr/>
          <a:lstStyle>
            <a:lvl1pPr>
              <a:defRPr/>
            </a:lvl1pPr>
          </a:lstStyle>
          <a:p>
            <a:pPr>
              <a:defRPr/>
            </a:pPr>
            <a:fld id="{64B51801-A1AB-4646-9FD5-931AEBEC5911}" type="slidenum">
              <a:rPr lang="en-US"/>
              <a:pPr>
                <a:defRPr/>
              </a:pPr>
              <a:t>‹#›</a:t>
            </a:fld>
            <a:endParaRPr lang="en-US" dirty="0"/>
          </a:p>
        </p:txBody>
      </p:sp>
      <p:sp>
        <p:nvSpPr>
          <p:cNvPr id="3" name="Footer Placeholder 1"/>
          <p:cNvSpPr>
            <a:spLocks noGrp="1"/>
          </p:cNvSpPr>
          <p:nvPr>
            <p:ph type="ftr" sz="quarter" idx="11"/>
          </p:nvPr>
        </p:nvSpPr>
        <p:spPr/>
        <p:txBody>
          <a:bodyPr/>
          <a:lstStyle>
            <a:lvl1pPr>
              <a:defRPr/>
            </a:lvl1p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Tree>
    <p:extLst>
      <p:ext uri="{BB962C8B-B14F-4D97-AF65-F5344CB8AC3E}">
        <p14:creationId xmlns:p14="http://schemas.microsoft.com/office/powerpoint/2010/main" val="1271365644"/>
      </p:ext>
    </p:extLst>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objOnly" preserve="1">
  <p:cSld name="Content">
    <p:spTree>
      <p:nvGrpSpPr>
        <p:cNvPr id="1" name=""/>
        <p:cNvGrpSpPr/>
        <p:nvPr/>
      </p:nvGrpSpPr>
      <p:grpSpPr>
        <a:xfrm>
          <a:off x="0" y="0"/>
          <a:ext cx="0" cy="0"/>
          <a:chOff x="0" y="0"/>
          <a:chExt cx="0" cy="0"/>
        </a:xfrm>
      </p:grpSpPr>
      <p:sp>
        <p:nvSpPr>
          <p:cNvPr id="2" name="Content Placeholder 1"/>
          <p:cNvSpPr>
            <a:spLocks noGrp="1"/>
          </p:cNvSpPr>
          <p:nvPr>
            <p:ph/>
          </p:nvPr>
        </p:nvSpPr>
        <p:spPr>
          <a:xfrm>
            <a:off x="380999" y="609600"/>
            <a:ext cx="8380413" cy="5486400"/>
          </a:xfrm>
        </p:spPr>
        <p:txBody>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3" name="Rectangle 6"/>
          <p:cNvSpPr>
            <a:spLocks noGrp="1" noChangeArrowheads="1"/>
          </p:cNvSpPr>
          <p:nvPr>
            <p:ph type="sldNum" sz="quarter" idx="10"/>
          </p:nvPr>
        </p:nvSpPr>
        <p:spPr>
          <a:ln/>
        </p:spPr>
        <p:txBody>
          <a:bodyPr/>
          <a:lstStyle>
            <a:lvl1pPr>
              <a:defRPr/>
            </a:lvl1pPr>
          </a:lstStyle>
          <a:p>
            <a:pPr>
              <a:defRPr/>
            </a:pPr>
            <a:fld id="{001CC738-6E12-8745-A38F-55F00EA375A7}" type="slidenum">
              <a:rPr lang="en-US"/>
              <a:pPr>
                <a:defRPr/>
              </a:pPr>
              <a:t>‹#›</a:t>
            </a:fld>
            <a:endParaRPr lang="en-US" dirty="0"/>
          </a:p>
        </p:txBody>
      </p:sp>
      <p:sp>
        <p:nvSpPr>
          <p:cNvPr id="4" name="Footer Placeholder 1"/>
          <p:cNvSpPr>
            <a:spLocks noGrp="1"/>
          </p:cNvSpPr>
          <p:nvPr>
            <p:ph type="ftr" sz="quarter" idx="11"/>
          </p:nvPr>
        </p:nvSpPr>
        <p:spPr/>
        <p:txBody>
          <a:bodyPr/>
          <a:lstStyle>
            <a:lvl1pPr>
              <a:defRPr/>
            </a:lvl1p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Tree>
    <p:extLst>
      <p:ext uri="{BB962C8B-B14F-4D97-AF65-F5344CB8AC3E}">
        <p14:creationId xmlns:p14="http://schemas.microsoft.com/office/powerpoint/2010/main" val="2615412589"/>
      </p:ext>
    </p:extLst>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368300" y="304800"/>
            <a:ext cx="8394700" cy="1371600"/>
          </a:xfrm>
          <a:prstGeom prst="rect">
            <a:avLst/>
          </a:prstGeom>
          <a:solidFill>
            <a:srgbClr val="0A2241"/>
          </a:solidFill>
          <a:ln>
            <a:noFill/>
          </a:ln>
          <a:extLst>
            <a:ext uri="{FAA26D3D-D897-4be2-8F04-BA451C77F1D7}">
              <ma14:placeholderFlag xmlns="" xmlns:ma14="http://schemas.microsoft.com/office/mac/drawingml/2011/main" val="1"/>
            </a:ext>
          </a:extLst>
        </p:spPr>
        <p:txBody>
          <a:bodyPr vert="horz" wrap="square" lIns="91440" tIns="45720" rIns="91440" bIns="45720" numCol="1" anchor="ctr" anchorCtr="0" compatLnSpc="1">
            <a:prstTxWarp prst="textNoShape">
              <a:avLst/>
            </a:prstTxWarp>
          </a:bodyPr>
          <a:lstStyle/>
          <a:p>
            <a:pPr lvl="0"/>
            <a:r>
              <a:rPr lang="en-US" dirty="0"/>
              <a:t>Click to edit Master title style</a:t>
            </a:r>
          </a:p>
        </p:txBody>
      </p:sp>
      <p:sp>
        <p:nvSpPr>
          <p:cNvPr id="1027" name="Rectangle 3"/>
          <p:cNvSpPr>
            <a:spLocks noGrp="1" noChangeArrowheads="1"/>
          </p:cNvSpPr>
          <p:nvPr>
            <p:ph type="body" idx="1"/>
          </p:nvPr>
        </p:nvSpPr>
        <p:spPr bwMode="auto">
          <a:xfrm>
            <a:off x="381000" y="1828800"/>
            <a:ext cx="8382000" cy="4297363"/>
          </a:xfrm>
          <a:prstGeom prst="rect">
            <a:avLst/>
          </a:prstGeom>
          <a:noFill/>
          <a:ln>
            <a:noFill/>
          </a:ln>
          <a:extLst>
            <a:ext uri="{909E8E84-426E-40dd-AFC4-6F175D3DCCD1}">
              <a14:hiddenFill xmlns="" xmlns:a14="http://schemas.microsoft.com/office/drawing/2010/main">
                <a:solidFill>
                  <a:srgbClr val="FFFFFF"/>
                </a:solidFill>
              </a14:hiddenFill>
            </a:ext>
            <a:ext uri="{91240B29-F687-4f45-9708-019B960494DF}">
              <a14:hiddenLine xmlns="" xmlns:a14="http://schemas.microsoft.com/office/drawing/2010/main" w="9525">
                <a:solidFill>
                  <a:srgbClr val="000000"/>
                </a:solidFill>
                <a:miter lim="800000"/>
                <a:headEnd/>
                <a:tailEnd/>
              </a14:hiddenLine>
            </a:ext>
            <a:ext uri="{FAA26D3D-D897-4be2-8F04-BA451C77F1D7}">
              <ma14:placeholderFlag xmlns="" xmlns:ma14="http://schemas.microsoft.com/office/mac/drawingml/2011/main" val="1"/>
            </a:ext>
          </a:extLst>
        </p:spPr>
        <p:txBody>
          <a:bodyPr vert="horz" wrap="square" lIns="91440" tIns="45720" rIns="91440" bIns="45720" numCol="1" anchor="t" anchorCtr="0" compatLnSpc="1">
            <a:prstTxWarp prst="textNoShape">
              <a:avLst/>
            </a:prstTxWarp>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1030" name="Rectangle 6"/>
          <p:cNvSpPr>
            <a:spLocks noGrp="1" noChangeArrowheads="1"/>
          </p:cNvSpPr>
          <p:nvPr>
            <p:ph type="sldNum" sz="quarter" idx="4"/>
          </p:nvPr>
        </p:nvSpPr>
        <p:spPr bwMode="auto">
          <a:xfrm>
            <a:off x="8153400" y="6245225"/>
            <a:ext cx="609600" cy="38417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atin typeface="Arial"/>
                <a:cs typeface="Arial"/>
              </a:defRPr>
            </a:lvl1pPr>
          </a:lstStyle>
          <a:p>
            <a:fld id="{EBE3BB92-FF3B-6447-B668-FB1B78939559}" type="slidenum">
              <a:rPr lang="en-US" smtClean="0"/>
              <a:pPr/>
              <a:t>‹#›</a:t>
            </a:fld>
            <a:endParaRPr lang="en-US" dirty="0"/>
          </a:p>
        </p:txBody>
      </p:sp>
      <p:sp>
        <p:nvSpPr>
          <p:cNvPr id="2" name="Footer Placeholder 1"/>
          <p:cNvSpPr>
            <a:spLocks noGrp="1"/>
          </p:cNvSpPr>
          <p:nvPr>
            <p:ph type="ftr" sz="quarter" idx="3"/>
          </p:nvPr>
        </p:nvSpPr>
        <p:spPr>
          <a:xfrm>
            <a:off x="381000" y="6156325"/>
            <a:ext cx="8382000" cy="473075"/>
          </a:xfrm>
          <a:prstGeom prst="rect">
            <a:avLst/>
          </a:prstGeom>
        </p:spPr>
        <p:txBody>
          <a:bodyPr vert="horz" lIns="91440" tIns="45720" rIns="91440" bIns="45720" rtlCol="0" anchor="ctr"/>
          <a:lstStyle>
            <a:lvl1pPr algn="ctr">
              <a:defRPr sz="800">
                <a:solidFill>
                  <a:schemeClr val="tx1">
                    <a:tint val="75000"/>
                  </a:schemeClr>
                </a:solidFill>
                <a:latin typeface="Tahoma"/>
                <a:cs typeface="Tahoma"/>
              </a:defRPr>
            </a:lvl1pPr>
          </a:lstStyle>
          <a:p>
            <a:pPr>
              <a:defRPr/>
            </a:pPr>
            <a:r>
              <a:rPr lang="en-US" dirty="0">
                <a:latin typeface="Tahoma" pitchFamily="-112" charset="0"/>
              </a:rPr>
              <a:t>This work is licensed under a Creative Commons Attribution-Noncommercial-4.0 International License: https://</a:t>
            </a:r>
            <a:r>
              <a:rPr lang="en-US" dirty="0" err="1">
                <a:latin typeface="Tahoma" pitchFamily="-112" charset="0"/>
              </a:rPr>
              <a:t>creativecommons.org</a:t>
            </a:r>
            <a:r>
              <a:rPr lang="en-US" dirty="0">
                <a:latin typeface="Tahoma" pitchFamily="-112" charset="0"/>
              </a:rPr>
              <a:t>/licenses/by-</a:t>
            </a:r>
            <a:r>
              <a:rPr lang="en-US" dirty="0" err="1">
                <a:latin typeface="Tahoma" pitchFamily="-112" charset="0"/>
              </a:rPr>
              <a:t>nc</a:t>
            </a:r>
            <a:r>
              <a:rPr lang="en-US" dirty="0">
                <a:latin typeface="Tahoma" pitchFamily="-112" charset="0"/>
              </a:rPr>
              <a:t>/4.0/
© 2018 Mathematics Teaching and Learning to Teach • School of Education • University of Michigan • Ann Arbor, MI 48109-1259 • </a:t>
            </a:r>
            <a:r>
              <a:rPr lang="en-US" dirty="0" err="1">
                <a:latin typeface="Tahoma" pitchFamily="-112" charset="0"/>
              </a:rPr>
              <a:t>mtlt@umich.edu</a:t>
            </a:r>
            <a:endParaRPr lang="en-US" dirty="0">
              <a:latin typeface="Tahoma" pitchFamily="-112" charset="0"/>
            </a:endParaRPr>
          </a:p>
        </p:txBody>
      </p:sp>
    </p:spTree>
    <p:extLst>
      <p:ext uri="{BB962C8B-B14F-4D97-AF65-F5344CB8AC3E}">
        <p14:creationId xmlns:p14="http://schemas.microsoft.com/office/powerpoint/2010/main" val="53291751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Lst>
  <p:transition/>
  <p:hf sldNum="0" hdr="0" dt="0"/>
  <p:txStyles>
    <p:titleStyle>
      <a:lvl1pPr algn="ctr" rtl="0" eaLnBrk="0" fontAlgn="base" hangingPunct="0">
        <a:spcBef>
          <a:spcPct val="0"/>
        </a:spcBef>
        <a:spcAft>
          <a:spcPct val="0"/>
        </a:spcAft>
        <a:defRPr sz="4000">
          <a:solidFill>
            <a:schemeClr val="bg1"/>
          </a:solidFill>
          <a:latin typeface="+mj-lt"/>
          <a:ea typeface="ＭＳ Ｐゴシック" pitchFamily="24" charset="-128"/>
          <a:cs typeface="ＭＳ Ｐゴシック" pitchFamily="24" charset="-128"/>
        </a:defRPr>
      </a:lvl1pPr>
      <a:lvl2pPr algn="ctr" rtl="0" eaLnBrk="0" fontAlgn="base" hangingPunct="0">
        <a:spcBef>
          <a:spcPct val="0"/>
        </a:spcBef>
        <a:spcAft>
          <a:spcPct val="0"/>
        </a:spcAft>
        <a:defRPr sz="4400">
          <a:solidFill>
            <a:schemeClr val="bg1"/>
          </a:solidFill>
          <a:latin typeface="Tahoma" pitchFamily="24" charset="0"/>
          <a:ea typeface="ＭＳ Ｐゴシック" pitchFamily="24" charset="-128"/>
          <a:cs typeface="ＭＳ Ｐゴシック" pitchFamily="24" charset="-128"/>
        </a:defRPr>
      </a:lvl2pPr>
      <a:lvl3pPr algn="ctr" rtl="0" eaLnBrk="0" fontAlgn="base" hangingPunct="0">
        <a:spcBef>
          <a:spcPct val="0"/>
        </a:spcBef>
        <a:spcAft>
          <a:spcPct val="0"/>
        </a:spcAft>
        <a:defRPr sz="4400">
          <a:solidFill>
            <a:schemeClr val="bg1"/>
          </a:solidFill>
          <a:latin typeface="Tahoma" pitchFamily="24" charset="0"/>
          <a:ea typeface="ＭＳ Ｐゴシック" pitchFamily="24" charset="-128"/>
          <a:cs typeface="ＭＳ Ｐゴシック" pitchFamily="24" charset="-128"/>
        </a:defRPr>
      </a:lvl3pPr>
      <a:lvl4pPr algn="ctr" rtl="0" eaLnBrk="0" fontAlgn="base" hangingPunct="0">
        <a:spcBef>
          <a:spcPct val="0"/>
        </a:spcBef>
        <a:spcAft>
          <a:spcPct val="0"/>
        </a:spcAft>
        <a:defRPr sz="4400">
          <a:solidFill>
            <a:schemeClr val="bg1"/>
          </a:solidFill>
          <a:latin typeface="Tahoma" pitchFamily="24" charset="0"/>
          <a:ea typeface="ＭＳ Ｐゴシック" pitchFamily="24" charset="-128"/>
          <a:cs typeface="ＭＳ Ｐゴシック" pitchFamily="24" charset="-128"/>
        </a:defRPr>
      </a:lvl4pPr>
      <a:lvl5pPr algn="ctr" rtl="0" eaLnBrk="0" fontAlgn="base" hangingPunct="0">
        <a:spcBef>
          <a:spcPct val="0"/>
        </a:spcBef>
        <a:spcAft>
          <a:spcPct val="0"/>
        </a:spcAft>
        <a:defRPr sz="4400">
          <a:solidFill>
            <a:schemeClr val="bg1"/>
          </a:solidFill>
          <a:latin typeface="Tahoma" pitchFamily="24" charset="0"/>
          <a:ea typeface="ＭＳ Ｐゴシック" pitchFamily="24" charset="-128"/>
          <a:cs typeface="ＭＳ Ｐゴシック" pitchFamily="24" charset="-128"/>
        </a:defRPr>
      </a:lvl5pPr>
      <a:lvl6pPr marL="457200" algn="ctr" rtl="0" fontAlgn="base">
        <a:spcBef>
          <a:spcPct val="0"/>
        </a:spcBef>
        <a:spcAft>
          <a:spcPct val="0"/>
        </a:spcAft>
        <a:defRPr sz="4400" b="1">
          <a:solidFill>
            <a:schemeClr val="tx2"/>
          </a:solidFill>
          <a:latin typeface="Tahoma" pitchFamily="24" charset="0"/>
        </a:defRPr>
      </a:lvl6pPr>
      <a:lvl7pPr marL="914400" algn="ctr" rtl="0" fontAlgn="base">
        <a:spcBef>
          <a:spcPct val="0"/>
        </a:spcBef>
        <a:spcAft>
          <a:spcPct val="0"/>
        </a:spcAft>
        <a:defRPr sz="4400" b="1">
          <a:solidFill>
            <a:schemeClr val="tx2"/>
          </a:solidFill>
          <a:latin typeface="Tahoma" pitchFamily="24" charset="0"/>
        </a:defRPr>
      </a:lvl7pPr>
      <a:lvl8pPr marL="1371600" algn="ctr" rtl="0" fontAlgn="base">
        <a:spcBef>
          <a:spcPct val="0"/>
        </a:spcBef>
        <a:spcAft>
          <a:spcPct val="0"/>
        </a:spcAft>
        <a:defRPr sz="4400" b="1">
          <a:solidFill>
            <a:schemeClr val="tx2"/>
          </a:solidFill>
          <a:latin typeface="Tahoma" pitchFamily="24" charset="0"/>
        </a:defRPr>
      </a:lvl8pPr>
      <a:lvl9pPr marL="1828800" algn="ctr" rtl="0" fontAlgn="base">
        <a:spcBef>
          <a:spcPct val="0"/>
        </a:spcBef>
        <a:spcAft>
          <a:spcPct val="0"/>
        </a:spcAft>
        <a:defRPr sz="4400" b="1">
          <a:solidFill>
            <a:schemeClr val="tx2"/>
          </a:solidFill>
          <a:latin typeface="Tahoma" pitchFamily="24"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ＭＳ Ｐゴシック" pitchFamily="24" charset="-128"/>
          <a:cs typeface="ＭＳ Ｐゴシック" pitchFamily="24" charset="-128"/>
        </a:defRPr>
      </a:lvl1pPr>
      <a:lvl2pPr marL="742950" indent="-285750" algn="l" rtl="0" eaLnBrk="0" fontAlgn="base" hangingPunct="0">
        <a:spcBef>
          <a:spcPct val="20000"/>
        </a:spcBef>
        <a:spcAft>
          <a:spcPct val="0"/>
        </a:spcAft>
        <a:buChar char="–"/>
        <a:defRPr sz="2800">
          <a:solidFill>
            <a:schemeClr val="tx1"/>
          </a:solidFill>
          <a:latin typeface="+mn-lt"/>
          <a:ea typeface="ＭＳ Ｐゴシック" pitchFamily="24" charset="-128"/>
        </a:defRPr>
      </a:lvl2pPr>
      <a:lvl3pPr marL="1143000" indent="-228600" algn="l" rtl="0" eaLnBrk="0" fontAlgn="base" hangingPunct="0">
        <a:spcBef>
          <a:spcPct val="20000"/>
        </a:spcBef>
        <a:spcAft>
          <a:spcPct val="0"/>
        </a:spcAft>
        <a:buChar char="•"/>
        <a:defRPr sz="2400">
          <a:solidFill>
            <a:schemeClr val="tx1"/>
          </a:solidFill>
          <a:latin typeface="+mn-lt"/>
          <a:ea typeface="ＭＳ Ｐゴシック" pitchFamily="24" charset="-128"/>
        </a:defRPr>
      </a:lvl3pPr>
      <a:lvl4pPr marL="1600200" indent="-228600" algn="l" rtl="0" eaLnBrk="0" fontAlgn="base" hangingPunct="0">
        <a:spcBef>
          <a:spcPct val="20000"/>
        </a:spcBef>
        <a:spcAft>
          <a:spcPct val="0"/>
        </a:spcAft>
        <a:buChar char="–"/>
        <a:defRPr sz="2000">
          <a:solidFill>
            <a:schemeClr val="tx1"/>
          </a:solidFill>
          <a:latin typeface="+mn-lt"/>
          <a:ea typeface="ＭＳ Ｐゴシック" pitchFamily="24" charset="-128"/>
        </a:defRPr>
      </a:lvl4pPr>
      <a:lvl5pPr marL="2057400" indent="-228600" algn="l" rtl="0" eaLnBrk="0" fontAlgn="base" hangingPunct="0">
        <a:spcBef>
          <a:spcPct val="20000"/>
        </a:spcBef>
        <a:spcAft>
          <a:spcPct val="0"/>
        </a:spcAft>
        <a:buChar char="»"/>
        <a:defRPr sz="2000">
          <a:solidFill>
            <a:schemeClr val="tx1"/>
          </a:solidFill>
          <a:latin typeface="+mn-lt"/>
          <a:ea typeface="ＭＳ Ｐゴシック" pitchFamily="24" charset="-128"/>
        </a:defRPr>
      </a:lvl5pPr>
      <a:lvl6pPr marL="2514600" indent="-228600" algn="l" rtl="0" fontAlgn="base">
        <a:spcBef>
          <a:spcPct val="20000"/>
        </a:spcBef>
        <a:spcAft>
          <a:spcPct val="0"/>
        </a:spcAft>
        <a:buChar char="»"/>
        <a:defRPr sz="2000">
          <a:solidFill>
            <a:schemeClr val="tx1"/>
          </a:solidFill>
          <a:latin typeface="+mn-lt"/>
          <a:ea typeface="ＭＳ Ｐゴシック" pitchFamily="24" charset="-128"/>
        </a:defRPr>
      </a:lvl6pPr>
      <a:lvl7pPr marL="2971800" indent="-228600" algn="l" rtl="0" fontAlgn="base">
        <a:spcBef>
          <a:spcPct val="20000"/>
        </a:spcBef>
        <a:spcAft>
          <a:spcPct val="0"/>
        </a:spcAft>
        <a:buChar char="»"/>
        <a:defRPr sz="2000">
          <a:solidFill>
            <a:schemeClr val="tx1"/>
          </a:solidFill>
          <a:latin typeface="+mn-lt"/>
          <a:ea typeface="ＭＳ Ｐゴシック" pitchFamily="24" charset="-128"/>
        </a:defRPr>
      </a:lvl7pPr>
      <a:lvl8pPr marL="3429000" indent="-228600" algn="l" rtl="0" fontAlgn="base">
        <a:spcBef>
          <a:spcPct val="20000"/>
        </a:spcBef>
        <a:spcAft>
          <a:spcPct val="0"/>
        </a:spcAft>
        <a:buChar char="»"/>
        <a:defRPr sz="2000">
          <a:solidFill>
            <a:schemeClr val="tx1"/>
          </a:solidFill>
          <a:latin typeface="+mn-lt"/>
          <a:ea typeface="ＭＳ Ｐゴシック" pitchFamily="24" charset="-128"/>
        </a:defRPr>
      </a:lvl8pPr>
      <a:lvl9pPr marL="3886200" indent="-228600" algn="l" rtl="0" fontAlgn="base">
        <a:spcBef>
          <a:spcPct val="20000"/>
        </a:spcBef>
        <a:spcAft>
          <a:spcPct val="0"/>
        </a:spcAft>
        <a:buChar char="»"/>
        <a:defRPr sz="2000">
          <a:solidFill>
            <a:schemeClr val="tx1"/>
          </a:solidFill>
          <a:latin typeface="+mn-lt"/>
          <a:ea typeface="ＭＳ Ｐゴシック" pitchFamily="24" charset="-128"/>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Overview of Session 10</a:t>
            </a:r>
          </a:p>
        </p:txBody>
      </p:sp>
      <p:sp>
        <p:nvSpPr>
          <p:cNvPr id="3" name="Content Placeholder 2"/>
          <p:cNvSpPr>
            <a:spLocks noGrp="1"/>
          </p:cNvSpPr>
          <p:nvPr>
            <p:ph idx="1"/>
          </p:nvPr>
        </p:nvSpPr>
        <p:spPr/>
        <p:txBody>
          <a:bodyPr/>
          <a:lstStyle/>
          <a:p>
            <a:pPr lvl="0"/>
            <a:r>
              <a:rPr lang="en-US" dirty="0"/>
              <a:t>Engaging in a video workshop</a:t>
            </a:r>
          </a:p>
          <a:p>
            <a:pPr lvl="0"/>
            <a:r>
              <a:rPr lang="en-US" dirty="0"/>
              <a:t>Considering video workshop beyond the module</a:t>
            </a:r>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
        <p:nvSpPr>
          <p:cNvPr id="7" name="TextBox 6"/>
          <p:cNvSpPr txBox="1"/>
          <p:nvPr/>
        </p:nvSpPr>
        <p:spPr>
          <a:xfrm>
            <a:off x="8229600" y="6400800"/>
            <a:ext cx="564052" cy="276999"/>
          </a:xfrm>
          <a:prstGeom prst="rect">
            <a:avLst/>
          </a:prstGeom>
          <a:noFill/>
        </p:spPr>
        <p:txBody>
          <a:bodyPr wrap="none" rtlCol="0">
            <a:spAutoFit/>
          </a:bodyPr>
          <a:lstStyle/>
          <a:p>
            <a:r>
              <a:rPr lang="en-US" sz="1200" dirty="0">
                <a:latin typeface="Tahoma"/>
                <a:cs typeface="Tahoma"/>
              </a:rPr>
              <a:t>10.1a</a:t>
            </a:r>
          </a:p>
        </p:txBody>
      </p:sp>
    </p:spTree>
    <p:extLst>
      <p:ext uri="{BB962C8B-B14F-4D97-AF65-F5344CB8AC3E}">
        <p14:creationId xmlns:p14="http://schemas.microsoft.com/office/powerpoint/2010/main" val="1939772658"/>
      </p:ext>
    </p:extLst>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Summary</a:t>
            </a:r>
          </a:p>
        </p:txBody>
      </p:sp>
      <p:sp>
        <p:nvSpPr>
          <p:cNvPr id="3" name="Content Placeholder 2"/>
          <p:cNvSpPr>
            <a:spLocks noGrp="1"/>
          </p:cNvSpPr>
          <p:nvPr>
            <p:ph idx="1"/>
          </p:nvPr>
        </p:nvSpPr>
        <p:spPr/>
        <p:txBody>
          <a:bodyPr>
            <a:noAutofit/>
          </a:bodyPr>
          <a:lstStyle/>
          <a:p>
            <a:pPr marL="0" indent="0">
              <a:buFontTx/>
              <a:buNone/>
            </a:pPr>
            <a:r>
              <a:rPr lang="en-US" sz="2000" dirty="0">
                <a:solidFill>
                  <a:srgbClr val="000000"/>
                </a:solidFill>
                <a:latin typeface="Tahoma" charset="0"/>
                <a:ea typeface="ＭＳ Ｐゴシック" charset="0"/>
                <a:cs typeface="ＭＳ Ｐゴシック" charset="0"/>
              </a:rPr>
              <a:t>Now that you have completed the module, capitalize on what you have learned by:</a:t>
            </a:r>
          </a:p>
          <a:p>
            <a:pPr marL="457200" indent="-457200">
              <a:buFont typeface="+mj-lt"/>
              <a:buAutoNum type="arabicPeriod"/>
            </a:pPr>
            <a:r>
              <a:rPr lang="en-US" sz="2000" dirty="0">
                <a:solidFill>
                  <a:srgbClr val="000000"/>
                </a:solidFill>
                <a:latin typeface="Tahoma" charset="0"/>
                <a:ea typeface="ＭＳ Ｐゴシック" charset="0"/>
                <a:cs typeface="ＭＳ Ｐゴシック" charset="0"/>
              </a:rPr>
              <a:t>Engaging in mathematical reasoning and mathematical practices to support one’s own learning of mathematics and use as a resource in teaching</a:t>
            </a:r>
          </a:p>
          <a:p>
            <a:pPr marL="457200" indent="-457200">
              <a:buFont typeface="+mj-lt"/>
              <a:buAutoNum type="arabicPeriod"/>
            </a:pPr>
            <a:r>
              <a:rPr lang="en-US" sz="2000" dirty="0">
                <a:solidFill>
                  <a:srgbClr val="000000"/>
                </a:solidFill>
                <a:latin typeface="Tahoma" charset="0"/>
                <a:ea typeface="ＭＳ Ｐゴシック" charset="0"/>
                <a:cs typeface="ＭＳ Ｐゴシック" charset="0"/>
              </a:rPr>
              <a:t>Supporting reasoning through teaching practices such as establishing an environment that supports reasoning, scaling problems, making reasoning and practices explicit </a:t>
            </a:r>
          </a:p>
          <a:p>
            <a:pPr marL="457200" indent="-457200">
              <a:buFont typeface="+mj-lt"/>
              <a:buAutoNum type="arabicPeriod"/>
            </a:pPr>
            <a:r>
              <a:rPr lang="en-US" sz="2000" dirty="0">
                <a:latin typeface="Tahoma" charset="0"/>
                <a:ea typeface="ＭＳ Ｐゴシック" charset="0"/>
                <a:cs typeface="ＭＳ Ｐゴシック" charset="0"/>
              </a:rPr>
              <a:t>Using understandings of the ways in which students reason to explicitly and meaningfully support their learning</a:t>
            </a:r>
          </a:p>
          <a:p>
            <a:pPr marL="457200" indent="-457200">
              <a:buFont typeface="+mj-lt"/>
              <a:buAutoNum type="arabicPeriod"/>
            </a:pPr>
            <a:r>
              <a:rPr lang="en-US" sz="2000" dirty="0">
                <a:ea typeface="ＭＳ Ｐゴシック" charset="0"/>
                <a:cs typeface="Tahoma"/>
              </a:rPr>
              <a:t>Engaging in video workshop with your colleagues to learn from and improve your own teaching </a:t>
            </a:r>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a:t>
            </a:r>
            <a:r>
              <a:rPr lang="en-US" err="1"/>
              <a:t>.</a:t>
            </a:r>
            <a:r>
              <a:rPr lang="en-US"/>
              <a:t>edu</a:t>
            </a:r>
            <a:endParaRPr lang="en-US" dirty="0"/>
          </a:p>
        </p:txBody>
      </p:sp>
      <p:sp>
        <p:nvSpPr>
          <p:cNvPr id="6" name="TextBox 5"/>
          <p:cNvSpPr txBox="1"/>
          <p:nvPr/>
        </p:nvSpPr>
        <p:spPr>
          <a:xfrm>
            <a:off x="8229600" y="6400800"/>
            <a:ext cx="564052" cy="276999"/>
          </a:xfrm>
          <a:prstGeom prst="rect">
            <a:avLst/>
          </a:prstGeom>
          <a:noFill/>
        </p:spPr>
        <p:txBody>
          <a:bodyPr wrap="none" rtlCol="0">
            <a:spAutoFit/>
          </a:bodyPr>
          <a:lstStyle/>
          <a:p>
            <a:r>
              <a:rPr lang="en-US" sz="1200" dirty="0">
                <a:latin typeface="Tahoma"/>
                <a:cs typeface="Tahoma"/>
              </a:rPr>
              <a:t>10.4a</a:t>
            </a:r>
          </a:p>
        </p:txBody>
      </p:sp>
    </p:spTree>
    <p:extLst>
      <p:ext uri="{BB962C8B-B14F-4D97-AF65-F5344CB8AC3E}">
        <p14:creationId xmlns:p14="http://schemas.microsoft.com/office/powerpoint/2010/main" val="913024458"/>
      </p:ext>
    </p:extLst>
  </p:cSld>
  <p:clrMapOvr>
    <a:masterClrMapping/>
  </p:clrMapOvr>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Video workshop</a:t>
            </a:r>
          </a:p>
        </p:txBody>
      </p:sp>
      <p:sp>
        <p:nvSpPr>
          <p:cNvPr id="3" name="Content Placeholder 2"/>
          <p:cNvSpPr>
            <a:spLocks noGrp="1"/>
          </p:cNvSpPr>
          <p:nvPr>
            <p:ph idx="1"/>
          </p:nvPr>
        </p:nvSpPr>
        <p:spPr/>
        <p:txBody>
          <a:bodyPr/>
          <a:lstStyle/>
          <a:p>
            <a:pPr lvl="0"/>
            <a:r>
              <a:rPr lang="en-US" dirty="0"/>
              <a:t>Focus questions:</a:t>
            </a:r>
          </a:p>
          <a:p>
            <a:pPr lvl="1"/>
            <a:r>
              <a:rPr lang="en-US" dirty="0"/>
              <a:t>What kinds of reasoning do you see students engaged in during this video segment?</a:t>
            </a:r>
          </a:p>
          <a:p>
            <a:pPr lvl="1"/>
            <a:r>
              <a:rPr lang="en-US" dirty="0"/>
              <a:t>What representations, examples, mathematical language, or definitions are students drawing on as they explain and engage with ideas shared by peers?</a:t>
            </a:r>
          </a:p>
          <a:p>
            <a:pPr lvl="1"/>
            <a:r>
              <a:rPr lang="en-US" dirty="0"/>
              <a:t>Which mathematical practices do you see being supported?</a:t>
            </a:r>
          </a:p>
          <a:p>
            <a:r>
              <a:rPr lang="en-US" dirty="0"/>
              <a:t>Debrief the video workshop process in your small groups, considering the questions on the agenda.</a:t>
            </a:r>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
        <p:nvSpPr>
          <p:cNvPr id="6" name="TextBox 5"/>
          <p:cNvSpPr txBox="1"/>
          <p:nvPr/>
        </p:nvSpPr>
        <p:spPr>
          <a:xfrm>
            <a:off x="8229600" y="6400800"/>
            <a:ext cx="564052" cy="276999"/>
          </a:xfrm>
          <a:prstGeom prst="rect">
            <a:avLst/>
          </a:prstGeom>
          <a:noFill/>
        </p:spPr>
        <p:txBody>
          <a:bodyPr wrap="none" rtlCol="0">
            <a:spAutoFit/>
          </a:bodyPr>
          <a:lstStyle/>
          <a:p>
            <a:r>
              <a:rPr lang="en-US" sz="1200" dirty="0">
                <a:latin typeface="Tahoma"/>
                <a:cs typeface="Tahoma"/>
              </a:rPr>
              <a:t>10.2a</a:t>
            </a:r>
          </a:p>
        </p:txBody>
      </p:sp>
    </p:spTree>
    <p:extLst>
      <p:ext uri="{BB962C8B-B14F-4D97-AF65-F5344CB8AC3E}">
        <p14:creationId xmlns:p14="http://schemas.microsoft.com/office/powerpoint/2010/main" val="901192516"/>
      </p:ext>
    </p:extLst>
  </p:cSld>
  <p:clrMapOvr>
    <a:masterClrMapping/>
  </p:clrMapOvr>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Video workshop agenda</a:t>
            </a:r>
          </a:p>
        </p:txBody>
      </p:sp>
      <p:sp>
        <p:nvSpPr>
          <p:cNvPr id="3" name="Content Placeholder 2"/>
          <p:cNvSpPr>
            <a:spLocks noGrp="1"/>
          </p:cNvSpPr>
          <p:nvPr>
            <p:ph idx="1"/>
          </p:nvPr>
        </p:nvSpPr>
        <p:spPr/>
        <p:txBody>
          <a:bodyPr/>
          <a:lstStyle/>
          <a:p>
            <a:r>
              <a:rPr lang="en-US" sz="3200" dirty="0"/>
              <a:t>Before viewing: Set the context for the video</a:t>
            </a:r>
          </a:p>
          <a:p>
            <a:r>
              <a:rPr lang="en-US" sz="3200" dirty="0"/>
              <a:t>During viewing: View the video with the focus questions in mind</a:t>
            </a:r>
          </a:p>
          <a:p>
            <a:r>
              <a:rPr lang="en-US" sz="3200" dirty="0"/>
              <a:t>After viewing: </a:t>
            </a:r>
          </a:p>
          <a:p>
            <a:pPr lvl="1"/>
            <a:r>
              <a:rPr lang="en-US" sz="2800" dirty="0"/>
              <a:t>Discuss the focus questions</a:t>
            </a:r>
          </a:p>
          <a:p>
            <a:pPr lvl="1"/>
            <a:r>
              <a:rPr lang="en-US" sz="2800" dirty="0"/>
              <a:t>Debrief the workshop process</a:t>
            </a:r>
            <a:endParaRPr lang="en-US" dirty="0"/>
          </a:p>
          <a:p>
            <a:pPr marL="0" indent="0">
              <a:buNone/>
            </a:pPr>
            <a:endParaRPr lang="en-US" dirty="0"/>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
        <p:nvSpPr>
          <p:cNvPr id="6" name="TextBox 5"/>
          <p:cNvSpPr txBox="1"/>
          <p:nvPr/>
        </p:nvSpPr>
        <p:spPr>
          <a:xfrm>
            <a:off x="8229600" y="6400800"/>
            <a:ext cx="568335" cy="276999"/>
          </a:xfrm>
          <a:prstGeom prst="rect">
            <a:avLst/>
          </a:prstGeom>
          <a:noFill/>
        </p:spPr>
        <p:txBody>
          <a:bodyPr wrap="none" rtlCol="0">
            <a:spAutoFit/>
          </a:bodyPr>
          <a:lstStyle/>
          <a:p>
            <a:r>
              <a:rPr lang="en-US" sz="1200" dirty="0">
                <a:latin typeface="Tahoma"/>
                <a:cs typeface="Tahoma"/>
              </a:rPr>
              <a:t>10.2b</a:t>
            </a:r>
          </a:p>
        </p:txBody>
      </p:sp>
    </p:spTree>
    <p:extLst>
      <p:ext uri="{BB962C8B-B14F-4D97-AF65-F5344CB8AC3E}">
        <p14:creationId xmlns:p14="http://schemas.microsoft.com/office/powerpoint/2010/main" val="1312723821"/>
      </p:ext>
    </p:extLst>
  </p:cSld>
  <p:clrMapOvr>
    <a:masterClrMapping/>
  </p:clrMapOvr>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Between video reflection question: Teaching practices</a:t>
            </a:r>
          </a:p>
        </p:txBody>
      </p:sp>
      <p:sp>
        <p:nvSpPr>
          <p:cNvPr id="3" name="Content Placeholder 2"/>
          <p:cNvSpPr>
            <a:spLocks noGrp="1"/>
          </p:cNvSpPr>
          <p:nvPr>
            <p:ph idx="1"/>
          </p:nvPr>
        </p:nvSpPr>
        <p:spPr/>
        <p:txBody>
          <a:bodyPr/>
          <a:lstStyle/>
          <a:p>
            <a:pPr marL="0" indent="0">
              <a:buNone/>
            </a:pPr>
            <a:r>
              <a:rPr lang="en-US" dirty="0">
                <a:solidFill>
                  <a:srgbClr val="000000"/>
                </a:solidFill>
                <a:latin typeface="Tahoma" charset="0"/>
                <a:ea typeface="ＭＳ Ｐゴシック" charset="0"/>
                <a:cs typeface="ＭＳ Ｐゴシック" charset="0"/>
              </a:rPr>
              <a:t>How did the video workshop support your thinking about the following teaching practices? </a:t>
            </a:r>
          </a:p>
          <a:p>
            <a:r>
              <a:rPr lang="en-US" dirty="0">
                <a:solidFill>
                  <a:srgbClr val="000000"/>
                </a:solidFill>
                <a:latin typeface="Tahoma" charset="0"/>
                <a:ea typeface="ＭＳ Ｐゴシック" charset="0"/>
                <a:cs typeface="ＭＳ Ｐゴシック" charset="0"/>
              </a:rPr>
              <a:t>Establishing an environment that supports reasoning</a:t>
            </a:r>
          </a:p>
          <a:p>
            <a:r>
              <a:rPr lang="en-US" dirty="0">
                <a:solidFill>
                  <a:srgbClr val="000000"/>
                </a:solidFill>
                <a:latin typeface="Tahoma" charset="0"/>
                <a:ea typeface="ＭＳ Ｐゴシック" charset="0"/>
                <a:cs typeface="ＭＳ Ｐゴシック" charset="0"/>
              </a:rPr>
              <a:t>Scaling problems</a:t>
            </a:r>
          </a:p>
          <a:p>
            <a:r>
              <a:rPr lang="en-US" dirty="0">
                <a:solidFill>
                  <a:srgbClr val="000000"/>
                </a:solidFill>
                <a:latin typeface="Tahoma" charset="0"/>
                <a:ea typeface="ＭＳ Ｐゴシック" charset="0"/>
                <a:cs typeface="ＭＳ Ｐゴシック" charset="0"/>
              </a:rPr>
              <a:t>Making reasoning and practices explicit </a:t>
            </a:r>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
        <p:nvSpPr>
          <p:cNvPr id="6" name="TextBox 5"/>
          <p:cNvSpPr txBox="1"/>
          <p:nvPr/>
        </p:nvSpPr>
        <p:spPr>
          <a:xfrm>
            <a:off x="8229600" y="6400800"/>
            <a:ext cx="554283" cy="276999"/>
          </a:xfrm>
          <a:prstGeom prst="rect">
            <a:avLst/>
          </a:prstGeom>
          <a:noFill/>
        </p:spPr>
        <p:txBody>
          <a:bodyPr wrap="none" rtlCol="0">
            <a:spAutoFit/>
          </a:bodyPr>
          <a:lstStyle/>
          <a:p>
            <a:r>
              <a:rPr lang="en-US" sz="1200" dirty="0">
                <a:latin typeface="Tahoma"/>
                <a:cs typeface="Tahoma"/>
              </a:rPr>
              <a:t>10.2c</a:t>
            </a:r>
          </a:p>
        </p:txBody>
      </p:sp>
    </p:spTree>
    <p:extLst>
      <p:ext uri="{BB962C8B-B14F-4D97-AF65-F5344CB8AC3E}">
        <p14:creationId xmlns:p14="http://schemas.microsoft.com/office/powerpoint/2010/main" val="753203"/>
      </p:ext>
    </p:extLst>
  </p:cSld>
  <p:clrMapOvr>
    <a:masterClrMapping/>
  </p:clrMapOvr>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Between video reflection question: </a:t>
            </a:r>
            <a:br>
              <a:rPr lang="en-US" dirty="0"/>
            </a:br>
            <a:r>
              <a:rPr lang="en-US" dirty="0"/>
              <a:t>Mathematics</a:t>
            </a:r>
          </a:p>
        </p:txBody>
      </p:sp>
      <p:sp>
        <p:nvSpPr>
          <p:cNvPr id="3" name="Content Placeholder 2"/>
          <p:cNvSpPr>
            <a:spLocks noGrp="1"/>
          </p:cNvSpPr>
          <p:nvPr>
            <p:ph idx="1"/>
          </p:nvPr>
        </p:nvSpPr>
        <p:spPr/>
        <p:txBody>
          <a:bodyPr/>
          <a:lstStyle/>
          <a:p>
            <a:pPr marL="0" indent="0">
              <a:buNone/>
            </a:pPr>
            <a:r>
              <a:rPr lang="en-US" dirty="0">
                <a:solidFill>
                  <a:srgbClr val="000000"/>
                </a:solidFill>
                <a:latin typeface="Tahoma" charset="0"/>
                <a:ea typeface="ＭＳ Ｐゴシック" charset="0"/>
                <a:cs typeface="ＭＳ Ｐゴシック" charset="0"/>
              </a:rPr>
              <a:t>How did the video workshop support your thinking about mathematical practices such as reasoning?</a:t>
            </a:r>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
        <p:nvSpPr>
          <p:cNvPr id="6" name="TextBox 5"/>
          <p:cNvSpPr txBox="1"/>
          <p:nvPr/>
        </p:nvSpPr>
        <p:spPr>
          <a:xfrm>
            <a:off x="8229600" y="6400800"/>
            <a:ext cx="568335" cy="276999"/>
          </a:xfrm>
          <a:prstGeom prst="rect">
            <a:avLst/>
          </a:prstGeom>
          <a:noFill/>
        </p:spPr>
        <p:txBody>
          <a:bodyPr wrap="none" rtlCol="0">
            <a:spAutoFit/>
          </a:bodyPr>
          <a:lstStyle/>
          <a:p>
            <a:r>
              <a:rPr lang="en-US" sz="1200" dirty="0">
                <a:latin typeface="Tahoma"/>
                <a:cs typeface="Tahoma"/>
              </a:rPr>
              <a:t>10.2d</a:t>
            </a:r>
          </a:p>
        </p:txBody>
      </p:sp>
    </p:spTree>
    <p:extLst>
      <p:ext uri="{BB962C8B-B14F-4D97-AF65-F5344CB8AC3E}">
        <p14:creationId xmlns:p14="http://schemas.microsoft.com/office/powerpoint/2010/main" val="2754010900"/>
      </p:ext>
    </p:extLst>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Between video reflection question: </a:t>
            </a:r>
            <a:br>
              <a:rPr lang="en-US" dirty="0"/>
            </a:br>
            <a:r>
              <a:rPr lang="en-US" dirty="0"/>
              <a:t>Student thinking</a:t>
            </a:r>
          </a:p>
        </p:txBody>
      </p:sp>
      <p:sp>
        <p:nvSpPr>
          <p:cNvPr id="3" name="Content Placeholder 2"/>
          <p:cNvSpPr>
            <a:spLocks noGrp="1"/>
          </p:cNvSpPr>
          <p:nvPr>
            <p:ph idx="1"/>
          </p:nvPr>
        </p:nvSpPr>
        <p:spPr/>
        <p:txBody>
          <a:bodyPr/>
          <a:lstStyle/>
          <a:p>
            <a:pPr marL="0" indent="0">
              <a:buNone/>
            </a:pPr>
            <a:r>
              <a:rPr lang="en-US" sz="3200" dirty="0">
                <a:solidFill>
                  <a:srgbClr val="000000"/>
                </a:solidFill>
                <a:latin typeface="Tahoma" charset="0"/>
                <a:ea typeface="ＭＳ Ｐゴシック" charset="0"/>
                <a:cs typeface="ＭＳ Ｐゴシック" charset="0"/>
              </a:rPr>
              <a:t>Share an example of student thinking from the video workshop and the ways in which it made you wonder or expanded your thinking.</a:t>
            </a:r>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
        <p:nvSpPr>
          <p:cNvPr id="6" name="TextBox 5"/>
          <p:cNvSpPr txBox="1"/>
          <p:nvPr/>
        </p:nvSpPr>
        <p:spPr>
          <a:xfrm>
            <a:off x="8229600" y="6400800"/>
            <a:ext cx="564277" cy="276999"/>
          </a:xfrm>
          <a:prstGeom prst="rect">
            <a:avLst/>
          </a:prstGeom>
          <a:noFill/>
        </p:spPr>
        <p:txBody>
          <a:bodyPr wrap="none" rtlCol="0">
            <a:spAutoFit/>
          </a:bodyPr>
          <a:lstStyle/>
          <a:p>
            <a:r>
              <a:rPr lang="en-US" sz="1200" dirty="0">
                <a:latin typeface="Tahoma"/>
                <a:cs typeface="Tahoma"/>
              </a:rPr>
              <a:t>10.2e</a:t>
            </a:r>
          </a:p>
        </p:txBody>
      </p:sp>
    </p:spTree>
    <p:extLst>
      <p:ext uri="{BB962C8B-B14F-4D97-AF65-F5344CB8AC3E}">
        <p14:creationId xmlns:p14="http://schemas.microsoft.com/office/powerpoint/2010/main" val="2149583060"/>
      </p:ext>
    </p:extLst>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Reflecting on the video workshops</a:t>
            </a:r>
          </a:p>
        </p:txBody>
      </p:sp>
      <p:sp>
        <p:nvSpPr>
          <p:cNvPr id="3" name="Content Placeholder 2"/>
          <p:cNvSpPr>
            <a:spLocks noGrp="1"/>
          </p:cNvSpPr>
          <p:nvPr>
            <p:ph idx="1"/>
          </p:nvPr>
        </p:nvSpPr>
        <p:spPr/>
        <p:txBody>
          <a:bodyPr/>
          <a:lstStyle/>
          <a:p>
            <a:r>
              <a:rPr lang="en-US" dirty="0"/>
              <a:t>What have you learned over the four video workshops?</a:t>
            </a:r>
          </a:p>
          <a:p>
            <a:pPr lvl="1"/>
            <a:r>
              <a:rPr lang="en-US" dirty="0"/>
              <a:t>About your own teaching?</a:t>
            </a:r>
          </a:p>
          <a:p>
            <a:pPr lvl="1"/>
            <a:r>
              <a:rPr lang="en-US" dirty="0"/>
              <a:t>About your students’ thinking?</a:t>
            </a:r>
          </a:p>
          <a:p>
            <a:r>
              <a:rPr lang="en-US" dirty="0"/>
              <a:t>What are the challenges and benefits of the video workshop process? </a:t>
            </a:r>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
        <p:nvSpPr>
          <p:cNvPr id="6" name="TextBox 5"/>
          <p:cNvSpPr txBox="1"/>
          <p:nvPr/>
        </p:nvSpPr>
        <p:spPr>
          <a:xfrm>
            <a:off x="8229600" y="6400800"/>
            <a:ext cx="564052" cy="276999"/>
          </a:xfrm>
          <a:prstGeom prst="rect">
            <a:avLst/>
          </a:prstGeom>
          <a:noFill/>
        </p:spPr>
        <p:txBody>
          <a:bodyPr wrap="none" rtlCol="0">
            <a:spAutoFit/>
          </a:bodyPr>
          <a:lstStyle/>
          <a:p>
            <a:r>
              <a:rPr lang="en-US" sz="1200" dirty="0">
                <a:latin typeface="Tahoma"/>
                <a:cs typeface="Tahoma"/>
              </a:rPr>
              <a:t>10.3a</a:t>
            </a:r>
          </a:p>
        </p:txBody>
      </p:sp>
    </p:spTree>
    <p:extLst>
      <p:ext uri="{BB962C8B-B14F-4D97-AF65-F5344CB8AC3E}">
        <p14:creationId xmlns:p14="http://schemas.microsoft.com/office/powerpoint/2010/main" val="2095094746"/>
      </p:ext>
    </p:extLst>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Video workshops: Moving forward</a:t>
            </a:r>
          </a:p>
        </p:txBody>
      </p:sp>
      <p:sp>
        <p:nvSpPr>
          <p:cNvPr id="3" name="Content Placeholder 2"/>
          <p:cNvSpPr>
            <a:spLocks noGrp="1"/>
          </p:cNvSpPr>
          <p:nvPr>
            <p:ph idx="1"/>
          </p:nvPr>
        </p:nvSpPr>
        <p:spPr/>
        <p:txBody>
          <a:bodyPr>
            <a:normAutofit/>
          </a:bodyPr>
          <a:lstStyle/>
          <a:p>
            <a:pPr marL="0" lvl="0" indent="0">
              <a:buNone/>
            </a:pPr>
            <a:r>
              <a:rPr lang="en-US" sz="2400" dirty="0"/>
              <a:t>In each video workshop debrief, we have talked about:</a:t>
            </a:r>
          </a:p>
          <a:p>
            <a:pPr lvl="1"/>
            <a:r>
              <a:rPr lang="en-US" sz="2000" dirty="0"/>
              <a:t>Understanding the process</a:t>
            </a:r>
          </a:p>
          <a:p>
            <a:pPr lvl="1"/>
            <a:r>
              <a:rPr lang="en-US" sz="2000" dirty="0"/>
              <a:t>Analyzing teaching and learning</a:t>
            </a:r>
          </a:p>
          <a:p>
            <a:pPr lvl="1"/>
            <a:r>
              <a:rPr lang="en-US" sz="2000" dirty="0"/>
              <a:t>Building productive norms</a:t>
            </a:r>
          </a:p>
          <a:p>
            <a:pPr lvl="0"/>
            <a:endParaRPr lang="en-US" sz="2400" dirty="0"/>
          </a:p>
          <a:p>
            <a:pPr lvl="0"/>
            <a:r>
              <a:rPr lang="en-US" sz="2400" dirty="0"/>
              <a:t>What tips would you give to someone trying to collect video or work samples that would support improvement in their teaching?</a:t>
            </a:r>
          </a:p>
          <a:p>
            <a:r>
              <a:rPr lang="en-US" sz="2400" dirty="0"/>
              <a:t>What tips would you give to someone trying video workshop with colleagues? </a:t>
            </a:r>
            <a:endParaRPr lang="en-US" sz="2100" dirty="0">
              <a:solidFill>
                <a:srgbClr val="000000"/>
              </a:solidFill>
            </a:endParaRPr>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
        <p:nvSpPr>
          <p:cNvPr id="6" name="TextBox 5"/>
          <p:cNvSpPr txBox="1"/>
          <p:nvPr/>
        </p:nvSpPr>
        <p:spPr>
          <a:xfrm>
            <a:off x="8229600" y="6400800"/>
            <a:ext cx="568335" cy="276999"/>
          </a:xfrm>
          <a:prstGeom prst="rect">
            <a:avLst/>
          </a:prstGeom>
          <a:noFill/>
        </p:spPr>
        <p:txBody>
          <a:bodyPr wrap="none" rtlCol="0">
            <a:spAutoFit/>
          </a:bodyPr>
          <a:lstStyle/>
          <a:p>
            <a:r>
              <a:rPr lang="en-US" sz="1200" dirty="0">
                <a:latin typeface="Tahoma"/>
                <a:cs typeface="Tahoma"/>
              </a:rPr>
              <a:t>10.3b</a:t>
            </a:r>
          </a:p>
        </p:txBody>
      </p:sp>
    </p:spTree>
    <p:extLst>
      <p:ext uri="{BB962C8B-B14F-4D97-AF65-F5344CB8AC3E}">
        <p14:creationId xmlns:p14="http://schemas.microsoft.com/office/powerpoint/2010/main" val="2656970190"/>
      </p:ext>
    </p:extLst>
  </p:cSld>
  <p:clrMapOvr>
    <a:masterClrMapping/>
  </p:clrMapOv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Continuing video workshop work</a:t>
            </a:r>
          </a:p>
        </p:txBody>
      </p:sp>
      <p:sp>
        <p:nvSpPr>
          <p:cNvPr id="3" name="Content Placeholder 2"/>
          <p:cNvSpPr>
            <a:spLocks noGrp="1"/>
          </p:cNvSpPr>
          <p:nvPr>
            <p:ph idx="1"/>
          </p:nvPr>
        </p:nvSpPr>
        <p:spPr/>
        <p:txBody>
          <a:bodyPr/>
          <a:lstStyle/>
          <a:p>
            <a:r>
              <a:rPr lang="en-US" dirty="0"/>
              <a:t>Tips for continuing video workshops</a:t>
            </a:r>
          </a:p>
          <a:p>
            <a:r>
              <a:rPr lang="en-US" dirty="0"/>
              <a:t>Video recording tips</a:t>
            </a:r>
          </a:p>
          <a:p>
            <a:r>
              <a:rPr lang="en-US" dirty="0"/>
              <a:t>Sample agenda</a:t>
            </a:r>
          </a:p>
          <a:p>
            <a:r>
              <a:rPr lang="en-US" dirty="0"/>
              <a:t>Sample conversation starters</a:t>
            </a:r>
          </a:p>
        </p:txBody>
      </p:sp>
      <p:sp>
        <p:nvSpPr>
          <p:cNvPr id="5" name="Footer Placeholder 4"/>
          <p:cNvSpPr>
            <a:spLocks noGrp="1"/>
          </p:cNvSpPr>
          <p:nvPr>
            <p:ph type="ftr" sz="quarter" idx="11"/>
          </p:nvPr>
        </p:nvSpPr>
        <p:spPr/>
        <p:txBody>
          <a:bodyPr/>
          <a:lstStyle/>
          <a:p>
            <a:pPr>
              <a:defRPr/>
            </a:pPr>
            <a:r>
              <a:rPr lang="en-US" dirty="0"/>
              <a:t>This work is licensed under a Creative Commons Attribution-Noncommercial-4.0 International License: https://</a:t>
            </a:r>
            <a:r>
              <a:rPr lang="en-US" dirty="0" err="1"/>
              <a:t>creativecommons.org</a:t>
            </a:r>
            <a:r>
              <a:rPr lang="en-US" dirty="0"/>
              <a:t>/licenses/by-</a:t>
            </a:r>
            <a:r>
              <a:rPr lang="en-US" dirty="0" err="1"/>
              <a:t>nc</a:t>
            </a:r>
            <a:r>
              <a:rPr lang="en-US" dirty="0"/>
              <a:t>/4.0/
© 2018 Mathematics Teaching and Learning to Teach • School of Education • University of Michigan • Ann Arbor, MI 48109-1259 • </a:t>
            </a:r>
            <a:r>
              <a:rPr lang="en-US" dirty="0" err="1"/>
              <a:t>mtlt@umich.edu</a:t>
            </a:r>
            <a:endParaRPr lang="en-US" dirty="0"/>
          </a:p>
        </p:txBody>
      </p:sp>
      <p:sp>
        <p:nvSpPr>
          <p:cNvPr id="6" name="TextBox 5"/>
          <p:cNvSpPr txBox="1"/>
          <p:nvPr/>
        </p:nvSpPr>
        <p:spPr>
          <a:xfrm>
            <a:off x="8229600" y="6400800"/>
            <a:ext cx="554283" cy="276999"/>
          </a:xfrm>
          <a:prstGeom prst="rect">
            <a:avLst/>
          </a:prstGeom>
          <a:noFill/>
        </p:spPr>
        <p:txBody>
          <a:bodyPr wrap="none" rtlCol="0">
            <a:spAutoFit/>
          </a:bodyPr>
          <a:lstStyle/>
          <a:p>
            <a:r>
              <a:rPr lang="en-US" sz="1200" dirty="0">
                <a:latin typeface="Tahoma"/>
                <a:cs typeface="Tahoma"/>
              </a:rPr>
              <a:t>10.3c</a:t>
            </a:r>
          </a:p>
        </p:txBody>
      </p:sp>
    </p:spTree>
    <p:extLst>
      <p:ext uri="{BB962C8B-B14F-4D97-AF65-F5344CB8AC3E}">
        <p14:creationId xmlns:p14="http://schemas.microsoft.com/office/powerpoint/2010/main" val="3107904043"/>
      </p:ext>
    </p:extLst>
  </p:cSld>
  <p:clrMapOvr>
    <a:masterClrMapping/>
  </p:clrMapOvr>
  <p:transition/>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Tahoma"/>
        <a:ea typeface=""/>
        <a:cs typeface=""/>
      </a:majorFont>
      <a:minorFont>
        <a:latin typeface="Tahom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4750</TotalTime>
  <Words>720</Words>
  <Application>Microsoft Macintosh PowerPoint</Application>
  <PresentationFormat>On-screen Show (4:3)</PresentationFormat>
  <Paragraphs>79</Paragraphs>
  <Slides>10</Slides>
  <Notes>10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10</vt:i4>
      </vt:variant>
    </vt:vector>
  </HeadingPairs>
  <TitlesOfParts>
    <vt:vector size="15" baseType="lpstr">
      <vt:lpstr>ＭＳ Ｐゴシック</vt:lpstr>
      <vt:lpstr>Arial</vt:lpstr>
      <vt:lpstr>Calibri</vt:lpstr>
      <vt:lpstr>Tahoma</vt:lpstr>
      <vt:lpstr>Default Design</vt:lpstr>
      <vt:lpstr>Overview of Session 10</vt:lpstr>
      <vt:lpstr>Video workshop</vt:lpstr>
      <vt:lpstr>Video workshop agenda</vt:lpstr>
      <vt:lpstr>Between video reflection question: Teaching practices</vt:lpstr>
      <vt:lpstr>Between video reflection question:  Mathematics</vt:lpstr>
      <vt:lpstr>Between video reflection question:  Student thinking</vt:lpstr>
      <vt:lpstr>Reflecting on the video workshops</vt:lpstr>
      <vt:lpstr>Video workshops: Moving forward</vt:lpstr>
      <vt:lpstr>Continuing video workshop work</vt:lpstr>
      <vt:lpstr>Summary</vt:lpstr>
    </vt:vector>
  </TitlesOfParts>
  <Company/>
  <LinksUpToDate>false</LinksUpToDate>
  <SharedDoc>false</SharedDoc>
  <HyperlinksChanged>false</HyperlinksChanged>
  <AppVersion>16.0015</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Kristine</dc:creator>
  <cp:lastModifiedBy>Microsoft Office User</cp:lastModifiedBy>
  <cp:revision>264</cp:revision>
  <cp:lastPrinted>2013-10-22T17:35:36Z</cp:lastPrinted>
  <dcterms:created xsi:type="dcterms:W3CDTF">2012-09-04T03:35:09Z</dcterms:created>
  <dcterms:modified xsi:type="dcterms:W3CDTF">2018-08-07T15:31:56Z</dcterms:modified>
</cp:coreProperties>
</file>