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64" r:id="rId2"/>
    <p:sldId id="265" r:id="rId3"/>
    <p:sldId id="266" r:id="rId4"/>
    <p:sldId id="267" r:id="rId5"/>
    <p:sldId id="268" r:id="rId6"/>
    <p:sldId id="269" r:id="rId7"/>
    <p:sldId id="270" r:id="rId8"/>
    <p:sldId id="271" r:id="rId9"/>
    <p:sldId id="272" r:id="rId10"/>
    <p:sldId id="273" r:id="rId11"/>
    <p:sldId id="274" r:id="rId12"/>
    <p:sldId id="275"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1">
          <p15:clr>
            <a:srgbClr val="A4A3A4"/>
          </p15:clr>
        </p15:guide>
        <p15:guide id="2" orient="horz" pos="1153">
          <p15:clr>
            <a:srgbClr val="A4A3A4"/>
          </p15:clr>
        </p15:guide>
        <p15:guide id="3" orient="horz" pos="4178">
          <p15:clr>
            <a:srgbClr val="A4A3A4"/>
          </p15:clr>
        </p15:guide>
        <p15:guide id="4" orient="horz" pos="2155">
          <p15:clr>
            <a:srgbClr val="A4A3A4"/>
          </p15:clr>
        </p15:guide>
        <p15:guide id="5" orient="horz" pos="3862">
          <p15:clr>
            <a:srgbClr val="A4A3A4"/>
          </p15:clr>
        </p15:guide>
        <p15:guide id="6" orient="horz" pos="1151">
          <p15:clr>
            <a:srgbClr val="A4A3A4"/>
          </p15:clr>
        </p15:guide>
        <p15:guide id="7" orient="horz" pos="2160">
          <p15:clr>
            <a:srgbClr val="A4A3A4"/>
          </p15:clr>
        </p15:guide>
        <p15:guide id="8" orient="horz" pos="3874">
          <p15:clr>
            <a:srgbClr val="A4A3A4"/>
          </p15:clr>
        </p15:guide>
        <p15:guide id="9" pos="235">
          <p15:clr>
            <a:srgbClr val="A4A3A4"/>
          </p15:clr>
        </p15:guide>
        <p15:guide id="10" pos="5526">
          <p15:clr>
            <a:srgbClr val="A4A3A4"/>
          </p15:clr>
        </p15:guide>
        <p15:guide id="11" pos="28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9E9E9E"/>
    <a:srgbClr val="0A224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69" autoAdjust="0"/>
    <p:restoredTop sz="88682" autoAdjust="0"/>
  </p:normalViewPr>
  <p:slideViewPr>
    <p:cSldViewPr snapToGrid="0" showGuides="1">
      <p:cViewPr varScale="1">
        <p:scale>
          <a:sx n="111" d="100"/>
          <a:sy n="111" d="100"/>
        </p:scale>
        <p:origin x="2216" y="200"/>
      </p:cViewPr>
      <p:guideLst>
        <p:guide orient="horz" pos="181"/>
        <p:guide orient="horz" pos="1153"/>
        <p:guide orient="horz" pos="4178"/>
        <p:guide orient="horz" pos="2155"/>
        <p:guide orient="horz" pos="3862"/>
        <p:guide orient="horz" pos="1151"/>
        <p:guide orient="horz" pos="2160"/>
        <p:guide orient="horz" pos="3874"/>
        <p:guide pos="235"/>
        <p:guide pos="5526"/>
        <p:guide pos="2894"/>
      </p:guideLst>
    </p:cSldViewPr>
  </p:slideViewPr>
  <p:notesTextViewPr>
    <p:cViewPr>
      <p:scale>
        <a:sx n="100" d="100"/>
        <a:sy n="100" d="100"/>
      </p:scale>
      <p:origin x="0" y="0"/>
    </p:cViewPr>
  </p:notesTextViewPr>
  <p:sorterViewPr>
    <p:cViewPr>
      <p:scale>
        <a:sx n="89" d="100"/>
        <a:sy n="89" d="100"/>
      </p:scale>
      <p:origin x="0" y="720"/>
    </p:cViewPr>
  </p:sorterViewPr>
  <p:notesViewPr>
    <p:cSldViewPr snapToGrid="0">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EE8A952-5A0F-2A47-A9C1-5CDD596A8C48}" type="datetime1">
              <a:rPr lang="en-US" smtClean="0"/>
              <a:t>8/7/18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388548-2B64-2D41-BEBD-3EBA363F5B3E}" type="slidenum">
              <a:rPr lang="en-US" smtClean="0"/>
              <a:pPr/>
              <a:t>‹#›</a:t>
            </a:fld>
            <a:endParaRPr lang="en-US"/>
          </a:p>
        </p:txBody>
      </p:sp>
    </p:spTree>
    <p:extLst>
      <p:ext uri="{BB962C8B-B14F-4D97-AF65-F5344CB8AC3E}">
        <p14:creationId xmlns:p14="http://schemas.microsoft.com/office/powerpoint/2010/main" val="179937659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4286EA-5937-2848-9D4B-A969E961EF50}" type="datetime1">
              <a:rPr lang="en-US" smtClean="0"/>
              <a:t>8/7/18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A84BB5-8C22-FE4A-9B97-A7A27B420F01}" type="slidenum">
              <a:rPr lang="en-US" smtClean="0"/>
              <a:pPr/>
              <a:t>‹#›</a:t>
            </a:fld>
            <a:endParaRPr lang="en-US"/>
          </a:p>
        </p:txBody>
      </p:sp>
    </p:spTree>
    <p:extLst>
      <p:ext uri="{BB962C8B-B14F-4D97-AF65-F5344CB8AC3E}">
        <p14:creationId xmlns:p14="http://schemas.microsoft.com/office/powerpoint/2010/main" val="3384993689"/>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354699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27689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27052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03113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35469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40136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58137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21573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28051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87939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073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19492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Fo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447C6CEE-25B7-CF4B-8870-CE53B14CB18C}" type="slidenum">
              <a:rPr lang="en-US"/>
              <a:pPr>
                <a:defRPr/>
              </a:pPr>
              <a:t>‹#›</a:t>
            </a:fld>
            <a:endParaRPr lang="en-US" dirty="0"/>
          </a:p>
        </p:txBody>
      </p:sp>
      <p:sp>
        <p:nvSpPr>
          <p:cNvPr id="5" name="Footer Placeholder 1">
            <a:extLst>
              <a:ext uri="{FF2B5EF4-FFF2-40B4-BE49-F238E27FC236}">
                <a16:creationId xmlns:a16="http://schemas.microsoft.com/office/drawing/2014/main" id="{6D34B36B-BCA6-4447-A9B5-ED10ABB8B6D4}"/>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21473359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Fo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p:txBody>
          <a:bodyPr/>
          <a:lstStyle>
            <a:lvl1pPr>
              <a:defRPr/>
            </a:lvl1pPr>
          </a:lstStyle>
          <a:p>
            <a:pPr>
              <a:defRPr/>
            </a:pPr>
            <a:fld id="{B33D2313-3034-BC4C-A324-053463D7952A}" type="slidenum">
              <a:rPr lang="en-US"/>
              <a:pPr>
                <a:defRPr/>
              </a:pPr>
              <a:t>‹#›</a:t>
            </a:fld>
            <a:endParaRPr lang="en-US" dirty="0"/>
          </a:p>
        </p:txBody>
      </p:sp>
      <p:sp>
        <p:nvSpPr>
          <p:cNvPr id="5" name="Footer Placeholder 1">
            <a:extLst>
              <a:ext uri="{FF2B5EF4-FFF2-40B4-BE49-F238E27FC236}">
                <a16:creationId xmlns:a16="http://schemas.microsoft.com/office/drawing/2014/main" id="{48AC4E39-BFAD-464F-8CA4-4720A08311D5}"/>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64622531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Fon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800"/>
            </a:lvl1pPr>
            <a:lvl2pPr>
              <a:defRPr sz="2400"/>
            </a:lvl2pPr>
            <a:lvl3pPr>
              <a:defRPr sz="20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D7681840-CFDF-D342-9C56-71AEE65ACCB8}" type="slidenum">
              <a:rPr lang="en-US"/>
              <a:pPr>
                <a:defRPr/>
              </a:pPr>
              <a:t>‹#›</a:t>
            </a:fld>
            <a:endParaRPr lang="en-US" dirty="0"/>
          </a:p>
        </p:txBody>
      </p:sp>
      <p:sp>
        <p:nvSpPr>
          <p:cNvPr id="5" name="Footer Placeholder 1">
            <a:extLst>
              <a:ext uri="{FF2B5EF4-FFF2-40B4-BE49-F238E27FC236}">
                <a16:creationId xmlns:a16="http://schemas.microsoft.com/office/drawing/2014/main" id="{78D9636A-E661-F24F-BEEC-1445CC93A7C7}"/>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2007736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Font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4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CCA46C9-D141-0B47-891F-94A1D10DF5D7}" type="slidenum">
              <a:rPr lang="en-US"/>
              <a:pPr>
                <a:defRPr/>
              </a:pPr>
              <a:t>‹#›</a:t>
            </a:fld>
            <a:endParaRPr lang="en-US" dirty="0"/>
          </a:p>
        </p:txBody>
      </p:sp>
      <p:sp>
        <p:nvSpPr>
          <p:cNvPr id="5" name="Footer Placeholder 1">
            <a:extLst>
              <a:ext uri="{FF2B5EF4-FFF2-40B4-BE49-F238E27FC236}">
                <a16:creationId xmlns:a16="http://schemas.microsoft.com/office/drawing/2014/main" id="{B02AD6D2-A958-B843-8FDF-0FC14D3E54E0}"/>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5251528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Font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2000"/>
            </a:lvl1pPr>
            <a:lvl2pPr>
              <a:defRPr sz="16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3505A21-99B0-6E43-B7F6-999B718A6A98}" type="slidenum">
              <a:rPr lang="en-US"/>
              <a:pPr>
                <a:defRPr/>
              </a:pPr>
              <a:t>‹#›</a:t>
            </a:fld>
            <a:endParaRPr lang="en-US" dirty="0"/>
          </a:p>
        </p:txBody>
      </p:sp>
      <p:sp>
        <p:nvSpPr>
          <p:cNvPr id="5" name="Footer Placeholder 1">
            <a:extLst>
              <a:ext uri="{FF2B5EF4-FFF2-40B4-BE49-F238E27FC236}">
                <a16:creationId xmlns:a16="http://schemas.microsoft.com/office/drawing/2014/main" id="{06AC634D-AE8C-CB44-8A14-F8DA42BEDACD}"/>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41149700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Font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a:defRPr sz="14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CC63040-4348-5A4B-8418-A288BE5EDFF4}" type="slidenum">
              <a:rPr lang="en-US"/>
              <a:pPr>
                <a:defRPr/>
              </a:pPr>
              <a:t>‹#›</a:t>
            </a:fld>
            <a:endParaRPr lang="en-US" dirty="0"/>
          </a:p>
        </p:txBody>
      </p:sp>
      <p:sp>
        <p:nvSpPr>
          <p:cNvPr id="5" name="Footer Placeholder 1">
            <a:extLst>
              <a:ext uri="{FF2B5EF4-FFF2-40B4-BE49-F238E27FC236}">
                <a16:creationId xmlns:a16="http://schemas.microsoft.com/office/drawing/2014/main" id="{053EF4CA-4B7C-CA46-A555-3824160CD442}"/>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313586537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3700" y="1834094"/>
            <a:ext cx="4102100" cy="427460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724400" y="1834093"/>
            <a:ext cx="4038600" cy="42746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08BB2EB-04CD-F841-BD54-12600B0B92CA}" type="slidenum">
              <a:rPr lang="en-US"/>
              <a:pPr>
                <a:defRPr/>
              </a:pPr>
              <a:t>‹#›</a:t>
            </a:fld>
            <a:endParaRPr lang="en-US" dirty="0"/>
          </a:p>
        </p:txBody>
      </p:sp>
      <p:sp>
        <p:nvSpPr>
          <p:cNvPr id="6" name="Footer Placeholder 1">
            <a:extLst>
              <a:ext uri="{FF2B5EF4-FFF2-40B4-BE49-F238E27FC236}">
                <a16:creationId xmlns:a16="http://schemas.microsoft.com/office/drawing/2014/main" id="{EB9759B0-0ED5-A245-BDD9-569E58B6AD39}"/>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81189209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2D5C7F6C-AE1D-764E-A07D-A3388B4EC2DF}" type="slidenum">
              <a:rPr lang="en-US"/>
              <a:pPr>
                <a:defRPr/>
              </a:pPr>
              <a:t>‹#›</a:t>
            </a:fld>
            <a:endParaRPr lang="en-US" dirty="0"/>
          </a:p>
        </p:txBody>
      </p:sp>
      <p:sp>
        <p:nvSpPr>
          <p:cNvPr id="4" name="Footer Placeholder 1">
            <a:extLst>
              <a:ext uri="{FF2B5EF4-FFF2-40B4-BE49-F238E27FC236}">
                <a16:creationId xmlns:a16="http://schemas.microsoft.com/office/drawing/2014/main" id="{7C67A19A-DCA1-A840-8148-1959FE542F28}"/>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391046243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4B51801-A1AB-4646-9FD5-931AEBEC5911}" type="slidenum">
              <a:rPr lang="en-US"/>
              <a:pPr>
                <a:defRPr/>
              </a:pPr>
              <a:t>‹#›</a:t>
            </a:fld>
            <a:endParaRPr lang="en-US" dirty="0"/>
          </a:p>
        </p:txBody>
      </p:sp>
      <p:sp>
        <p:nvSpPr>
          <p:cNvPr id="3" name="Footer Placeholder 1">
            <a:extLst>
              <a:ext uri="{FF2B5EF4-FFF2-40B4-BE49-F238E27FC236}">
                <a16:creationId xmlns:a16="http://schemas.microsoft.com/office/drawing/2014/main" id="{2B910F7B-F74C-EC47-BAA8-F43C083AC8EE}"/>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127136564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0999" y="609600"/>
            <a:ext cx="8380413"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6"/>
          <p:cNvSpPr>
            <a:spLocks noGrp="1" noChangeArrowheads="1"/>
          </p:cNvSpPr>
          <p:nvPr>
            <p:ph type="sldNum" sz="quarter" idx="10"/>
          </p:nvPr>
        </p:nvSpPr>
        <p:spPr>
          <a:ln/>
        </p:spPr>
        <p:txBody>
          <a:bodyPr/>
          <a:lstStyle>
            <a:lvl1pPr>
              <a:defRPr/>
            </a:lvl1pPr>
          </a:lstStyle>
          <a:p>
            <a:pPr>
              <a:defRPr/>
            </a:pPr>
            <a:fld id="{001CC738-6E12-8745-A38F-55F00EA375A7}" type="slidenum">
              <a:rPr lang="en-US"/>
              <a:pPr>
                <a:defRPr/>
              </a:pPr>
              <a:t>‹#›</a:t>
            </a:fld>
            <a:endParaRPr lang="en-US" dirty="0"/>
          </a:p>
        </p:txBody>
      </p:sp>
      <p:sp>
        <p:nvSpPr>
          <p:cNvPr id="4" name="Footer Placeholder 1">
            <a:extLst>
              <a:ext uri="{FF2B5EF4-FFF2-40B4-BE49-F238E27FC236}">
                <a16:creationId xmlns:a16="http://schemas.microsoft.com/office/drawing/2014/main" id="{967DC530-B575-F64D-B03B-43EB0BD07F0C}"/>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61541258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68300" y="304800"/>
            <a:ext cx="8394700" cy="1371600"/>
          </a:xfrm>
          <a:prstGeom prst="rect">
            <a:avLst/>
          </a:prstGeom>
          <a:solidFill>
            <a:srgbClr val="0A2241"/>
          </a:solidFill>
          <a:ln>
            <a:noFill/>
          </a:ln>
          <a:extLs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81000" y="1828800"/>
            <a:ext cx="8382000" cy="4297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8153400" y="6245225"/>
            <a:ext cx="609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a:cs typeface="Arial"/>
              </a:defRPr>
            </a:lvl1pPr>
          </a:lstStyle>
          <a:p>
            <a:fld id="{EBE3BB92-FF3B-6447-B668-FB1B78939559}" type="slidenum">
              <a:rPr lang="en-US" smtClean="0"/>
              <a:pPr/>
              <a:t>‹#›</a:t>
            </a:fld>
            <a:endParaRPr lang="en-US" dirty="0"/>
          </a:p>
        </p:txBody>
      </p:sp>
      <p:sp>
        <p:nvSpPr>
          <p:cNvPr id="6" name="Footer Placeholder 1">
            <a:extLst>
              <a:ext uri="{FF2B5EF4-FFF2-40B4-BE49-F238E27FC236}">
                <a16:creationId xmlns:a16="http://schemas.microsoft.com/office/drawing/2014/main" id="{DD9CB0F2-67CD-824B-B2BE-85BD1A328A4F}"/>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532917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hf sldNum="0" hdr="0" dt="0"/>
  <p:txStyles>
    <p:titleStyle>
      <a:lvl1pPr algn="ctr" rtl="0" eaLnBrk="0" fontAlgn="base" hangingPunct="0">
        <a:spcBef>
          <a:spcPct val="0"/>
        </a:spcBef>
        <a:spcAft>
          <a:spcPct val="0"/>
        </a:spcAft>
        <a:defRPr sz="4000">
          <a:solidFill>
            <a:schemeClr val="bg1"/>
          </a:solidFill>
          <a:latin typeface="+mj-lt"/>
          <a:ea typeface="ＭＳ Ｐゴシック" pitchFamily="24" charset="-128"/>
          <a:cs typeface="ＭＳ Ｐゴシック" pitchFamily="24" charset="-128"/>
        </a:defRPr>
      </a:lvl1pPr>
      <a:lvl2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2pPr>
      <a:lvl3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3pPr>
      <a:lvl4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4pPr>
      <a:lvl5pPr algn="ctr" rtl="0" eaLnBrk="0" fontAlgn="base" hangingPunct="0">
        <a:spcBef>
          <a:spcPct val="0"/>
        </a:spcBef>
        <a:spcAft>
          <a:spcPct val="0"/>
        </a:spcAft>
        <a:defRPr sz="4400">
          <a:solidFill>
            <a:schemeClr val="bg1"/>
          </a:solidFill>
          <a:latin typeface="Tahoma" pitchFamily="24" charset="0"/>
          <a:ea typeface="ＭＳ Ｐゴシック" pitchFamily="24" charset="-128"/>
          <a:cs typeface="ＭＳ Ｐゴシック" pitchFamily="24" charset="-128"/>
        </a:defRPr>
      </a:lvl5pPr>
      <a:lvl6pPr marL="457200" algn="ctr" rtl="0" fontAlgn="base">
        <a:spcBef>
          <a:spcPct val="0"/>
        </a:spcBef>
        <a:spcAft>
          <a:spcPct val="0"/>
        </a:spcAft>
        <a:defRPr sz="4400" b="1">
          <a:solidFill>
            <a:schemeClr val="tx2"/>
          </a:solidFill>
          <a:latin typeface="Tahoma" pitchFamily="24" charset="0"/>
        </a:defRPr>
      </a:lvl6pPr>
      <a:lvl7pPr marL="914400" algn="ctr" rtl="0" fontAlgn="base">
        <a:spcBef>
          <a:spcPct val="0"/>
        </a:spcBef>
        <a:spcAft>
          <a:spcPct val="0"/>
        </a:spcAft>
        <a:defRPr sz="4400" b="1">
          <a:solidFill>
            <a:schemeClr val="tx2"/>
          </a:solidFill>
          <a:latin typeface="Tahoma" pitchFamily="24" charset="0"/>
        </a:defRPr>
      </a:lvl7pPr>
      <a:lvl8pPr marL="1371600" algn="ctr" rtl="0" fontAlgn="base">
        <a:spcBef>
          <a:spcPct val="0"/>
        </a:spcBef>
        <a:spcAft>
          <a:spcPct val="0"/>
        </a:spcAft>
        <a:defRPr sz="4400" b="1">
          <a:solidFill>
            <a:schemeClr val="tx2"/>
          </a:solidFill>
          <a:latin typeface="Tahoma" pitchFamily="24" charset="0"/>
        </a:defRPr>
      </a:lvl8pPr>
      <a:lvl9pPr marL="1828800" algn="ctr" rtl="0" fontAlgn="base">
        <a:spcBef>
          <a:spcPct val="0"/>
        </a:spcBef>
        <a:spcAft>
          <a:spcPct val="0"/>
        </a:spcAft>
        <a:defRPr sz="4400" b="1">
          <a:solidFill>
            <a:schemeClr val="tx2"/>
          </a:solidFill>
          <a:latin typeface="Tahoma" pitchFamily="2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4"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Session 2</a:t>
            </a:r>
          </a:p>
        </p:txBody>
      </p:sp>
      <p:sp>
        <p:nvSpPr>
          <p:cNvPr id="3" name="Content Placeholder 2"/>
          <p:cNvSpPr>
            <a:spLocks noGrp="1"/>
          </p:cNvSpPr>
          <p:nvPr>
            <p:ph sz="half" idx="1"/>
          </p:nvPr>
        </p:nvSpPr>
        <p:spPr>
          <a:xfrm>
            <a:off x="393700" y="1834094"/>
            <a:ext cx="8369300" cy="4300006"/>
          </a:xfrm>
          <a:ln>
            <a:noFill/>
          </a:ln>
        </p:spPr>
        <p:txBody>
          <a:bodyPr/>
          <a:lstStyle/>
          <a:p>
            <a:r>
              <a:rPr lang="en-US" sz="3200" dirty="0"/>
              <a:t>Explaining and evaluating approaches for solving the Pool Border Problem</a:t>
            </a:r>
          </a:p>
          <a:p>
            <a:r>
              <a:rPr lang="en-US" sz="3200" dirty="0"/>
              <a:t>Using a classroom video to analyze students’ reasoning and teaching practices that establish an environment that nurtures mathematical practice</a:t>
            </a:r>
          </a:p>
          <a:p>
            <a:r>
              <a:rPr lang="en-US" sz="3200" dirty="0"/>
              <a:t>Identifying the steps of the video workshop process</a:t>
            </a:r>
          </a:p>
        </p:txBody>
      </p:sp>
      <p:sp>
        <p:nvSpPr>
          <p:cNvPr id="9" name="TextBox 8"/>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2.1a</a:t>
            </a:r>
          </a:p>
        </p:txBody>
      </p:sp>
      <p:sp>
        <p:nvSpPr>
          <p:cNvPr id="4" name="TextBox 3"/>
          <p:cNvSpPr txBox="1"/>
          <p:nvPr/>
        </p:nvSpPr>
        <p:spPr>
          <a:xfrm>
            <a:off x="7581900" y="3136900"/>
            <a:ext cx="184666" cy="369332"/>
          </a:xfrm>
          <a:prstGeom prst="rect">
            <a:avLst/>
          </a:prstGeom>
          <a:noFill/>
        </p:spPr>
        <p:txBody>
          <a:bodyPr wrap="none" rtlCol="0">
            <a:spAutoFit/>
          </a:bodyPr>
          <a:lstStyle/>
          <a:p>
            <a:endParaRPr lang="en-US" dirty="0"/>
          </a:p>
        </p:txBody>
      </p:sp>
      <p:sp>
        <p:nvSpPr>
          <p:cNvPr id="6" name="Footer Placeholder 1">
            <a:extLst>
              <a:ext uri="{FF2B5EF4-FFF2-40B4-BE49-F238E27FC236}">
                <a16:creationId xmlns:a16="http://schemas.microsoft.com/office/drawing/2014/main" id="{7DF58D82-A10D-F74E-9844-2E43FE420A0E}"/>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1318814442"/>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Video workshop – After viewing</a:t>
            </a:r>
          </a:p>
        </p:txBody>
      </p:sp>
      <p:sp>
        <p:nvSpPr>
          <p:cNvPr id="3" name="Content Placeholder 2"/>
          <p:cNvSpPr>
            <a:spLocks noGrp="1"/>
          </p:cNvSpPr>
          <p:nvPr>
            <p:ph idx="1"/>
          </p:nvPr>
        </p:nvSpPr>
        <p:spPr/>
        <p:txBody>
          <a:bodyPr>
            <a:normAutofit fontScale="70000" lnSpcReduction="20000"/>
          </a:bodyPr>
          <a:lstStyle/>
          <a:p>
            <a:pPr>
              <a:lnSpc>
                <a:spcPct val="120000"/>
              </a:lnSpc>
              <a:buNone/>
            </a:pPr>
            <a:r>
              <a:rPr lang="en-US" sz="2710" dirty="0">
                <a:latin typeface="Tahoma"/>
                <a:cs typeface="Tahoma"/>
              </a:rPr>
              <a:t>After viewing a video:</a:t>
            </a:r>
          </a:p>
          <a:p>
            <a:pPr>
              <a:lnSpc>
                <a:spcPct val="120000"/>
              </a:lnSpc>
            </a:pPr>
            <a:r>
              <a:rPr lang="en-US" sz="2710" dirty="0">
                <a:solidFill>
                  <a:srgbClr val="000000"/>
                </a:solidFill>
                <a:latin typeface="Tahoma"/>
                <a:cs typeface="Tahoma"/>
              </a:rPr>
              <a:t>Have an open discussion of something that each group member noticed in or wondered about the video</a:t>
            </a:r>
          </a:p>
          <a:p>
            <a:pPr>
              <a:lnSpc>
                <a:spcPct val="120000"/>
              </a:lnSpc>
            </a:pPr>
            <a:r>
              <a:rPr lang="en-US" sz="2710" dirty="0">
                <a:solidFill>
                  <a:srgbClr val="000000"/>
                </a:solidFill>
                <a:latin typeface="Tahoma"/>
                <a:cs typeface="Tahoma"/>
              </a:rPr>
              <a:t>Spend the majority of the time carefully considering the focus questions</a:t>
            </a:r>
          </a:p>
          <a:p>
            <a:pPr lvl="1">
              <a:lnSpc>
                <a:spcPct val="120000"/>
              </a:lnSpc>
            </a:pPr>
            <a:r>
              <a:rPr lang="en-US" sz="2323" dirty="0">
                <a:solidFill>
                  <a:srgbClr val="000000"/>
                </a:solidFill>
                <a:latin typeface="Tahoma"/>
                <a:cs typeface="Tahoma"/>
              </a:rPr>
              <a:t>Know a place or two in the video that connect really well to the focus questions</a:t>
            </a:r>
          </a:p>
          <a:p>
            <a:pPr lvl="1">
              <a:lnSpc>
                <a:spcPct val="120000"/>
              </a:lnSpc>
            </a:pPr>
            <a:r>
              <a:rPr lang="en-US" sz="2323" dirty="0">
                <a:solidFill>
                  <a:srgbClr val="000000"/>
                </a:solidFill>
                <a:latin typeface="Tahoma"/>
                <a:cs typeface="Tahoma"/>
              </a:rPr>
              <a:t>Close attention to talk, student thinking, teacher’s moves and comments</a:t>
            </a:r>
          </a:p>
          <a:p>
            <a:pPr lvl="1">
              <a:lnSpc>
                <a:spcPct val="120000"/>
              </a:lnSpc>
            </a:pPr>
            <a:r>
              <a:rPr lang="en-US" sz="2323" dirty="0">
                <a:solidFill>
                  <a:srgbClr val="000000"/>
                </a:solidFill>
                <a:latin typeface="Tahoma"/>
                <a:cs typeface="Tahoma"/>
              </a:rPr>
              <a:t>Detail and evidence</a:t>
            </a:r>
          </a:p>
          <a:p>
            <a:pPr>
              <a:lnSpc>
                <a:spcPct val="120000"/>
              </a:lnSpc>
            </a:pPr>
            <a:r>
              <a:rPr lang="en-US" sz="2710" dirty="0">
                <a:solidFill>
                  <a:srgbClr val="000000"/>
                </a:solidFill>
                <a:latin typeface="Tahoma"/>
                <a:cs typeface="Tahoma"/>
              </a:rPr>
              <a:t>Debrief the process</a:t>
            </a:r>
          </a:p>
          <a:p>
            <a:pPr lvl="1">
              <a:lnSpc>
                <a:spcPct val="120000"/>
              </a:lnSpc>
            </a:pPr>
            <a:r>
              <a:rPr lang="en-US" sz="2323" i="1" dirty="0">
                <a:solidFill>
                  <a:srgbClr val="000000"/>
                </a:solidFill>
                <a:latin typeface="Tahoma"/>
                <a:cs typeface="Tahoma"/>
              </a:rPr>
              <a:t>Set up: </a:t>
            </a:r>
            <a:r>
              <a:rPr lang="en-US" sz="2323" dirty="0">
                <a:solidFill>
                  <a:srgbClr val="000000"/>
                </a:solidFill>
                <a:latin typeface="Tahoma"/>
                <a:cs typeface="Tahoma"/>
              </a:rPr>
              <a:t>What was it like setting up the video? What could be improved?</a:t>
            </a:r>
          </a:p>
          <a:p>
            <a:pPr lvl="1">
              <a:lnSpc>
                <a:spcPct val="120000"/>
              </a:lnSpc>
            </a:pPr>
            <a:r>
              <a:rPr lang="en-US" sz="2323" i="1" dirty="0">
                <a:solidFill>
                  <a:srgbClr val="000000"/>
                </a:solidFill>
                <a:latin typeface="Tahoma"/>
                <a:cs typeface="Tahoma"/>
              </a:rPr>
              <a:t>Focus: </a:t>
            </a:r>
            <a:r>
              <a:rPr lang="en-US" sz="2323" dirty="0">
                <a:solidFill>
                  <a:srgbClr val="000000"/>
                </a:solidFill>
                <a:latin typeface="Tahoma"/>
                <a:cs typeface="Tahoma"/>
              </a:rPr>
              <a:t>How well was the group able to stay focused on the main questions? What might help improve the focus?</a:t>
            </a:r>
          </a:p>
          <a:p>
            <a:pPr lvl="1">
              <a:lnSpc>
                <a:spcPct val="120000"/>
              </a:lnSpc>
            </a:pPr>
            <a:r>
              <a:rPr lang="en-US" sz="2323" i="1" dirty="0">
                <a:solidFill>
                  <a:srgbClr val="000000"/>
                </a:solidFill>
                <a:latin typeface="Tahoma"/>
                <a:cs typeface="Tahoma"/>
              </a:rPr>
              <a:t>Connection to video: </a:t>
            </a:r>
            <a:r>
              <a:rPr lang="en-US" sz="2300" dirty="0">
                <a:solidFill>
                  <a:srgbClr val="000000"/>
                </a:solidFill>
                <a:latin typeface="Tahoma"/>
                <a:cs typeface="Tahoma"/>
              </a:rPr>
              <a:t>Did the group focus on specific aspects of the video (as opposed to talking more generally, taking off from something in the video)? What might support closer work on the video itself?</a:t>
            </a:r>
          </a:p>
        </p:txBody>
      </p:sp>
      <p:sp>
        <p:nvSpPr>
          <p:cNvPr id="6" name="TextBox 5"/>
          <p:cNvSpPr txBox="1"/>
          <p:nvPr/>
        </p:nvSpPr>
        <p:spPr>
          <a:xfrm>
            <a:off x="8229600" y="6400800"/>
            <a:ext cx="470276" cy="276999"/>
          </a:xfrm>
          <a:prstGeom prst="rect">
            <a:avLst/>
          </a:prstGeom>
          <a:noFill/>
        </p:spPr>
        <p:txBody>
          <a:bodyPr wrap="none" rtlCol="0">
            <a:spAutoFit/>
          </a:bodyPr>
          <a:lstStyle/>
          <a:p>
            <a:r>
              <a:rPr lang="en-US" sz="1200" dirty="0">
                <a:latin typeface="Tahoma"/>
                <a:cs typeface="Tahoma"/>
              </a:rPr>
              <a:t>2.5c</a:t>
            </a:r>
          </a:p>
        </p:txBody>
      </p:sp>
      <p:sp>
        <p:nvSpPr>
          <p:cNvPr id="5" name="Footer Placeholder 1">
            <a:extLst>
              <a:ext uri="{FF2B5EF4-FFF2-40B4-BE49-F238E27FC236}">
                <a16:creationId xmlns:a16="http://schemas.microsoft.com/office/drawing/2014/main" id="{C0C69DC8-20C9-E940-86AD-D36FB4DEAC1D}"/>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130611915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workshop – While viewing</a:t>
            </a:r>
          </a:p>
        </p:txBody>
      </p:sp>
      <p:sp>
        <p:nvSpPr>
          <p:cNvPr id="3" name="Content Placeholder 2"/>
          <p:cNvSpPr>
            <a:spLocks noGrp="1"/>
          </p:cNvSpPr>
          <p:nvPr>
            <p:ph idx="1"/>
          </p:nvPr>
        </p:nvSpPr>
        <p:spPr/>
        <p:txBody>
          <a:bodyPr/>
          <a:lstStyle/>
          <a:p>
            <a:r>
              <a:rPr lang="en-US" sz="3200" dirty="0"/>
              <a:t>Pay close attention to talk, student thinking, teacher’s moves and comments</a:t>
            </a:r>
          </a:p>
          <a:p>
            <a:r>
              <a:rPr lang="en-US" sz="3200" dirty="0"/>
              <a:t>Jot a few notes about instances in the video that relate to the focus questions</a:t>
            </a:r>
          </a:p>
          <a:p>
            <a:r>
              <a:rPr lang="en-US" sz="3200" dirty="0"/>
              <a:t>Take note of other thought provoking parts of the video</a:t>
            </a:r>
          </a:p>
        </p:txBody>
      </p:sp>
      <p:sp>
        <p:nvSpPr>
          <p:cNvPr id="6" name="TextBox 5"/>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2.5d</a:t>
            </a:r>
          </a:p>
        </p:txBody>
      </p:sp>
      <p:sp>
        <p:nvSpPr>
          <p:cNvPr id="5" name="Footer Placeholder 1">
            <a:extLst>
              <a:ext uri="{FF2B5EF4-FFF2-40B4-BE49-F238E27FC236}">
                <a16:creationId xmlns:a16="http://schemas.microsoft.com/office/drawing/2014/main" id="{7907307E-225D-4A4D-8BE5-3AA5B07867FF}"/>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160714663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pPr marL="0" indent="0">
              <a:buNone/>
            </a:pPr>
            <a:r>
              <a:rPr lang="en-US" dirty="0"/>
              <a:t>In this session, you:</a:t>
            </a:r>
          </a:p>
          <a:p>
            <a:r>
              <a:rPr lang="en-US" dirty="0"/>
              <a:t>Explained and evaluated methods and solutions to a mathematics problem</a:t>
            </a:r>
          </a:p>
          <a:p>
            <a:r>
              <a:rPr lang="en-US" dirty="0"/>
              <a:t>Considered teaching practices relevant to teaching students to reason and explain</a:t>
            </a:r>
          </a:p>
          <a:p>
            <a:r>
              <a:rPr lang="en-US" dirty="0"/>
              <a:t>Learned the steps of a video workshop process</a:t>
            </a:r>
          </a:p>
        </p:txBody>
      </p:sp>
      <p:sp>
        <p:nvSpPr>
          <p:cNvPr id="7" name="TextBox 6"/>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2.6a</a:t>
            </a:r>
          </a:p>
        </p:txBody>
      </p:sp>
      <p:sp>
        <p:nvSpPr>
          <p:cNvPr id="5" name="Footer Placeholder 1">
            <a:extLst>
              <a:ext uri="{FF2B5EF4-FFF2-40B4-BE49-F238E27FC236}">
                <a16:creationId xmlns:a16="http://schemas.microsoft.com/office/drawing/2014/main" id="{2CBC137D-AF66-6A43-BDC9-76997A60C577}"/>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378923510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of solutions to</a:t>
            </a:r>
            <a:br>
              <a:rPr lang="en-US" dirty="0"/>
            </a:br>
            <a:r>
              <a:rPr lang="en-US" dirty="0"/>
              <a:t>the Pool Border Problem</a:t>
            </a:r>
          </a:p>
        </p:txBody>
      </p:sp>
      <p:sp>
        <p:nvSpPr>
          <p:cNvPr id="3" name="Content Placeholder 2"/>
          <p:cNvSpPr>
            <a:spLocks noGrp="1"/>
          </p:cNvSpPr>
          <p:nvPr>
            <p:ph sz="half" idx="1"/>
          </p:nvPr>
        </p:nvSpPr>
        <p:spPr>
          <a:xfrm>
            <a:off x="393700" y="1834094"/>
            <a:ext cx="4102100" cy="4261906"/>
          </a:xfrm>
          <a:ln>
            <a:solidFill>
              <a:schemeClr val="tx1"/>
            </a:solidFill>
          </a:ln>
        </p:spPr>
        <p:txBody>
          <a:bodyPr/>
          <a:lstStyle/>
          <a:p>
            <a:pPr marL="0" indent="0">
              <a:buNone/>
            </a:pPr>
            <a:r>
              <a:rPr lang="en-US" sz="2400" dirty="0"/>
              <a:t>How many square tiles does it take to build a border around a square “pool”?  Find a way to know the number of tiles it will take without having to count, for any size pool. </a:t>
            </a:r>
          </a:p>
        </p:txBody>
      </p:sp>
      <p:pic>
        <p:nvPicPr>
          <p:cNvPr id="6" name="Picture 5" descr="1.jpg"/>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1587500" y="4483100"/>
            <a:ext cx="1460500" cy="1460500"/>
          </a:xfrm>
          <a:prstGeom prst="rect">
            <a:avLst/>
          </a:prstGeom>
        </p:spPr>
      </p:pic>
      <p:sp>
        <p:nvSpPr>
          <p:cNvPr id="8" name="Content Placeholder 6"/>
          <p:cNvSpPr txBox="1">
            <a:spLocks/>
          </p:cNvSpPr>
          <p:nvPr/>
        </p:nvSpPr>
        <p:spPr bwMode="auto">
          <a:xfrm>
            <a:off x="4724400" y="1841501"/>
            <a:ext cx="4064000" cy="4254500"/>
          </a:xfrm>
          <a:prstGeom prst="rect">
            <a:avLst/>
          </a:prstGeom>
          <a:solidFill>
            <a:srgbClr val="FDD77C"/>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None/>
            </a:pPr>
            <a:r>
              <a:rPr lang="en-US" sz="1700" dirty="0"/>
              <a:t>During the discussion, consider:</a:t>
            </a:r>
          </a:p>
          <a:p>
            <a:r>
              <a:rPr lang="en-US" sz="1700" dirty="0"/>
              <a:t>Whether each approach will allow you to know the number of tiles for any size pool</a:t>
            </a:r>
          </a:p>
          <a:p>
            <a:r>
              <a:rPr lang="en-US" sz="1700" dirty="0"/>
              <a:t>How solutions connect back to the problem (is the explanation complete?)</a:t>
            </a:r>
          </a:p>
          <a:p>
            <a:r>
              <a:rPr lang="en-US" sz="1700" dirty="0"/>
              <a:t>How solutions/approaches map onto each other</a:t>
            </a:r>
          </a:p>
          <a:p>
            <a:r>
              <a:rPr lang="en-US" sz="1700" dirty="0"/>
              <a:t>The language, representations, and logic used in each explanation</a:t>
            </a:r>
          </a:p>
        </p:txBody>
      </p:sp>
      <p:sp>
        <p:nvSpPr>
          <p:cNvPr id="9" name="TextBox 8"/>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2.2a</a:t>
            </a:r>
          </a:p>
        </p:txBody>
      </p:sp>
      <p:sp>
        <p:nvSpPr>
          <p:cNvPr id="7" name="Footer Placeholder 1">
            <a:extLst>
              <a:ext uri="{FF2B5EF4-FFF2-40B4-BE49-F238E27FC236}">
                <a16:creationId xmlns:a16="http://schemas.microsoft.com/office/drawing/2014/main" id="{5C8CCE3B-2D46-0E4F-ACD1-5B0637E8B76C}"/>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191359439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Considering </a:t>
            </a:r>
            <a:r>
              <a:rPr lang="en-US">
                <a:latin typeface="Tahoma"/>
                <a:cs typeface="Tahoma"/>
              </a:rPr>
              <a:t>explanations of</a:t>
            </a:r>
            <a:br>
              <a:rPr lang="en-US">
                <a:latin typeface="Tahoma"/>
                <a:cs typeface="Tahoma"/>
              </a:rPr>
            </a:br>
            <a:r>
              <a:rPr lang="en-US">
                <a:latin typeface="Tahoma"/>
                <a:cs typeface="Tahoma"/>
              </a:rPr>
              <a:t>the Pool Border </a:t>
            </a:r>
            <a:r>
              <a:rPr lang="en-US" dirty="0">
                <a:latin typeface="Tahoma"/>
                <a:cs typeface="Tahoma"/>
              </a:rPr>
              <a:t>P</a:t>
            </a:r>
            <a:r>
              <a:rPr lang="en-US">
                <a:latin typeface="Tahoma"/>
                <a:cs typeface="Tahoma"/>
              </a:rPr>
              <a:t>roblem</a:t>
            </a:r>
            <a:endParaRPr lang="en-US" dirty="0">
              <a:latin typeface="Tahoma"/>
              <a:cs typeface="Tahoma"/>
            </a:endParaRPr>
          </a:p>
        </p:txBody>
      </p:sp>
      <p:sp>
        <p:nvSpPr>
          <p:cNvPr id="3" name="Content Placeholder 2"/>
          <p:cNvSpPr>
            <a:spLocks noGrp="1"/>
          </p:cNvSpPr>
          <p:nvPr>
            <p:ph sz="half" idx="1"/>
          </p:nvPr>
        </p:nvSpPr>
        <p:spPr>
          <a:ln>
            <a:solidFill>
              <a:schemeClr val="tx1"/>
            </a:solidFill>
          </a:ln>
        </p:spPr>
        <p:txBody>
          <a:bodyPr/>
          <a:lstStyle/>
          <a:p>
            <a:pPr marL="0" indent="0">
              <a:buNone/>
            </a:pPr>
            <a:r>
              <a:rPr lang="en-US" sz="2400" dirty="0">
                <a:latin typeface="Tahoma"/>
                <a:cs typeface="Tahoma"/>
              </a:rPr>
              <a:t>How many square tiles does it take to build a border around a square “pool”?  Find a way to know the number of tiles it will take without having to count, for any size pool. </a:t>
            </a:r>
          </a:p>
        </p:txBody>
      </p:sp>
      <p:pic>
        <p:nvPicPr>
          <p:cNvPr id="6" name="Picture 5" descr="1.jpg"/>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1587500" y="4483100"/>
            <a:ext cx="1460500" cy="1460500"/>
          </a:xfrm>
          <a:prstGeom prst="rect">
            <a:avLst/>
          </a:prstGeom>
        </p:spPr>
      </p:pic>
      <p:sp>
        <p:nvSpPr>
          <p:cNvPr id="8" name="Content Placeholder 6"/>
          <p:cNvSpPr txBox="1">
            <a:spLocks/>
          </p:cNvSpPr>
          <p:nvPr/>
        </p:nvSpPr>
        <p:spPr bwMode="auto">
          <a:xfrm>
            <a:off x="4724400" y="1828800"/>
            <a:ext cx="4038600" cy="4279901"/>
          </a:xfrm>
          <a:prstGeom prst="rect">
            <a:avLst/>
          </a:prstGeom>
          <a:solidFill>
            <a:srgbClr val="FDD77C"/>
          </a:solidFill>
          <a:ln w="9525">
            <a:solidFill>
              <a:srgbClr val="000000"/>
            </a:solidFill>
            <a:miter lim="800000"/>
            <a:headEnd/>
            <a:tailEnd/>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18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18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18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18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1800">
                <a:solidFill>
                  <a:schemeClr val="tx1"/>
                </a:solidFill>
                <a:latin typeface="+mn-lt"/>
                <a:ea typeface="ＭＳ Ｐゴシック" pitchFamily="24" charset="-128"/>
              </a:defRPr>
            </a:lvl9pPr>
          </a:lstStyle>
          <a:p>
            <a:pPr marL="0" indent="0">
              <a:buNone/>
            </a:pPr>
            <a:r>
              <a:rPr lang="en-US" sz="1800" dirty="0">
                <a:latin typeface="Tahoma"/>
                <a:cs typeface="Tahoma"/>
              </a:rPr>
              <a:t>Focus questions:</a:t>
            </a:r>
          </a:p>
          <a:p>
            <a:r>
              <a:rPr lang="en-US" sz="1800" dirty="0">
                <a:latin typeface="Tahoma"/>
                <a:cs typeface="Tahoma"/>
              </a:rPr>
              <a:t>What features of the explanations supported your understanding?</a:t>
            </a:r>
          </a:p>
          <a:p>
            <a:r>
              <a:rPr lang="en-US" sz="1800" dirty="0">
                <a:latin typeface="Tahoma"/>
                <a:cs typeface="Tahoma"/>
              </a:rPr>
              <a:t>What features of different approaches to recording did you find helpful or not as helpful? </a:t>
            </a:r>
          </a:p>
          <a:p>
            <a:r>
              <a:rPr lang="en-US" sz="1800" dirty="0">
                <a:latin typeface="Tahoma"/>
                <a:cs typeface="Tahoma"/>
              </a:rPr>
              <a:t>What did you notice about the use of language, representations, and logic in the explanations? </a:t>
            </a:r>
          </a:p>
        </p:txBody>
      </p:sp>
      <p:sp>
        <p:nvSpPr>
          <p:cNvPr id="9" name="TextBox 8"/>
          <p:cNvSpPr txBox="1"/>
          <p:nvPr/>
        </p:nvSpPr>
        <p:spPr>
          <a:xfrm>
            <a:off x="8229600" y="6400800"/>
            <a:ext cx="480044" cy="276999"/>
          </a:xfrm>
          <a:prstGeom prst="rect">
            <a:avLst/>
          </a:prstGeom>
          <a:noFill/>
        </p:spPr>
        <p:txBody>
          <a:bodyPr wrap="none" rtlCol="0">
            <a:spAutoFit/>
          </a:bodyPr>
          <a:lstStyle/>
          <a:p>
            <a:r>
              <a:rPr lang="en-US" sz="1200">
                <a:latin typeface="Tahoma"/>
                <a:cs typeface="Tahoma"/>
              </a:rPr>
              <a:t>2.3a</a:t>
            </a:r>
            <a:endParaRPr lang="en-US" sz="1200" dirty="0">
              <a:latin typeface="Tahoma"/>
              <a:cs typeface="Tahoma"/>
            </a:endParaRPr>
          </a:p>
        </p:txBody>
      </p:sp>
      <p:sp>
        <p:nvSpPr>
          <p:cNvPr id="7" name="Footer Placeholder 1">
            <a:extLst>
              <a:ext uri="{FF2B5EF4-FFF2-40B4-BE49-F238E27FC236}">
                <a16:creationId xmlns:a16="http://schemas.microsoft.com/office/drawing/2014/main" id="{E1220492-DE32-1844-A1D2-8B67F5325FB0}"/>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8082980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Studying mathematics teaching</a:t>
            </a:r>
          </a:p>
        </p:txBody>
      </p:sp>
      <p:sp>
        <p:nvSpPr>
          <p:cNvPr id="8" name="Content Placeholder 7"/>
          <p:cNvSpPr>
            <a:spLocks noGrp="1"/>
          </p:cNvSpPr>
          <p:nvPr>
            <p:ph idx="1"/>
          </p:nvPr>
        </p:nvSpPr>
        <p:spPr/>
        <p:txBody>
          <a:bodyPr/>
          <a:lstStyle/>
          <a:p>
            <a:r>
              <a:rPr lang="en-US" dirty="0"/>
              <a:t>Records of practice</a:t>
            </a:r>
          </a:p>
          <a:p>
            <a:r>
              <a:rPr lang="en-US" dirty="0"/>
              <a:t>Close attention to talk, student thinking, teacher’s moves and comments</a:t>
            </a:r>
          </a:p>
          <a:p>
            <a:r>
              <a:rPr lang="en-US" dirty="0"/>
              <a:t>Detail and evidence</a:t>
            </a:r>
          </a:p>
          <a:p>
            <a:r>
              <a:rPr lang="en-US" dirty="0"/>
              <a:t>Learning to see and hear practices of teaching</a:t>
            </a:r>
          </a:p>
        </p:txBody>
      </p:sp>
      <p:sp>
        <p:nvSpPr>
          <p:cNvPr id="9" name="TextBox 8"/>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2.4a</a:t>
            </a:r>
          </a:p>
        </p:txBody>
      </p:sp>
      <p:sp>
        <p:nvSpPr>
          <p:cNvPr id="5" name="Footer Placeholder 1">
            <a:extLst>
              <a:ext uri="{FF2B5EF4-FFF2-40B4-BE49-F238E27FC236}">
                <a16:creationId xmlns:a16="http://schemas.microsoft.com/office/drawing/2014/main" id="{10DE659F-F955-164C-B603-2E1102AB1F3C}"/>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58400222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Context for the video</a:t>
            </a:r>
          </a:p>
        </p:txBody>
      </p:sp>
      <p:sp>
        <p:nvSpPr>
          <p:cNvPr id="3" name="Content Placeholder 2"/>
          <p:cNvSpPr>
            <a:spLocks noGrp="1"/>
          </p:cNvSpPr>
          <p:nvPr>
            <p:ph idx="1"/>
          </p:nvPr>
        </p:nvSpPr>
        <p:spPr/>
        <p:txBody>
          <a:bodyPr>
            <a:normAutofit fontScale="92500"/>
          </a:bodyPr>
          <a:lstStyle/>
          <a:p>
            <a:r>
              <a:rPr lang="en-US" dirty="0">
                <a:latin typeface="Tahoma"/>
                <a:cs typeface="Tahoma"/>
              </a:rPr>
              <a:t>Entering 5</a:t>
            </a:r>
            <a:r>
              <a:rPr lang="en-US" baseline="30000" dirty="0">
                <a:latin typeface="Tahoma"/>
                <a:cs typeface="Tahoma"/>
              </a:rPr>
              <a:t>th</a:t>
            </a:r>
            <a:r>
              <a:rPr lang="en-US" dirty="0">
                <a:latin typeface="Tahoma"/>
                <a:cs typeface="Tahoma"/>
              </a:rPr>
              <a:t> graders (10-year olds)</a:t>
            </a:r>
          </a:p>
          <a:p>
            <a:r>
              <a:rPr lang="en-US" dirty="0">
                <a:solidFill>
                  <a:srgbClr val="000000"/>
                </a:solidFill>
                <a:latin typeface="Tahoma"/>
                <a:cs typeface="Tahoma"/>
              </a:rPr>
              <a:t>Two week summer program (8</a:t>
            </a:r>
            <a:r>
              <a:rPr lang="en-US" baseline="30000" dirty="0">
                <a:latin typeface="Tahoma"/>
                <a:cs typeface="Tahoma"/>
              </a:rPr>
              <a:t>th</a:t>
            </a:r>
            <a:r>
              <a:rPr lang="en-US" dirty="0">
                <a:solidFill>
                  <a:srgbClr val="000000"/>
                </a:solidFill>
                <a:latin typeface="Tahoma"/>
                <a:cs typeface="Tahoma"/>
              </a:rPr>
              <a:t> class session out of 10)</a:t>
            </a:r>
          </a:p>
          <a:p>
            <a:pPr lvl="1"/>
            <a:r>
              <a:rPr lang="en-US" dirty="0">
                <a:solidFill>
                  <a:srgbClr val="000000"/>
                </a:solidFill>
                <a:latin typeface="Tahoma"/>
                <a:cs typeface="Tahoma"/>
              </a:rPr>
              <a:t>Number theory, geometry, and pre-algebra</a:t>
            </a:r>
          </a:p>
          <a:p>
            <a:pPr lvl="1"/>
            <a:r>
              <a:rPr lang="en-US" dirty="0">
                <a:solidFill>
                  <a:srgbClr val="000000"/>
                </a:solidFill>
                <a:latin typeface="Tahoma"/>
                <a:cs typeface="Tahoma"/>
              </a:rPr>
              <a:t>Combined work on missing skills and understanding with challenge and acceleration</a:t>
            </a:r>
          </a:p>
          <a:p>
            <a:pPr lvl="1"/>
            <a:r>
              <a:rPr lang="en-US" dirty="0">
                <a:solidFill>
                  <a:srgbClr val="000000"/>
                </a:solidFill>
                <a:latin typeface="Tahoma"/>
                <a:cs typeface="Tahoma"/>
              </a:rPr>
              <a:t>Explicit work on reasoning, using representations, and using definitions</a:t>
            </a:r>
          </a:p>
          <a:p>
            <a:r>
              <a:rPr lang="en-US" dirty="0">
                <a:latin typeface="Tahoma"/>
                <a:cs typeface="Tahoma"/>
              </a:rPr>
              <a:t>Students came with a wide range of mathematical skills and varying degrees of interest in mathematics</a:t>
            </a:r>
          </a:p>
        </p:txBody>
      </p:sp>
      <p:sp>
        <p:nvSpPr>
          <p:cNvPr id="6" name="TextBox 5"/>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2.4b</a:t>
            </a:r>
          </a:p>
        </p:txBody>
      </p:sp>
      <p:sp>
        <p:nvSpPr>
          <p:cNvPr id="5" name="Footer Placeholder 1">
            <a:extLst>
              <a:ext uri="{FF2B5EF4-FFF2-40B4-BE49-F238E27FC236}">
                <a16:creationId xmlns:a16="http://schemas.microsoft.com/office/drawing/2014/main" id="{BEF56130-1CF2-A143-8204-CA08D0528E50}"/>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07135036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Focus questions</a:t>
            </a:r>
          </a:p>
        </p:txBody>
      </p:sp>
      <p:sp>
        <p:nvSpPr>
          <p:cNvPr id="3" name="Content Placeholder 2"/>
          <p:cNvSpPr>
            <a:spLocks noGrp="1"/>
          </p:cNvSpPr>
          <p:nvPr>
            <p:ph idx="1"/>
          </p:nvPr>
        </p:nvSpPr>
        <p:spPr/>
        <p:txBody>
          <a:bodyPr/>
          <a:lstStyle/>
          <a:p>
            <a:r>
              <a:rPr lang="en-US" sz="3200" dirty="0">
                <a:latin typeface="Tahoma"/>
                <a:cs typeface="Tahoma"/>
              </a:rPr>
              <a:t>How are students reasoning about the problem?</a:t>
            </a:r>
          </a:p>
          <a:p>
            <a:r>
              <a:rPr lang="en-US" sz="3200" dirty="0">
                <a:solidFill>
                  <a:srgbClr val="000000"/>
                </a:solidFill>
                <a:latin typeface="Tahoma"/>
                <a:cs typeface="Tahoma"/>
              </a:rPr>
              <a:t>How are </a:t>
            </a:r>
            <a:r>
              <a:rPr lang="en-US" sz="3200" dirty="0">
                <a:latin typeface="Tahoma"/>
                <a:cs typeface="Tahoma"/>
              </a:rPr>
              <a:t>students supporting/explaining </a:t>
            </a:r>
            <a:r>
              <a:rPr lang="en-US" sz="3200" dirty="0">
                <a:solidFill>
                  <a:srgbClr val="000000"/>
                </a:solidFill>
                <a:latin typeface="Tahoma"/>
                <a:cs typeface="Tahoma"/>
              </a:rPr>
              <a:t>their approaches using words, drawings, or tools?</a:t>
            </a:r>
          </a:p>
          <a:p>
            <a:r>
              <a:rPr lang="en-US" sz="3200" dirty="0">
                <a:solidFill>
                  <a:srgbClr val="000000"/>
                </a:solidFill>
                <a:latin typeface="Tahoma"/>
                <a:cs typeface="Tahoma"/>
              </a:rPr>
              <a:t>What is the teacher doing to establish and maintain an environment that nurtures student reasoning practices?</a:t>
            </a:r>
          </a:p>
        </p:txBody>
      </p:sp>
      <p:sp>
        <p:nvSpPr>
          <p:cNvPr id="6" name="TextBox 5"/>
          <p:cNvSpPr txBox="1"/>
          <p:nvPr/>
        </p:nvSpPr>
        <p:spPr>
          <a:xfrm>
            <a:off x="8229600" y="6400800"/>
            <a:ext cx="470276" cy="276999"/>
          </a:xfrm>
          <a:prstGeom prst="rect">
            <a:avLst/>
          </a:prstGeom>
          <a:noFill/>
        </p:spPr>
        <p:txBody>
          <a:bodyPr wrap="none" rtlCol="0">
            <a:spAutoFit/>
          </a:bodyPr>
          <a:lstStyle/>
          <a:p>
            <a:r>
              <a:rPr lang="en-US" sz="1200" dirty="0">
                <a:latin typeface="Tahoma"/>
                <a:cs typeface="Tahoma"/>
              </a:rPr>
              <a:t>2.4c</a:t>
            </a:r>
          </a:p>
        </p:txBody>
      </p:sp>
      <p:sp>
        <p:nvSpPr>
          <p:cNvPr id="5" name="Footer Placeholder 1">
            <a:extLst>
              <a:ext uri="{FF2B5EF4-FFF2-40B4-BE49-F238E27FC236}">
                <a16:creationId xmlns:a16="http://schemas.microsoft.com/office/drawing/2014/main" id="{1FF1406A-85DB-1645-B4A6-FBA05ED55C9B}"/>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335576084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a:cs typeface="Tahoma"/>
              </a:rPr>
              <a:t>Debriefing the discussion</a:t>
            </a:r>
          </a:p>
        </p:txBody>
      </p:sp>
      <p:sp>
        <p:nvSpPr>
          <p:cNvPr id="3" name="Content Placeholder 2"/>
          <p:cNvSpPr>
            <a:spLocks noGrp="1"/>
          </p:cNvSpPr>
          <p:nvPr>
            <p:ph idx="1"/>
          </p:nvPr>
        </p:nvSpPr>
        <p:spPr/>
        <p:txBody>
          <a:bodyPr/>
          <a:lstStyle/>
          <a:p>
            <a:r>
              <a:rPr lang="en-US" dirty="0">
                <a:solidFill>
                  <a:srgbClr val="000000"/>
                </a:solidFill>
                <a:latin typeface="Tahoma"/>
                <a:cs typeface="Tahoma"/>
              </a:rPr>
              <a:t>What information that was shared about the context seemed helpful in understanding the teaching?  What additional information would have been useful?  Why would that be important? </a:t>
            </a:r>
          </a:p>
          <a:p>
            <a:r>
              <a:rPr lang="en-US" dirty="0">
                <a:solidFill>
                  <a:srgbClr val="000000"/>
                </a:solidFill>
                <a:latin typeface="Tahoma"/>
                <a:cs typeface="Tahoma"/>
              </a:rPr>
              <a:t>How well did we focus on the main questions?  What might help improve the focus?</a:t>
            </a:r>
          </a:p>
          <a:p>
            <a:r>
              <a:rPr lang="en-US" dirty="0">
                <a:solidFill>
                  <a:srgbClr val="000000"/>
                </a:solidFill>
                <a:latin typeface="Tahoma"/>
                <a:cs typeface="Tahoma"/>
              </a:rPr>
              <a:t>How well did we make use of specific instances in the video?  </a:t>
            </a:r>
            <a:endParaRPr lang="en-US" dirty="0">
              <a:latin typeface="Tahoma"/>
              <a:cs typeface="Tahoma"/>
            </a:endParaRPr>
          </a:p>
        </p:txBody>
      </p:sp>
      <p:sp>
        <p:nvSpPr>
          <p:cNvPr id="6" name="TextBox 5"/>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2.4d</a:t>
            </a:r>
          </a:p>
        </p:txBody>
      </p:sp>
      <p:sp>
        <p:nvSpPr>
          <p:cNvPr id="5" name="Footer Placeholder 1">
            <a:extLst>
              <a:ext uri="{FF2B5EF4-FFF2-40B4-BE49-F238E27FC236}">
                <a16:creationId xmlns:a16="http://schemas.microsoft.com/office/drawing/2014/main" id="{F9CEE88E-F863-0B44-9812-A9F9513AF30F}"/>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74988964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Tahoma"/>
                <a:cs typeface="Tahoma"/>
              </a:rPr>
              <a:t>Using video to </a:t>
            </a:r>
            <a:br>
              <a:rPr lang="en-US" dirty="0">
                <a:latin typeface="Tahoma"/>
                <a:cs typeface="Tahoma"/>
              </a:rPr>
            </a:br>
            <a:r>
              <a:rPr lang="en-US" dirty="0">
                <a:latin typeface="Tahoma"/>
                <a:cs typeface="Tahoma"/>
              </a:rPr>
              <a:t>study and improve practice</a:t>
            </a:r>
          </a:p>
        </p:txBody>
      </p:sp>
      <p:sp>
        <p:nvSpPr>
          <p:cNvPr id="7" name="Content Placeholder 6"/>
          <p:cNvSpPr>
            <a:spLocks noGrp="1"/>
          </p:cNvSpPr>
          <p:nvPr>
            <p:ph idx="1"/>
          </p:nvPr>
        </p:nvSpPr>
        <p:spPr/>
        <p:txBody>
          <a:bodyPr/>
          <a:lstStyle/>
          <a:p>
            <a:pPr marL="0" indent="0">
              <a:buNone/>
            </a:pPr>
            <a:r>
              <a:rPr lang="en-US" dirty="0">
                <a:latin typeface="Tahoma"/>
                <a:cs typeface="Tahoma"/>
              </a:rPr>
              <a:t>In this module, you will:</a:t>
            </a:r>
          </a:p>
          <a:p>
            <a:r>
              <a:rPr lang="en-US" dirty="0">
                <a:latin typeface="Tahoma"/>
                <a:cs typeface="Tahoma"/>
              </a:rPr>
              <a:t>Engage in “video workshops” </a:t>
            </a:r>
          </a:p>
          <a:p>
            <a:r>
              <a:rPr lang="en-US" dirty="0">
                <a:latin typeface="Tahoma"/>
                <a:cs typeface="Tahoma"/>
              </a:rPr>
              <a:t>Learn process and principles for using video for professional learning</a:t>
            </a:r>
          </a:p>
        </p:txBody>
      </p:sp>
      <p:sp>
        <p:nvSpPr>
          <p:cNvPr id="8" name="TextBox 7"/>
          <p:cNvSpPr txBox="1"/>
          <p:nvPr/>
        </p:nvSpPr>
        <p:spPr>
          <a:xfrm>
            <a:off x="8229600" y="6400800"/>
            <a:ext cx="480044" cy="276999"/>
          </a:xfrm>
          <a:prstGeom prst="rect">
            <a:avLst/>
          </a:prstGeom>
          <a:noFill/>
        </p:spPr>
        <p:txBody>
          <a:bodyPr wrap="none" rtlCol="0">
            <a:spAutoFit/>
          </a:bodyPr>
          <a:lstStyle/>
          <a:p>
            <a:r>
              <a:rPr lang="en-US" sz="1200" dirty="0">
                <a:latin typeface="Tahoma"/>
                <a:cs typeface="Tahoma"/>
              </a:rPr>
              <a:t>2.5a</a:t>
            </a:r>
          </a:p>
        </p:txBody>
      </p:sp>
      <p:sp>
        <p:nvSpPr>
          <p:cNvPr id="5" name="Footer Placeholder 1">
            <a:extLst>
              <a:ext uri="{FF2B5EF4-FFF2-40B4-BE49-F238E27FC236}">
                <a16:creationId xmlns:a16="http://schemas.microsoft.com/office/drawing/2014/main" id="{21BB2B43-8DE4-A042-86D8-5EC03E704F95}"/>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129927525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latin typeface="Tahoma"/>
                <a:cs typeface="Tahoma"/>
              </a:rPr>
              <a:t>Video workshop – Before viewing</a:t>
            </a:r>
          </a:p>
        </p:txBody>
      </p:sp>
      <p:sp>
        <p:nvSpPr>
          <p:cNvPr id="3" name="Content Placeholder 2"/>
          <p:cNvSpPr>
            <a:spLocks noGrp="1"/>
          </p:cNvSpPr>
          <p:nvPr>
            <p:ph idx="1"/>
          </p:nvPr>
        </p:nvSpPr>
        <p:spPr/>
        <p:txBody>
          <a:bodyPr/>
          <a:lstStyle/>
          <a:p>
            <a:pPr>
              <a:buNone/>
            </a:pPr>
            <a:r>
              <a:rPr lang="en-US" sz="2400" dirty="0">
                <a:latin typeface="Tahoma"/>
                <a:cs typeface="Tahoma"/>
              </a:rPr>
              <a:t>Before viewing a video:</a:t>
            </a:r>
          </a:p>
          <a:p>
            <a:r>
              <a:rPr lang="en-US" sz="2400" dirty="0">
                <a:solidFill>
                  <a:srgbClr val="000000"/>
                </a:solidFill>
                <a:latin typeface="Tahoma"/>
                <a:cs typeface="Tahoma"/>
              </a:rPr>
              <a:t>Situate the viewing by providing context for the video</a:t>
            </a:r>
          </a:p>
          <a:p>
            <a:pPr lvl="1"/>
            <a:r>
              <a:rPr lang="en-US" sz="2200" dirty="0">
                <a:solidFill>
                  <a:srgbClr val="000000"/>
                </a:solidFill>
                <a:latin typeface="Tahoma"/>
                <a:cs typeface="Tahoma"/>
              </a:rPr>
              <a:t>Grade   	</a:t>
            </a:r>
          </a:p>
          <a:p>
            <a:pPr lvl="1"/>
            <a:r>
              <a:rPr lang="en-US" sz="2200" dirty="0">
                <a:solidFill>
                  <a:srgbClr val="000000"/>
                </a:solidFill>
                <a:latin typeface="Tahoma"/>
                <a:cs typeface="Tahoma"/>
              </a:rPr>
              <a:t>Task	</a:t>
            </a:r>
          </a:p>
          <a:p>
            <a:pPr lvl="1"/>
            <a:r>
              <a:rPr lang="en-US" sz="2200" dirty="0">
                <a:solidFill>
                  <a:srgbClr val="000000"/>
                </a:solidFill>
                <a:cs typeface="Tahoma"/>
              </a:rPr>
              <a:t>Lesson goal(s) and goal that is being worked on in the clip</a:t>
            </a:r>
            <a:endParaRPr lang="en-US" sz="2200" dirty="0">
              <a:solidFill>
                <a:srgbClr val="000000"/>
              </a:solidFill>
              <a:latin typeface="Tahoma"/>
              <a:cs typeface="Tahoma"/>
            </a:endParaRPr>
          </a:p>
          <a:p>
            <a:pPr lvl="1"/>
            <a:r>
              <a:rPr lang="en-US" sz="2200" dirty="0">
                <a:solidFill>
                  <a:srgbClr val="000000"/>
                </a:solidFill>
                <a:latin typeface="Tahoma"/>
                <a:cs typeface="Tahoma"/>
              </a:rPr>
              <a:t>Description of what happened immediately before the clip</a:t>
            </a:r>
            <a:endParaRPr lang="en-US" dirty="0">
              <a:solidFill>
                <a:srgbClr val="000000"/>
              </a:solidFill>
              <a:latin typeface="Tahoma"/>
              <a:cs typeface="Tahoma"/>
            </a:endParaRPr>
          </a:p>
          <a:p>
            <a:r>
              <a:rPr lang="en-US" sz="2400" dirty="0">
                <a:solidFill>
                  <a:srgbClr val="000000"/>
                </a:solidFill>
                <a:latin typeface="Tahoma"/>
                <a:cs typeface="Tahoma"/>
              </a:rPr>
              <a:t>Provide documents that will support understanding of what is happening in the video</a:t>
            </a:r>
          </a:p>
          <a:p>
            <a:pPr lvl="1"/>
            <a:r>
              <a:rPr lang="en-US" sz="2200" dirty="0">
                <a:solidFill>
                  <a:srgbClr val="000000"/>
                </a:solidFill>
                <a:latin typeface="Tahoma"/>
                <a:cs typeface="Tahoma"/>
              </a:rPr>
              <a:t>Copies of student work, transcript, etc.</a:t>
            </a:r>
            <a:endParaRPr lang="en-US" dirty="0">
              <a:solidFill>
                <a:srgbClr val="000000"/>
              </a:solidFill>
              <a:latin typeface="Tahoma"/>
              <a:cs typeface="Tahoma"/>
            </a:endParaRPr>
          </a:p>
          <a:p>
            <a:r>
              <a:rPr lang="en-US" sz="2400" dirty="0">
                <a:solidFill>
                  <a:srgbClr val="000000"/>
                </a:solidFill>
                <a:latin typeface="Tahoma"/>
                <a:cs typeface="Tahoma"/>
              </a:rPr>
              <a:t>Provide a few questions to focus the viewing </a:t>
            </a:r>
          </a:p>
          <a:p>
            <a:pPr lvl="1"/>
            <a:endParaRPr lang="en-US" sz="2000" dirty="0">
              <a:solidFill>
                <a:srgbClr val="000000"/>
              </a:solidFill>
              <a:latin typeface="Tahoma"/>
              <a:cs typeface="Tahoma"/>
            </a:endParaRPr>
          </a:p>
        </p:txBody>
      </p:sp>
      <p:sp>
        <p:nvSpPr>
          <p:cNvPr id="6" name="TextBox 5"/>
          <p:cNvSpPr txBox="1"/>
          <p:nvPr/>
        </p:nvSpPr>
        <p:spPr>
          <a:xfrm>
            <a:off x="8229600" y="6400800"/>
            <a:ext cx="484327" cy="276999"/>
          </a:xfrm>
          <a:prstGeom prst="rect">
            <a:avLst/>
          </a:prstGeom>
          <a:noFill/>
        </p:spPr>
        <p:txBody>
          <a:bodyPr wrap="none" rtlCol="0">
            <a:spAutoFit/>
          </a:bodyPr>
          <a:lstStyle/>
          <a:p>
            <a:r>
              <a:rPr lang="en-US" sz="1200" dirty="0">
                <a:latin typeface="Tahoma"/>
                <a:cs typeface="Tahoma"/>
              </a:rPr>
              <a:t>2.5b</a:t>
            </a:r>
          </a:p>
        </p:txBody>
      </p:sp>
      <p:sp>
        <p:nvSpPr>
          <p:cNvPr id="5" name="Footer Placeholder 1">
            <a:extLst>
              <a:ext uri="{FF2B5EF4-FFF2-40B4-BE49-F238E27FC236}">
                <a16:creationId xmlns:a16="http://schemas.microsoft.com/office/drawing/2014/main" id="{F50B860D-C27A-C949-BBA1-4FE6A4F05915}"/>
              </a:ext>
            </a:extLst>
          </p:cNvPr>
          <p:cNvSpPr>
            <a:spLocks noGrp="1"/>
          </p:cNvSpPr>
          <p:nvPr>
            <p:ph type="ftr" sz="quarter" idx="3"/>
          </p:nvPr>
        </p:nvSpPr>
        <p:spPr>
          <a:xfrm>
            <a:off x="381000" y="6156325"/>
            <a:ext cx="8382000" cy="473075"/>
          </a:xfrm>
          <a:prstGeom prst="rect">
            <a:avLst/>
          </a:prstGeom>
        </p:spPr>
        <p:txBody>
          <a:bodyPr vert="horz" lIns="91440" tIns="45720" rIns="91440" bIns="45720" rtlCol="0" anchor="ctr"/>
          <a:lstStyle>
            <a:lvl1pPr algn="ctr">
              <a:defRPr sz="800">
                <a:solidFill>
                  <a:schemeClr val="tx1">
                    <a:tint val="75000"/>
                  </a:schemeClr>
                </a:solidFill>
                <a:latin typeface="Tahoma"/>
                <a:cs typeface="Tahoma"/>
              </a:defRPr>
            </a:lvl1pPr>
          </a:lstStyle>
          <a:p>
            <a:pPr>
              <a:defRPr/>
            </a:pPr>
            <a:r>
              <a:rPr lang="en-US" dirty="0">
                <a:latin typeface="Tahoma" pitchFamily="-112" charset="0"/>
              </a:rPr>
              <a:t>This work is licensed under a Creative Commons Attribution-Noncommercial-4.0 International License: https://</a:t>
            </a:r>
            <a:r>
              <a:rPr lang="en-US" dirty="0" err="1">
                <a:latin typeface="Tahoma" pitchFamily="-112" charset="0"/>
              </a:rPr>
              <a:t>creativecommons.org</a:t>
            </a:r>
            <a:r>
              <a:rPr lang="en-US" dirty="0">
                <a:latin typeface="Tahoma" pitchFamily="-112" charset="0"/>
              </a:rPr>
              <a:t>/licenses/by-</a:t>
            </a:r>
            <a:r>
              <a:rPr lang="en-US" dirty="0" err="1">
                <a:latin typeface="Tahoma" pitchFamily="-112" charset="0"/>
              </a:rPr>
              <a:t>nc</a:t>
            </a:r>
            <a:r>
              <a:rPr lang="en-US" dirty="0">
                <a:latin typeface="Tahoma" pitchFamily="-112" charset="0"/>
              </a:rPr>
              <a:t>/4.0/
© 2018 Mathematics Teaching and Learning to Teach • School of Education • University of Michigan • Ann Arbor, MI 48109-1259 • </a:t>
            </a:r>
            <a:r>
              <a:rPr lang="en-US" dirty="0" err="1">
                <a:latin typeface="Tahoma" pitchFamily="-112" charset="0"/>
              </a:rPr>
              <a:t>mtlt@umich.edu</a:t>
            </a:r>
            <a:endParaRPr lang="en-US" dirty="0">
              <a:latin typeface="Tahoma" pitchFamily="-112" charset="0"/>
            </a:endParaRPr>
          </a:p>
        </p:txBody>
      </p:sp>
    </p:spTree>
    <p:extLst>
      <p:ext uri="{BB962C8B-B14F-4D97-AF65-F5344CB8AC3E}">
        <p14:creationId xmlns:p14="http://schemas.microsoft.com/office/powerpoint/2010/main" val="2206580192"/>
      </p:ext>
    </p:extLst>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3529</TotalTime>
  <Words>1006</Words>
  <Application>Microsoft Macintosh PowerPoint</Application>
  <PresentationFormat>On-screen Show (4:3)</PresentationFormat>
  <Paragraphs>95</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ＭＳ Ｐゴシック</vt:lpstr>
      <vt:lpstr>Arial</vt:lpstr>
      <vt:lpstr>Calibri</vt:lpstr>
      <vt:lpstr>Tahoma</vt:lpstr>
      <vt:lpstr>Default Design</vt:lpstr>
      <vt:lpstr>Overview of Session 2</vt:lpstr>
      <vt:lpstr>Discussion of solutions to the Pool Border Problem</vt:lpstr>
      <vt:lpstr>Considering explanations of the Pool Border Problem</vt:lpstr>
      <vt:lpstr>Studying mathematics teaching</vt:lpstr>
      <vt:lpstr>Context for the video</vt:lpstr>
      <vt:lpstr>Focus questions</vt:lpstr>
      <vt:lpstr>Debriefing the discussion</vt:lpstr>
      <vt:lpstr>Using video to  study and improve practice</vt:lpstr>
      <vt:lpstr>Video workshop – Before viewing</vt:lpstr>
      <vt:lpstr>Video workshop – After viewing</vt:lpstr>
      <vt:lpstr>Video workshop – While viewing</vt:lpstr>
      <vt:lpstr>Summary</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dc:creator>
  <cp:lastModifiedBy>Microsoft Office User</cp:lastModifiedBy>
  <cp:revision>123</cp:revision>
  <cp:lastPrinted>2013-09-09T20:05:09Z</cp:lastPrinted>
  <dcterms:created xsi:type="dcterms:W3CDTF">2012-09-08T19:38:00Z</dcterms:created>
  <dcterms:modified xsi:type="dcterms:W3CDTF">2018-08-07T14:22:30Z</dcterms:modified>
</cp:coreProperties>
</file>