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4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FCD77C"/>
    <a:srgbClr val="EDBD2B"/>
    <a:srgbClr val="E8B41C"/>
    <a:srgbClr val="FAF6E9"/>
    <a:srgbClr val="F4ECD0"/>
    <a:srgbClr val="E49823"/>
    <a:srgbClr val="FFAC29"/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169" autoAdjust="0"/>
    <p:restoredTop sz="99636" autoAdjust="0"/>
  </p:normalViewPr>
  <p:slideViewPr>
    <p:cSldViewPr snapToGrid="0" showGuides="1">
      <p:cViewPr varScale="1">
        <p:scale>
          <a:sx n="128" d="100"/>
          <a:sy n="128" d="100"/>
        </p:scale>
        <p:origin x="1696" y="168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3A523-C193-C14D-B3D1-4F545AF4CA74}" type="datetime1">
              <a:rPr lang="en-US" smtClean="0"/>
              <a:t>8/7/18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8548-2B64-2D41-BEBD-3EBA363F5B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AB591-1E99-A74C-8A3F-F12CD45CA29A}" type="datetime1">
              <a:rPr lang="en-US" smtClean="0"/>
              <a:t>8/7/18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573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81840-CFDF-D342-9C56-71AEE65AC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773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46C9-D141-0B47-891F-94A1D10DF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52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05A21-99B0-6E43-B7F6-999B718A6A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70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3040-4348-5A4B-8418-A288BE5ED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653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</a:t>
            </a:r>
            <a:r>
              <a:rPr lang="en-US" err="1"/>
              <a:t>.</a:t>
            </a:r>
            <a:r>
              <a:rPr lang="en-US"/>
              <a:t>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 dirty="0">
                <a:latin typeface="Tahoma" pitchFamily="-112" charset="0"/>
              </a:rPr>
              <a:t>This work is licensed under a Creative Commons Attribution-Noncommercial-4.0 International License: https://</a:t>
            </a:r>
            <a:r>
              <a:rPr lang="en-US" dirty="0" err="1">
                <a:latin typeface="Tahoma" pitchFamily="-112" charset="0"/>
              </a:rPr>
              <a:t>creativecommons.org</a:t>
            </a:r>
            <a:r>
              <a:rPr lang="en-US" dirty="0">
                <a:latin typeface="Tahoma" pitchFamily="-112" charset="0"/>
              </a:rPr>
              <a:t>/licenses/by-</a:t>
            </a:r>
            <a:r>
              <a:rPr lang="en-US" dirty="0" err="1">
                <a:latin typeface="Tahoma" pitchFamily="-112" charset="0"/>
              </a:rPr>
              <a:t>nc</a:t>
            </a:r>
            <a:r>
              <a:rPr lang="en-US" dirty="0">
                <a:latin typeface="Tahoma" pitchFamily="-112" charset="0"/>
              </a:rPr>
              <a:t>/4.0/
© 2018 Mathematics Teaching and Learning to Teach • School of Education • University of Michigan • Ann Arbor, MI 48109-1259 • </a:t>
            </a:r>
            <a:r>
              <a:rPr lang="en-US" dirty="0" err="1">
                <a:latin typeface="Tahoma" pitchFamily="-112" charset="0"/>
              </a:rPr>
              <a:t>mtlt@umich.edu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estandards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Overview of Session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ahoma"/>
                <a:cs typeface="Tahoma"/>
              </a:rPr>
              <a:t>Giving and evaluating explanations in the context of a mathematics problem</a:t>
            </a:r>
          </a:p>
          <a:p>
            <a:r>
              <a:rPr lang="en-US" sz="3200" dirty="0">
                <a:latin typeface="Tahoma"/>
                <a:cs typeface="Tahoma"/>
              </a:rPr>
              <a:t>Connecting to the Common Core State Standards</a:t>
            </a:r>
          </a:p>
          <a:p>
            <a:r>
              <a:rPr lang="en-US" sz="3200" dirty="0">
                <a:latin typeface="Tahoma"/>
                <a:cs typeface="Tahoma"/>
              </a:rPr>
              <a:t>Analyzing students’ reasoning and considering teaching practices for supporting their reasoning</a:t>
            </a:r>
          </a:p>
          <a:p>
            <a:pPr marL="0" indent="0">
              <a:buNone/>
            </a:pPr>
            <a:endParaRPr lang="en-US" sz="3200" dirty="0">
              <a:latin typeface="Tahoma"/>
              <a:cs typeface="Tahom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3.1a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 sz="800" dirty="0"/>
              <a:t>This work is licensed under a Creative Commons Attribution-Noncommercial-4.0 International License: https://</a:t>
            </a:r>
            <a:r>
              <a:rPr lang="en-US" sz="800" dirty="0" err="1"/>
              <a:t>creativecommons.org</a:t>
            </a:r>
            <a:r>
              <a:rPr lang="en-US" sz="800" dirty="0"/>
              <a:t>/licenses/by-</a:t>
            </a:r>
            <a:r>
              <a:rPr lang="en-US" sz="800" dirty="0" err="1"/>
              <a:t>nc</a:t>
            </a:r>
            <a:r>
              <a:rPr lang="en-US" sz="800" dirty="0"/>
              <a:t>/4.0/
© 2018 Mathematics Teaching and Learning to Teach • School of Education • University of Michigan • Ann Arbor, MI 48109-1259 • </a:t>
            </a:r>
            <a:r>
              <a:rPr lang="en-US" sz="800" dirty="0" err="1"/>
              <a:t>mtlt@umich.edu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3844946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Context for the 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ahoma"/>
                <a:cs typeface="Tahoma"/>
              </a:rPr>
              <a:t>Entering 5</a:t>
            </a:r>
            <a:r>
              <a:rPr lang="en-US" baseline="30000" dirty="0">
                <a:latin typeface="Tahoma"/>
                <a:cs typeface="Tahoma"/>
              </a:rPr>
              <a:t>th</a:t>
            </a:r>
            <a:r>
              <a:rPr lang="en-US" dirty="0">
                <a:latin typeface="Tahoma"/>
                <a:cs typeface="Tahoma"/>
              </a:rPr>
              <a:t> graders (10 year-olds)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Two week summer program (8 class session out of 10)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latin typeface="Tahoma"/>
                <a:cs typeface="Tahoma"/>
              </a:rPr>
              <a:t>Fractions; proof and reasoning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latin typeface="Tahoma"/>
                <a:cs typeface="Tahoma"/>
              </a:rPr>
              <a:t>Combined work on missing skills and understanding with challenge and acceleration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latin typeface="Tahoma"/>
                <a:cs typeface="Tahoma"/>
              </a:rPr>
              <a:t>Explicit work on reasoning, using representations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ahoma"/>
                <a:cs typeface="Tahoma"/>
              </a:rPr>
              <a:t>Students came with a wide range of mathematical skills and varying degrees of interest in mathematics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ahoma"/>
                <a:cs typeface="Tahoma"/>
              </a:rPr>
              <a:t>Warm up problem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ahoma"/>
                <a:cs typeface="Tahoma"/>
              </a:rPr>
              <a:t>Immediately before the clip, several amounts had been elicited from students and recorded on the board using students’ recording methods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3.6b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78591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cs typeface="Tahoma"/>
              </a:rPr>
              <a:t>How are students reasoning about the problem?</a:t>
            </a:r>
          </a:p>
          <a:p>
            <a:pPr lvl="0"/>
            <a:r>
              <a:rPr lang="en-US" dirty="0">
                <a:cs typeface="Tahoma"/>
              </a:rPr>
              <a:t>How are students supporting/explaining their approaches using words, drawings, or tools?</a:t>
            </a:r>
          </a:p>
          <a:p>
            <a:r>
              <a:rPr lang="en-US" dirty="0">
                <a:solidFill>
                  <a:srgbClr val="000000"/>
                </a:solidFill>
                <a:cs typeface="Tahoma"/>
              </a:rPr>
              <a:t>What is the teacher doing to establish and maintain an environment that nurtures student reasoning practices</a:t>
            </a:r>
            <a:r>
              <a:rPr lang="en-US">
                <a:solidFill>
                  <a:srgbClr val="000000"/>
                </a:solidFill>
                <a:cs typeface="Tahoma"/>
              </a:rPr>
              <a:t>? </a:t>
            </a:r>
            <a:r>
              <a:rPr lang="en-US">
                <a:cs typeface="Tahoma"/>
              </a:rPr>
              <a:t>What </a:t>
            </a:r>
            <a:r>
              <a:rPr lang="en-US" dirty="0">
                <a:cs typeface="Tahoma"/>
              </a:rPr>
              <a:t>else could the teacher be doing?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5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3.6c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42418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ahoma"/>
                <a:cs typeface="Tahoma"/>
              </a:rPr>
              <a:t>In this session, you:</a:t>
            </a:r>
          </a:p>
          <a:p>
            <a:r>
              <a:rPr lang="en-US" dirty="0">
                <a:latin typeface="Tahoma"/>
                <a:cs typeface="Tahoma"/>
              </a:rPr>
              <a:t>Explored and evaluated different approaches to solving a mathematics problem</a:t>
            </a:r>
          </a:p>
          <a:p>
            <a:r>
              <a:rPr lang="en-US" dirty="0">
                <a:latin typeface="Tahoma"/>
                <a:cs typeface="Tahoma"/>
              </a:rPr>
              <a:t>Discussed features of explanations that support understanding</a:t>
            </a:r>
          </a:p>
          <a:p>
            <a:r>
              <a:rPr lang="en-US" dirty="0">
                <a:latin typeface="Tahoma"/>
                <a:cs typeface="Tahoma"/>
              </a:rPr>
              <a:t>Connected work in the professional development with the Common Core State Standards</a:t>
            </a:r>
          </a:p>
          <a:p>
            <a:r>
              <a:rPr lang="en-US" dirty="0">
                <a:latin typeface="Tahoma"/>
                <a:cs typeface="Tahoma"/>
              </a:rPr>
              <a:t>Considered students’ approaches to reasoning about a mathematics problem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6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3.7a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3135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The Three-Coin Problem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046006"/>
          </a:xfr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dirty="0">
                <a:latin typeface="Tahoma"/>
                <a:cs typeface="Tahoma"/>
              </a:rPr>
              <a:t>I have pennies, nickels, and dimes in my pocket. If I pull out 3 coins, what amounts of money might I have?</a:t>
            </a: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6"/>
          <p:cNvSpPr txBox="1">
            <a:spLocks/>
          </p:cNvSpPr>
          <p:nvPr/>
        </p:nvSpPr>
        <p:spPr bwMode="auto">
          <a:xfrm>
            <a:off x="4724400" y="1828800"/>
            <a:ext cx="4038600" cy="4051299"/>
          </a:xfrm>
          <a:prstGeom prst="rect">
            <a:avLst/>
          </a:prstGeom>
          <a:solidFill>
            <a:srgbClr val="FCD77C"/>
          </a:solidFill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9pPr>
          </a:lstStyle>
          <a:p>
            <a:pPr marL="0" indent="0">
              <a:buFontTx/>
              <a:buNone/>
            </a:pPr>
            <a:endParaRPr lang="en-US" sz="800" dirty="0">
              <a:latin typeface="Tahoma"/>
              <a:cs typeface="Tahoma"/>
            </a:endParaRPr>
          </a:p>
          <a:p>
            <a:pPr marL="0" indent="0">
              <a:buFontTx/>
              <a:buNone/>
            </a:pPr>
            <a:r>
              <a:rPr lang="en-US" sz="2200" dirty="0">
                <a:latin typeface="Tahoma"/>
                <a:cs typeface="Tahoma"/>
              </a:rPr>
              <a:t>Solve this problem and record your solutions and reasoning. </a:t>
            </a:r>
            <a:endParaRPr lang="en-US" sz="22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3.2a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26145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ahoma"/>
              </a:rPr>
              <a:t>The Three-Coin Problem:</a:t>
            </a:r>
            <a:br>
              <a:rPr lang="en-US" dirty="0">
                <a:cs typeface="Tahoma"/>
              </a:rPr>
            </a:br>
            <a:r>
              <a:rPr lang="en-US" dirty="0">
                <a:cs typeface="Tahoma"/>
              </a:rPr>
              <a:t>Partner work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046006"/>
          </a:xfr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dirty="0">
                <a:latin typeface="Tahoma"/>
                <a:cs typeface="Tahoma"/>
              </a:rPr>
              <a:t>I have pennies, nickels, and dimes in my pocket. If I pull out 3 coins, what amounts of money might I have?</a:t>
            </a: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4724400" y="1828800"/>
            <a:ext cx="4038600" cy="4051299"/>
          </a:xfrm>
          <a:prstGeom prst="rect">
            <a:avLst/>
          </a:prstGeom>
          <a:solidFill>
            <a:srgbClr val="FCD77C"/>
          </a:solidFill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9pPr>
          </a:lstStyle>
          <a:p>
            <a:pPr marL="0" indent="0">
              <a:buFontTx/>
              <a:buNone/>
            </a:pPr>
            <a:r>
              <a:rPr lang="en-US" sz="2200" dirty="0">
                <a:latin typeface="Tahoma"/>
                <a:cs typeface="Tahoma"/>
              </a:rPr>
              <a:t>With a partner:</a:t>
            </a:r>
          </a:p>
          <a:p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Take turns sharing your solutions</a:t>
            </a:r>
          </a:p>
          <a:p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When listening: Be curious about how your partner found and represented solutions</a:t>
            </a:r>
          </a:p>
          <a:p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Work together to see if you can find all the amounts and justify how you know you have found </a:t>
            </a:r>
            <a:r>
              <a:rPr lang="en-US" sz="2200">
                <a:solidFill>
                  <a:srgbClr val="000000"/>
                </a:solidFill>
                <a:latin typeface="Tahoma"/>
                <a:cs typeface="Tahoma"/>
              </a:rPr>
              <a:t>them all </a:t>
            </a:r>
            <a:endParaRPr lang="en-US" sz="22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3.2b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88609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The Three-Coin Problem:</a:t>
            </a:r>
            <a:br>
              <a:rPr lang="en-US" dirty="0">
                <a:latin typeface="Tahoma"/>
                <a:cs typeface="Tahoma"/>
              </a:rPr>
            </a:br>
            <a:r>
              <a:rPr lang="en-US" dirty="0">
                <a:latin typeface="Tahoma"/>
                <a:cs typeface="Tahoma"/>
              </a:rPr>
              <a:t>Discussion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046006"/>
          </a:xfr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dirty="0">
                <a:latin typeface="Tahoma"/>
                <a:cs typeface="Tahoma"/>
              </a:rPr>
              <a:t>I have pennies, nickels, and dimes in my pocket. If I pull out 3 coins, what amounts of money might I have?</a:t>
            </a: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4724400" y="1828800"/>
            <a:ext cx="4038600" cy="4051299"/>
          </a:xfrm>
          <a:prstGeom prst="rect">
            <a:avLst/>
          </a:prstGeom>
          <a:solidFill>
            <a:srgbClr val="FCD77C"/>
          </a:solidFill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Tahoma"/>
                <a:cs typeface="Tahoma"/>
              </a:rPr>
              <a:t>During the discussion, consider:</a:t>
            </a:r>
          </a:p>
          <a:p>
            <a:r>
              <a:rPr lang="en-US" sz="2000" dirty="0">
                <a:latin typeface="Tahoma"/>
                <a:cs typeface="Tahoma"/>
              </a:rPr>
              <a:t>How amounts fit the conditions of the problem</a:t>
            </a:r>
          </a:p>
          <a:p>
            <a:r>
              <a:rPr lang="en-US" sz="2000" dirty="0">
                <a:latin typeface="Tahoma"/>
                <a:cs typeface="Tahoma"/>
              </a:rPr>
              <a:t>Whether each explanation convinces you that all of the amounts have been found</a:t>
            </a:r>
          </a:p>
          <a:p>
            <a:r>
              <a:rPr lang="en-US" sz="2000" dirty="0">
                <a:latin typeface="Tahoma"/>
                <a:cs typeface="Tahoma"/>
              </a:rPr>
              <a:t>T</a:t>
            </a:r>
            <a:r>
              <a:rPr lang="en-US" sz="2000">
                <a:latin typeface="Tahoma"/>
                <a:cs typeface="Tahoma"/>
              </a:rPr>
              <a:t>he </a:t>
            </a:r>
            <a:r>
              <a:rPr lang="en-US" sz="2000" dirty="0">
                <a:latin typeface="Tahoma"/>
                <a:cs typeface="Tahoma"/>
              </a:rPr>
              <a:t>language, representations (including symbols), and logic used in each explanation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3.3a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47823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The Three-Coin Problem: </a:t>
            </a:r>
            <a:br>
              <a:rPr lang="en-US">
                <a:latin typeface="Tahoma"/>
                <a:cs typeface="Tahoma"/>
              </a:rPr>
            </a:br>
            <a:r>
              <a:rPr lang="en-US">
                <a:latin typeface="Tahoma"/>
                <a:cs typeface="Tahoma"/>
              </a:rPr>
              <a:t>The </a:t>
            </a:r>
            <a:r>
              <a:rPr lang="en-US" dirty="0">
                <a:latin typeface="Tahoma"/>
                <a:cs typeface="Tahoma"/>
              </a:rPr>
              <a:t>features of explanations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046006"/>
          </a:xfrm>
          <a:noFill/>
          <a:ln>
            <a:solidFill>
              <a:schemeClr val="tx1"/>
            </a:solidFill>
          </a:ln>
        </p:spPr>
        <p:txBody>
          <a:bodyPr anchor="ctr"/>
          <a:lstStyle/>
          <a:p>
            <a:pPr marL="0" indent="0">
              <a:buNone/>
            </a:pPr>
            <a:r>
              <a:rPr lang="en-US" dirty="0">
                <a:latin typeface="Tahoma"/>
                <a:cs typeface="Tahoma"/>
              </a:rPr>
              <a:t>I have pennies, nickels, and dimes in my pocket. If I pull out 3 coins, what amounts of money might I have?</a:t>
            </a: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4724400" y="1828800"/>
            <a:ext cx="4038600" cy="4051299"/>
          </a:xfrm>
          <a:prstGeom prst="rect">
            <a:avLst/>
          </a:prstGeom>
          <a:solidFill>
            <a:srgbClr val="FCD77C"/>
          </a:solidFill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24" charset="-128"/>
              </a:defRPr>
            </a:lvl9pPr>
          </a:lstStyle>
          <a:p>
            <a:r>
              <a:rPr lang="en-US" sz="2200" dirty="0">
                <a:latin typeface="Tahoma"/>
                <a:cs typeface="Tahoma"/>
              </a:rPr>
              <a:t>What features of the explanations supported your understanding?</a:t>
            </a:r>
          </a:p>
          <a:p>
            <a:r>
              <a:rPr lang="en-US" sz="2200" dirty="0">
                <a:latin typeface="Tahoma"/>
                <a:cs typeface="Tahoma"/>
              </a:rPr>
              <a:t>What did you notice about the use of language, representations, and structure to justify or critique solutions?</a:t>
            </a:r>
            <a:endParaRPr lang="en-US" sz="22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3.4a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9477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Common Core State Standards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ahoma"/>
                <a:ea typeface="ＭＳ Ｐゴシック" charset="0"/>
                <a:cs typeface="Tahoma"/>
              </a:rPr>
              <a:t>State-led effort to establish a shared set of standards in ELA and mathematics </a:t>
            </a:r>
          </a:p>
          <a:p>
            <a:r>
              <a:rPr lang="en-US" dirty="0">
                <a:latin typeface="Tahoma"/>
                <a:ea typeface="ＭＳ Ｐゴシック" charset="0"/>
                <a:cs typeface="Tahoma"/>
              </a:rPr>
              <a:t>Two consortia are developing assessments</a:t>
            </a:r>
          </a:p>
          <a:p>
            <a:r>
              <a:rPr lang="en-US" dirty="0">
                <a:latin typeface="Tahoma"/>
                <a:ea typeface="ＭＳ Ｐゴシック" charset="0"/>
                <a:cs typeface="Tahoma"/>
              </a:rPr>
              <a:t>In mathematics: focus on topics and mathematical practices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00FF"/>
                </a:solidFill>
                <a:latin typeface="Tahoma"/>
                <a:ea typeface="ＭＳ Ｐゴシック" charset="0"/>
                <a:cs typeface="Tahoma"/>
                <a:hlinkClick r:id="rId3"/>
              </a:rPr>
              <a:t>http://www.corestandards.org/</a:t>
            </a:r>
            <a:endParaRPr lang="en-US" dirty="0">
              <a:solidFill>
                <a:srgbClr val="0000FF"/>
              </a:solidFill>
              <a:latin typeface="Tahoma"/>
              <a:ea typeface="ＭＳ Ｐゴシック" charset="0"/>
              <a:cs typeface="Tahom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3.5a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6060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Mathematics content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ahoma"/>
                <a:ea typeface="ＭＳ Ｐゴシック" charset="0"/>
                <a:cs typeface="Tahoma"/>
              </a:rPr>
              <a:t>Topic standards by grade-level organized into domains such as:</a:t>
            </a:r>
          </a:p>
          <a:p>
            <a:pPr lvl="1"/>
            <a:r>
              <a:rPr lang="en-US" sz="2400" dirty="0">
                <a:latin typeface="Tahoma"/>
                <a:ea typeface="ＭＳ Ｐゴシック" charset="0"/>
                <a:cs typeface="Tahoma"/>
              </a:rPr>
              <a:t>Counting &amp; cardinality</a:t>
            </a:r>
          </a:p>
          <a:p>
            <a:pPr lvl="1"/>
            <a:r>
              <a:rPr lang="en-US" sz="2400" dirty="0">
                <a:latin typeface="Tahoma"/>
                <a:ea typeface="ＭＳ Ｐゴシック" charset="0"/>
                <a:cs typeface="Tahoma"/>
              </a:rPr>
              <a:t>Operations &amp; algebraic thinking</a:t>
            </a:r>
          </a:p>
          <a:p>
            <a:pPr lvl="1"/>
            <a:r>
              <a:rPr lang="en-US" sz="2400" dirty="0">
                <a:latin typeface="Tahoma"/>
                <a:ea typeface="ＭＳ Ｐゴシック" charset="0"/>
                <a:cs typeface="Tahoma"/>
              </a:rPr>
              <a:t>Number &amp; operations in base ten</a:t>
            </a:r>
          </a:p>
          <a:p>
            <a:pPr lvl="1"/>
            <a:r>
              <a:rPr lang="en-US" sz="2400" dirty="0">
                <a:latin typeface="Tahoma"/>
                <a:ea typeface="ＭＳ Ｐゴシック" charset="0"/>
                <a:cs typeface="Tahoma"/>
              </a:rPr>
              <a:t>Number &amp; operations:  Fractions</a:t>
            </a:r>
          </a:p>
          <a:p>
            <a:pPr lvl="1"/>
            <a:r>
              <a:rPr lang="en-US" sz="2400" dirty="0">
                <a:latin typeface="Tahoma"/>
                <a:ea typeface="ＭＳ Ｐゴシック" charset="0"/>
                <a:cs typeface="Tahoma"/>
              </a:rPr>
              <a:t>Measurement &amp; data</a:t>
            </a:r>
          </a:p>
          <a:p>
            <a:pPr lvl="1"/>
            <a:r>
              <a:rPr lang="en-US" sz="2400" dirty="0">
                <a:latin typeface="Tahoma"/>
                <a:ea typeface="ＭＳ Ｐゴシック" charset="0"/>
                <a:cs typeface="Tahoma"/>
              </a:rPr>
              <a:t>Geometry</a:t>
            </a:r>
          </a:p>
          <a:p>
            <a:r>
              <a:rPr lang="en-US" sz="2800" dirty="0">
                <a:latin typeface="Tahoma"/>
                <a:ea typeface="ＭＳ Ｐゴシック" charset="0"/>
                <a:cs typeface="Tahoma"/>
              </a:rPr>
              <a:t>Mathematical practices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3.5b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2284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The mathematical practices (CCSS)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Make sense of problems and persevere in solving them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Reason abstractly and quantitatively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Construct viable arguments and critique the reasoning of others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Model with mathematics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Use appropriate tools strategically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Attend to precision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Look for and make use of structure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>
                <a:latin typeface="Tahoma"/>
                <a:cs typeface="Tahoma"/>
              </a:rPr>
              <a:t>Look for and express regularity in repeated reasoning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5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3.5c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04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21¢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ahoma"/>
                <a:cs typeface="Tahoma"/>
              </a:rPr>
              <a:t>Make 21¢ as many different ways as you can using pennies, nickels, and dimes.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3.6a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156325"/>
            <a:ext cx="8382000" cy="473075"/>
          </a:xfrm>
        </p:spPr>
        <p:txBody>
          <a:bodyPr/>
          <a:lstStyle/>
          <a:p>
            <a:pPr>
              <a:defRPr/>
            </a:pPr>
            <a:r>
              <a:rPr lang="en-US"/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032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3497</TotalTime>
  <Words>913</Words>
  <Application>Microsoft Macintosh PowerPoint</Application>
  <PresentationFormat>On-screen Show (4:3)</PresentationFormat>
  <Paragraphs>96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ＭＳ Ｐゴシック</vt:lpstr>
      <vt:lpstr>Arial</vt:lpstr>
      <vt:lpstr>Calibri</vt:lpstr>
      <vt:lpstr>Tahoma</vt:lpstr>
      <vt:lpstr>Default Design</vt:lpstr>
      <vt:lpstr>Overview of Session 3</vt:lpstr>
      <vt:lpstr>The Three-Coin Problem</vt:lpstr>
      <vt:lpstr>The Three-Coin Problem: Partner work</vt:lpstr>
      <vt:lpstr>The Three-Coin Problem: Discussion</vt:lpstr>
      <vt:lpstr>The Three-Coin Problem:  The features of explanations</vt:lpstr>
      <vt:lpstr>Common Core State Standards</vt:lpstr>
      <vt:lpstr>Mathematics content</vt:lpstr>
      <vt:lpstr>The mathematical practices (CCSS)</vt:lpstr>
      <vt:lpstr>21¢ Problem</vt:lpstr>
      <vt:lpstr>Context for the video</vt:lpstr>
      <vt:lpstr>Focus questions</vt:lpstr>
      <vt:lpstr>Summary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181</cp:revision>
  <cp:lastPrinted>2013-09-09T20:19:49Z</cp:lastPrinted>
  <dcterms:created xsi:type="dcterms:W3CDTF">2012-09-14T18:04:55Z</dcterms:created>
  <dcterms:modified xsi:type="dcterms:W3CDTF">2018-08-07T14:48:06Z</dcterms:modified>
</cp:coreProperties>
</file>