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7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CD77C"/>
    <a:srgbClr val="EDBD2B"/>
    <a:srgbClr val="E8B41C"/>
    <a:srgbClr val="FAF6E9"/>
    <a:srgbClr val="F4ECD0"/>
    <a:srgbClr val="E49823"/>
    <a:srgbClr val="FFAC2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9" autoAdjust="0"/>
    <p:restoredTop sz="90812" autoAdjust="0"/>
  </p:normalViewPr>
  <p:slideViewPr>
    <p:cSldViewPr snapToGrid="0" showGuides="1">
      <p:cViewPr varScale="1">
        <p:scale>
          <a:sx n="114" d="100"/>
          <a:sy n="114" d="100"/>
        </p:scale>
        <p:origin x="2096" y="176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1C26B-2CCE-8E49-B2D8-7A54832C4EC0}" type="datetime1">
              <a:rPr lang="en-US" smtClean="0"/>
              <a:t>8/7/18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26C71-BABE-3B42-8A71-5CABED687112}" type="datetime1">
              <a:rPr lang="en-US" smtClean="0"/>
              <a:t>8/7/18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1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22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</a:t>
            </a:r>
            <a:r>
              <a:rPr lang="en-US" err="1"/>
              <a:t>.</a:t>
            </a:r>
            <a:r>
              <a:rPr lang="en-US"/>
              <a:t>edu</a:t>
            </a:r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Overview of Session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Scaling mathematics problems</a:t>
            </a:r>
          </a:p>
          <a:p>
            <a:r>
              <a:rPr lang="en-US" sz="3200" dirty="0">
                <a:solidFill>
                  <a:srgbClr val="000000"/>
                </a:solidFill>
                <a:cs typeface="Tahoma"/>
              </a:rPr>
              <a:t>Engaging in a video workshop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4.1a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200" y="3543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091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Comparing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Consider the Three-Coin Problem and the 21¢ Problem:</a:t>
            </a:r>
          </a:p>
          <a:p>
            <a:pPr marL="0" indent="0">
              <a:buNone/>
            </a:pPr>
            <a:endParaRPr lang="en-US" sz="1800" i="1" dirty="0">
              <a:solidFill>
                <a:srgbClr val="000000"/>
              </a:solidFill>
              <a:latin typeface="Tahoma"/>
              <a:cs typeface="Tahoma"/>
            </a:endParaRPr>
          </a:p>
          <a:p>
            <a:pPr marL="400050" lvl="1" indent="0">
              <a:buNone/>
            </a:pPr>
            <a:r>
              <a:rPr lang="en-US" sz="2000" i="1" dirty="0">
                <a:latin typeface="Tahoma"/>
                <a:cs typeface="Tahoma"/>
              </a:rPr>
              <a:t>I have pennies, nickels, and dimes in my pocket.  If I pull out 3 coins, what amounts of money might I have?</a:t>
            </a:r>
          </a:p>
          <a:p>
            <a:pPr marL="400050" lvl="1" indent="0">
              <a:buNone/>
            </a:pPr>
            <a:endParaRPr lang="en-US" sz="1800" i="1" dirty="0">
              <a:latin typeface="Tahoma"/>
              <a:cs typeface="Tahoma"/>
            </a:endParaRPr>
          </a:p>
          <a:p>
            <a:pPr marL="400050" lvl="1" indent="0">
              <a:buNone/>
            </a:pPr>
            <a:r>
              <a:rPr lang="en-US" sz="2000" i="1" dirty="0">
                <a:latin typeface="Tahoma"/>
                <a:cs typeface="Tahoma"/>
              </a:rPr>
              <a:t>Make 21¢ as many different ways as you can using pennies, nickels, and dimes. </a:t>
            </a:r>
            <a:endParaRPr lang="en-US" sz="20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solidFill>
                <a:srgbClr val="FF0000"/>
              </a:solidFill>
              <a:latin typeface="Tahoma"/>
              <a:cs typeface="Tahoma"/>
            </a:endParaRPr>
          </a:p>
          <a:p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What similarities and differences do you see in the problems? 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To what extent do the differences affect the difficulty of the problem and/or the reasoning required?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4.2a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69145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Scaling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3442676"/>
            <a:ext cx="4118708" cy="2729524"/>
          </a:xfrm>
          <a:ln w="19050" cmpd="sng">
            <a:solidFill>
              <a:srgbClr val="00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000000"/>
                </a:solidFill>
                <a:latin typeface="Tahoma"/>
                <a:cs typeface="Tahoma"/>
              </a:rPr>
              <a:t>Adjust the level of difficulty, but preserve the reasoning:</a:t>
            </a:r>
          </a:p>
          <a:p>
            <a:r>
              <a:rPr lang="en-US" sz="1600" dirty="0">
                <a:solidFill>
                  <a:srgbClr val="000000"/>
                </a:solidFill>
                <a:latin typeface="Tahoma"/>
                <a:cs typeface="Tahoma"/>
              </a:rPr>
              <a:t>Use new contexts, numbers, representations that are more or less familiar to students or have different mathematical characteristics</a:t>
            </a:r>
          </a:p>
          <a:p>
            <a:r>
              <a:rPr lang="en-US" sz="1600" dirty="0">
                <a:solidFill>
                  <a:srgbClr val="000000"/>
                </a:solidFill>
                <a:latin typeface="Tahoma"/>
                <a:cs typeface="Tahoma"/>
              </a:rPr>
              <a:t>Use knowledge of student conceptions (provoking typical confusions or protecting from errors)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" y="1778000"/>
            <a:ext cx="8394700" cy="15388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0000"/>
                </a:solidFill>
                <a:latin typeface="Tahoma"/>
                <a:cs typeface="Tahoma"/>
              </a:rPr>
              <a:t>What is “scaling”?</a:t>
            </a:r>
          </a:p>
          <a:p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Making new versions of mathematics tasks in order to: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Provide an easier or more difficult version of a task, but with the same reasoning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Adjust the type or extent of reasoning involved in a task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30615" y="3438769"/>
            <a:ext cx="4118708" cy="2729524"/>
          </a:xfrm>
          <a:prstGeom prst="rect">
            <a:avLst/>
          </a:prstGeom>
          <a:noFill/>
          <a:ln w="19050" cmpd="sng"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lvl="1" indent="0">
              <a:buFontTx/>
              <a:buNone/>
            </a:pPr>
            <a:r>
              <a:rPr lang="en-US" sz="1600" b="1" dirty="0">
                <a:solidFill>
                  <a:srgbClr val="000000"/>
                </a:solidFill>
                <a:latin typeface="Tahoma"/>
                <a:cs typeface="Tahoma"/>
              </a:rPr>
              <a:t>Adjust the type or extent of reasoning:</a:t>
            </a:r>
          </a:p>
          <a:p>
            <a:r>
              <a:rPr lang="en-US" sz="1600" dirty="0">
                <a:solidFill>
                  <a:srgbClr val="000000"/>
                </a:solidFill>
                <a:latin typeface="Tahoma"/>
                <a:cs typeface="Tahoma"/>
              </a:rPr>
              <a:t>Shift from specific cases to requests to generalize across cases or beyond the range of the initial problem</a:t>
            </a:r>
          </a:p>
          <a:p>
            <a:r>
              <a:rPr lang="en-US" sz="1600" dirty="0">
                <a:solidFill>
                  <a:srgbClr val="000000"/>
                </a:solidFill>
                <a:latin typeface="Tahoma"/>
                <a:cs typeface="Tahoma"/>
              </a:rPr>
              <a:t>Shift from constructing arguments to critiquing specific arguments</a:t>
            </a:r>
          </a:p>
          <a:p>
            <a:r>
              <a:rPr lang="en-US" sz="1600" dirty="0">
                <a:solidFill>
                  <a:srgbClr val="000000"/>
                </a:solidFill>
                <a:latin typeface="Tahoma"/>
                <a:cs typeface="Tahoma"/>
              </a:rPr>
              <a:t>Reformulate closed problems to ones that encourage conjectures through phrases, like “What happens if…”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29600" y="64008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4.2b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84789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Analyzing scaled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To what extent are the following the same as in the original problem:</a:t>
            </a:r>
          </a:p>
          <a:p>
            <a:r>
              <a:rPr lang="en-US" dirty="0">
                <a:latin typeface="Tahoma"/>
                <a:cs typeface="Tahoma"/>
              </a:rPr>
              <a:t>The mathematical ideas (concepts or procedures)</a:t>
            </a:r>
          </a:p>
          <a:p>
            <a:r>
              <a:rPr lang="en-US" dirty="0">
                <a:latin typeface="Tahoma"/>
                <a:cs typeface="Tahoma"/>
              </a:rPr>
              <a:t>The representations used</a:t>
            </a:r>
          </a:p>
          <a:p>
            <a:r>
              <a:rPr lang="en-US" dirty="0">
                <a:latin typeface="Tahoma"/>
                <a:cs typeface="Tahoma"/>
              </a:rPr>
              <a:t>The contextualization of the problem</a:t>
            </a:r>
          </a:p>
          <a:p>
            <a:r>
              <a:rPr lang="en-US" dirty="0">
                <a:latin typeface="Tahoma"/>
                <a:cs typeface="Tahoma"/>
              </a:rPr>
              <a:t>The reasoning and strategies that students are likely to use</a:t>
            </a:r>
          </a:p>
          <a:p>
            <a:r>
              <a:rPr lang="en-US" dirty="0">
                <a:latin typeface="Tahoma"/>
                <a:cs typeface="Tahoma"/>
              </a:rPr>
              <a:t>The learning opportunities and goals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5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4.2c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7036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Video workshop – Before viewing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>
                <a:latin typeface="Tahoma"/>
                <a:cs typeface="Tahoma"/>
              </a:rPr>
              <a:t>Before viewing a video, the sharer will:</a:t>
            </a:r>
          </a:p>
          <a:p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Situate the viewing by providing context for the video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Grade   	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Task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cs typeface="Tahoma"/>
              </a:rPr>
              <a:t>Lesson goal(s) and goal that is being worked on in the clip</a:t>
            </a:r>
            <a:endParaRPr lang="en-US" sz="2200" dirty="0">
              <a:solidFill>
                <a:srgbClr val="000000"/>
              </a:solidFill>
              <a:latin typeface="Tahoma"/>
              <a:cs typeface="Tahoma"/>
            </a:endParaRPr>
          </a:p>
          <a:p>
            <a:pPr lvl="1"/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Description of what happened immediately before the clip</a:t>
            </a:r>
            <a:endParaRPr lang="en-US" dirty="0">
              <a:solidFill>
                <a:srgbClr val="000000"/>
              </a:solidFill>
              <a:latin typeface="Tahoma"/>
              <a:cs typeface="Tahoma"/>
            </a:endParaRPr>
          </a:p>
          <a:p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Provide documents that will support understanding of what is happening in the video</a:t>
            </a:r>
          </a:p>
          <a:p>
            <a:pPr lvl="1"/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Copies of student work, transcript, etc.</a:t>
            </a:r>
            <a:endParaRPr lang="en-US" dirty="0">
              <a:solidFill>
                <a:srgbClr val="000000"/>
              </a:solidFill>
              <a:latin typeface="Tahoma"/>
              <a:cs typeface="Tahoma"/>
            </a:endParaRPr>
          </a:p>
          <a:p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Provide a few questions to focus the viewing</a:t>
            </a:r>
          </a:p>
          <a:p>
            <a:pPr lvl="1"/>
            <a:endParaRPr lang="en-US" sz="20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4.3a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77521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workshop – While viewing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View the video with the focus questions in mind</a:t>
            </a:r>
          </a:p>
          <a:p>
            <a:r>
              <a:rPr lang="en-US" sz="3200" dirty="0"/>
              <a:t>Jot notes about instances in the video that relate to the focus questions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4.3b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963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Video workshop – After viewing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After viewing a video, consider and discuss the focus questions, making sure to: </a:t>
            </a:r>
          </a:p>
          <a:p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Connect with instances from the video that are relevant to the focus questions</a:t>
            </a:r>
          </a:p>
          <a:p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Attend closely to talk, student thinking, teacher’s moves, and comments</a:t>
            </a:r>
          </a:p>
          <a:p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Offer details from the video and </a:t>
            </a:r>
            <a:r>
              <a:rPr lang="en-US" sz="3200">
                <a:solidFill>
                  <a:srgbClr val="000000"/>
                </a:solidFill>
                <a:latin typeface="Tahoma"/>
                <a:cs typeface="Tahoma"/>
              </a:rPr>
              <a:t>provide evidence</a:t>
            </a:r>
            <a:endParaRPr lang="en-US" sz="32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4.3c</a:t>
            </a:r>
            <a:endParaRPr lang="en-US" sz="1200" dirty="0">
              <a:latin typeface="Tahoma"/>
              <a:cs typeface="Tahom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018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/>
                <a:cs typeface="Tahoma"/>
              </a:rPr>
              <a:t>Debriefing video workshop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sz="2100" b="1" i="1" dirty="0">
                <a:solidFill>
                  <a:srgbClr val="000000"/>
                </a:solidFill>
                <a:latin typeface="Tahoma"/>
                <a:cs typeface="Tahoma"/>
              </a:rPr>
              <a:t>Understanding the process</a:t>
            </a:r>
            <a:r>
              <a:rPr lang="en-US" sz="2100" i="1" dirty="0">
                <a:solidFill>
                  <a:srgbClr val="000000"/>
                </a:solidFill>
                <a:latin typeface="Tahoma"/>
                <a:cs typeface="Tahoma"/>
              </a:rPr>
              <a:t>: Set up 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What information that was shared about the context seemed helpful in understanding the teaching? 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What additional information would have been useful? Why would that be important?</a:t>
            </a:r>
          </a:p>
          <a:p>
            <a:pPr lvl="0">
              <a:lnSpc>
                <a:spcPct val="120000"/>
              </a:lnSpc>
            </a:pPr>
            <a:r>
              <a:rPr lang="en-US" sz="2100" b="1" i="1" dirty="0">
                <a:solidFill>
                  <a:srgbClr val="000000"/>
                </a:solidFill>
                <a:latin typeface="Tahoma"/>
                <a:cs typeface="Tahoma"/>
              </a:rPr>
              <a:t>Analyzing teaching and learning: </a:t>
            </a:r>
            <a:r>
              <a:rPr lang="en-US" sz="2100" i="1" dirty="0">
                <a:solidFill>
                  <a:srgbClr val="000000"/>
                </a:solidFill>
                <a:latin typeface="Tahoma"/>
                <a:cs typeface="Tahoma"/>
              </a:rPr>
              <a:t>Focus questions 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How well did the focus questions support discussion of student reasoning and teaching moves that support student reasoning seen in the video? What might help improve the focus?</a:t>
            </a:r>
          </a:p>
          <a:p>
            <a:pPr>
              <a:lnSpc>
                <a:spcPct val="120000"/>
              </a:lnSpc>
            </a:pPr>
            <a:r>
              <a:rPr lang="en-US" sz="2100" b="1" i="1" dirty="0">
                <a:solidFill>
                  <a:srgbClr val="000000"/>
                </a:solidFill>
                <a:latin typeface="Tahoma"/>
                <a:cs typeface="Tahoma"/>
              </a:rPr>
              <a:t>Building productive norms</a:t>
            </a:r>
            <a:r>
              <a:rPr lang="en-US" sz="2100" b="1" i="1">
                <a:solidFill>
                  <a:srgbClr val="000000"/>
                </a:solidFill>
                <a:latin typeface="Tahoma"/>
                <a:cs typeface="Tahoma"/>
              </a:rPr>
              <a:t>: </a:t>
            </a:r>
            <a:r>
              <a:rPr lang="en-US" sz="2100" i="1">
                <a:solidFill>
                  <a:srgbClr val="000000"/>
                </a:solidFill>
                <a:latin typeface="Tahoma"/>
                <a:cs typeface="Tahoma"/>
              </a:rPr>
              <a:t>Connection </a:t>
            </a:r>
            <a:r>
              <a:rPr lang="en-US" sz="2100" i="1" dirty="0">
                <a:solidFill>
                  <a:srgbClr val="000000"/>
                </a:solidFill>
                <a:latin typeface="Tahoma"/>
                <a:cs typeface="Tahoma"/>
              </a:rPr>
              <a:t>to video 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In what ways were groups able to use specific instances in the video during the discussion? What could help us make more or better connections to the video?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4.4a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3946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In this session, you:</a:t>
            </a:r>
          </a:p>
          <a:p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Scaled mathematics problems with a focus on mathematical reasoning</a:t>
            </a:r>
          </a:p>
          <a:p>
            <a:pPr lvl="0"/>
            <a:r>
              <a:rPr lang="en-US" sz="3200" dirty="0">
                <a:solidFill>
                  <a:srgbClr val="000000"/>
                </a:solidFill>
                <a:cs typeface="Tahoma"/>
              </a:rPr>
              <a:t>Learned from practice through video workshop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4.5a</a:t>
            </a:r>
            <a:endParaRPr lang="en-US" sz="1200" dirty="0">
              <a:latin typeface="Tahoma"/>
              <a:cs typeface="Tahom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</a:t>
            </a:r>
            <a:r>
              <a:rPr lang="en-US" err="1"/>
              <a:t>.</a:t>
            </a:r>
            <a:r>
              <a:rPr lang="en-US"/>
              <a:t>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00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3577</TotalTime>
  <Words>752</Words>
  <Application>Microsoft Macintosh PowerPoint</Application>
  <PresentationFormat>On-screen Show (4:3)</PresentationFormat>
  <Paragraphs>79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Tahoma</vt:lpstr>
      <vt:lpstr>Default Design</vt:lpstr>
      <vt:lpstr>Overview of Session 4</vt:lpstr>
      <vt:lpstr>Comparing problems</vt:lpstr>
      <vt:lpstr>Scaling problems</vt:lpstr>
      <vt:lpstr>Analyzing scaled problems</vt:lpstr>
      <vt:lpstr>Video workshop – Before viewing</vt:lpstr>
      <vt:lpstr>Video workshop – While viewing</vt:lpstr>
      <vt:lpstr>Video workshop – After viewing</vt:lpstr>
      <vt:lpstr>Debriefing video workshop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181</cp:revision>
  <cp:lastPrinted>2013-09-09T20:31:25Z</cp:lastPrinted>
  <dcterms:created xsi:type="dcterms:W3CDTF">2012-08-25T19:57:25Z</dcterms:created>
  <dcterms:modified xsi:type="dcterms:W3CDTF">2018-08-07T14:49:35Z</dcterms:modified>
</cp:coreProperties>
</file>