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handoutMasterIdLst>
    <p:handoutMasterId r:id="rId14"/>
  </p:handoutMasterIdLst>
  <p:sldIdLst>
    <p:sldId id="306" r:id="rId2"/>
    <p:sldId id="307" r:id="rId3"/>
    <p:sldId id="308" r:id="rId4"/>
    <p:sldId id="309" r:id="rId5"/>
    <p:sldId id="317" r:id="rId6"/>
    <p:sldId id="311" r:id="rId7"/>
    <p:sldId id="312" r:id="rId8"/>
    <p:sldId id="313" r:id="rId9"/>
    <p:sldId id="314" r:id="rId10"/>
    <p:sldId id="315" r:id="rId11"/>
    <p:sldId id="316"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1">
          <p15:clr>
            <a:srgbClr val="A4A3A4"/>
          </p15:clr>
        </p15:guide>
        <p15:guide id="2" orient="horz" pos="1153">
          <p15:clr>
            <a:srgbClr val="A4A3A4"/>
          </p15:clr>
        </p15:guide>
        <p15:guide id="3" orient="horz" pos="4178">
          <p15:clr>
            <a:srgbClr val="A4A3A4"/>
          </p15:clr>
        </p15:guide>
        <p15:guide id="4" orient="horz" pos="2155">
          <p15:clr>
            <a:srgbClr val="A4A3A4"/>
          </p15:clr>
        </p15:guide>
        <p15:guide id="5" orient="horz" pos="3862">
          <p15:clr>
            <a:srgbClr val="A4A3A4"/>
          </p15:clr>
        </p15:guide>
        <p15:guide id="6" orient="horz" pos="1151">
          <p15:clr>
            <a:srgbClr val="A4A3A4"/>
          </p15:clr>
        </p15:guide>
        <p15:guide id="7" orient="horz" pos="2160">
          <p15:clr>
            <a:srgbClr val="A4A3A4"/>
          </p15:clr>
        </p15:guide>
        <p15:guide id="8" orient="horz" pos="3874">
          <p15:clr>
            <a:srgbClr val="A4A3A4"/>
          </p15:clr>
        </p15:guide>
        <p15:guide id="9" pos="235">
          <p15:clr>
            <a:srgbClr val="A4A3A4"/>
          </p15:clr>
        </p15:guide>
        <p15:guide id="10" pos="5526">
          <p15:clr>
            <a:srgbClr val="A4A3A4"/>
          </p15:clr>
        </p15:guide>
        <p15:guide id="11" pos="289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3" frameSlides="1"/>
  <p:clrMru>
    <a:srgbClr val="FCD77C"/>
    <a:srgbClr val="EDBD2B"/>
    <a:srgbClr val="E8B41C"/>
    <a:srgbClr val="FAF6E9"/>
    <a:srgbClr val="F4ECD0"/>
    <a:srgbClr val="E49823"/>
    <a:srgbClr val="FFAC29"/>
    <a:srgbClr val="0A224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6" autoAdjust="0"/>
    <p:restoredTop sz="96405" autoAdjust="0"/>
  </p:normalViewPr>
  <p:slideViewPr>
    <p:cSldViewPr snapToGrid="0" showGuides="1">
      <p:cViewPr varScale="1">
        <p:scale>
          <a:sx n="122" d="100"/>
          <a:sy n="122" d="100"/>
        </p:scale>
        <p:origin x="1920" y="192"/>
      </p:cViewPr>
      <p:guideLst>
        <p:guide orient="horz" pos="181"/>
        <p:guide orient="horz" pos="1153"/>
        <p:guide orient="horz" pos="4178"/>
        <p:guide orient="horz" pos="2155"/>
        <p:guide orient="horz" pos="3862"/>
        <p:guide orient="horz" pos="1151"/>
        <p:guide orient="horz" pos="2160"/>
        <p:guide orient="horz" pos="3874"/>
        <p:guide pos="235"/>
        <p:guide pos="5526"/>
        <p:guide pos="2894"/>
      </p:guideLst>
    </p:cSldViewPr>
  </p:slideViewPr>
  <p:notesTextViewPr>
    <p:cViewPr>
      <p:scale>
        <a:sx n="100" d="100"/>
        <a:sy n="100" d="100"/>
      </p:scale>
      <p:origin x="0" y="0"/>
    </p:cViewPr>
  </p:notesTextViewPr>
  <p:sorterViewPr>
    <p:cViewPr>
      <p:scale>
        <a:sx n="89" d="100"/>
        <a:sy n="89"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2A64FE5-00D7-9B41-BA07-D4DB707A8C19}" type="datetime1">
              <a:rPr lang="en-US" smtClean="0"/>
              <a:t>8/7/18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C388548-2B64-2D41-BEBD-3EBA363F5B3E}" type="slidenum">
              <a:rPr lang="en-US" smtClean="0"/>
              <a:pPr/>
              <a:t>‹#›</a:t>
            </a:fld>
            <a:endParaRPr lang="en-US"/>
          </a:p>
        </p:txBody>
      </p:sp>
    </p:spTree>
    <p:extLst>
      <p:ext uri="{BB962C8B-B14F-4D97-AF65-F5344CB8AC3E}">
        <p14:creationId xmlns:p14="http://schemas.microsoft.com/office/powerpoint/2010/main" val="1799376594"/>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53F7083-C377-4241-BE2E-BBB33E0B912C}" type="datetime1">
              <a:rPr lang="en-US" smtClean="0"/>
              <a:t>8/7/18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DA84BB5-8C22-FE4A-9B97-A7A27B420F01}" type="slidenum">
              <a:rPr lang="en-US" smtClean="0"/>
              <a:pPr/>
              <a:t>‹#›</a:t>
            </a:fld>
            <a:endParaRPr lang="en-US"/>
          </a:p>
        </p:txBody>
      </p:sp>
    </p:spTree>
    <p:extLst>
      <p:ext uri="{BB962C8B-B14F-4D97-AF65-F5344CB8AC3E}">
        <p14:creationId xmlns:p14="http://schemas.microsoft.com/office/powerpoint/2010/main" val="3384993689"/>
      </p:ext>
    </p:extLst>
  </p:cSld>
  <p:clrMap bg1="lt1" tx1="dk1" bg2="lt2" tx2="dk2" accent1="accent1" accent2="accent2" accent3="accent3" accent4="accent4" accent5="accent5" accent6="accent6" hlink="hlink" folHlink="folHlink"/>
  <p:hf sldNum="0"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Section titles in FG:</a:t>
            </a:r>
            <a:endParaRPr lang="en-US" baseline="0" dirty="0"/>
          </a:p>
          <a:p>
            <a:pPr marL="171450" indent="-171450">
              <a:buFontTx/>
              <a:buChar char="-"/>
            </a:pPr>
            <a:r>
              <a:rPr lang="en-US" baseline="0" dirty="0"/>
              <a:t>Sum of Consecutive Odd Numbers Problem</a:t>
            </a:r>
          </a:p>
          <a:p>
            <a:pPr marL="171450" indent="-171450">
              <a:buFontTx/>
              <a:buChar char="-"/>
            </a:pPr>
            <a:r>
              <a:rPr lang="en-US" baseline="0" dirty="0"/>
              <a:t>Explanations</a:t>
            </a:r>
          </a:p>
          <a:p>
            <a:pPr marL="171450" indent="-171450">
              <a:buFontTx/>
              <a:buChar char="-"/>
            </a:pPr>
            <a:r>
              <a:rPr lang="en-US" baseline="0" dirty="0"/>
              <a:t>Classroom Connection Activity</a:t>
            </a:r>
          </a:p>
          <a:p>
            <a:pPr lvl="0"/>
            <a:r>
              <a:rPr lang="en-US" dirty="0"/>
              <a:t>Summary in FG: </a:t>
            </a:r>
          </a:p>
          <a:p>
            <a:pPr lvl="0"/>
            <a:r>
              <a:rPr lang="en-US" sz="1200" kern="1200" dirty="0">
                <a:solidFill>
                  <a:schemeClr val="tx1"/>
                </a:solidFill>
                <a:effectLst/>
                <a:latin typeface="+mn-lt"/>
                <a:ea typeface="+mn-ea"/>
                <a:cs typeface="+mn-cs"/>
              </a:rPr>
              <a:t>Worked on a mathematics problem with a focus on making and justifying a conjecture and explaining their approach</a:t>
            </a:r>
          </a:p>
          <a:p>
            <a:pPr lvl="0"/>
            <a:r>
              <a:rPr lang="en-US" sz="1200" kern="1200" dirty="0">
                <a:solidFill>
                  <a:schemeClr val="tx1"/>
                </a:solidFill>
                <a:effectLst/>
                <a:latin typeface="+mn-lt"/>
                <a:ea typeface="+mn-ea"/>
                <a:cs typeface="+mn-cs"/>
              </a:rPr>
              <a:t>Considered features of good mathematical explanations and ways for teachers to make mathematical practices explicit to students</a:t>
            </a:r>
          </a:p>
          <a:p>
            <a:pPr lvl="0"/>
            <a:r>
              <a:rPr lang="en-US" sz="1200" kern="1200" dirty="0">
                <a:solidFill>
                  <a:schemeClr val="tx1"/>
                </a:solidFill>
                <a:effectLst/>
                <a:latin typeface="+mn-lt"/>
                <a:ea typeface="+mn-ea"/>
                <a:cs typeface="+mn-cs"/>
              </a:rPr>
              <a:t>Considered problems from curriculum materials with the potential to support mathematical reasoning</a:t>
            </a:r>
          </a:p>
          <a:p>
            <a:pPr marL="171450" indent="-171450">
              <a:buFontTx/>
              <a:buChar char="-"/>
            </a:pPr>
            <a:endParaRPr lang="en-US" dirty="0"/>
          </a:p>
        </p:txBody>
      </p:sp>
    </p:spTree>
    <p:extLst>
      <p:ext uri="{BB962C8B-B14F-4D97-AF65-F5344CB8AC3E}">
        <p14:creationId xmlns:p14="http://schemas.microsoft.com/office/powerpoint/2010/main" val="4606237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don’t know if we want them to listen for particular ones…</a:t>
            </a:r>
          </a:p>
        </p:txBody>
      </p:sp>
    </p:spTree>
    <p:extLst>
      <p:ext uri="{BB962C8B-B14F-4D97-AF65-F5344CB8AC3E}">
        <p14:creationId xmlns:p14="http://schemas.microsoft.com/office/powerpoint/2010/main" val="34403297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a:t>Summary in FG: </a:t>
            </a:r>
          </a:p>
          <a:p>
            <a:pPr lvl="0"/>
            <a:r>
              <a:rPr lang="en-US" sz="1200" kern="1200" dirty="0">
                <a:solidFill>
                  <a:schemeClr val="tx1"/>
                </a:solidFill>
                <a:effectLst/>
                <a:latin typeface="+mn-lt"/>
                <a:ea typeface="+mn-ea"/>
                <a:cs typeface="+mn-cs"/>
              </a:rPr>
              <a:t>Worked on a mathematics problem with a focus on making and justifying a conjecture and explaining their approach</a:t>
            </a:r>
          </a:p>
          <a:p>
            <a:pPr lvl="0"/>
            <a:r>
              <a:rPr lang="en-US" sz="1200" kern="1200" dirty="0">
                <a:solidFill>
                  <a:schemeClr val="tx1"/>
                </a:solidFill>
                <a:effectLst/>
                <a:latin typeface="+mn-lt"/>
                <a:ea typeface="+mn-ea"/>
                <a:cs typeface="+mn-cs"/>
              </a:rPr>
              <a:t>Considered features of good mathematical explanations and ways for teachers to make mathematical practices explicit to students</a:t>
            </a:r>
          </a:p>
          <a:p>
            <a:pPr lvl="0"/>
            <a:r>
              <a:rPr lang="en-US" sz="1200" kern="1200" dirty="0">
                <a:solidFill>
                  <a:schemeClr val="tx1"/>
                </a:solidFill>
                <a:effectLst/>
                <a:latin typeface="+mn-lt"/>
                <a:ea typeface="+mn-ea"/>
                <a:cs typeface="+mn-cs"/>
              </a:rPr>
              <a:t>Considered problems from curriculum materials with the potential to support mathematical reasoning</a:t>
            </a:r>
          </a:p>
          <a:p>
            <a:endParaRPr lang="en-US" dirty="0"/>
          </a:p>
        </p:txBody>
      </p:sp>
    </p:spTree>
    <p:extLst>
      <p:ext uri="{BB962C8B-B14F-4D97-AF65-F5344CB8AC3E}">
        <p14:creationId xmlns:p14="http://schemas.microsoft.com/office/powerpoint/2010/main" val="4606237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provide a list of the mathematical practice (with</a:t>
            </a:r>
            <a:r>
              <a:rPr lang="en-US" baseline="0" dirty="0"/>
              <a:t> descriptive bullets?)</a:t>
            </a:r>
            <a:endParaRPr lang="en-US" dirty="0"/>
          </a:p>
        </p:txBody>
      </p:sp>
    </p:spTree>
    <p:extLst>
      <p:ext uri="{BB962C8B-B14F-4D97-AF65-F5344CB8AC3E}">
        <p14:creationId xmlns:p14="http://schemas.microsoft.com/office/powerpoint/2010/main" val="6986831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don’t know if we want them to listen for particular ones…</a:t>
            </a:r>
          </a:p>
        </p:txBody>
      </p:sp>
    </p:spTree>
    <p:extLst>
      <p:ext uri="{BB962C8B-B14F-4D97-AF65-F5344CB8AC3E}">
        <p14:creationId xmlns:p14="http://schemas.microsoft.com/office/powerpoint/2010/main" val="34403297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During the discussion we will</a:t>
            </a:r>
            <a:r>
              <a:rPr lang="en-US" baseline="0" dirty="0"/>
              <a:t> ask the partners to share their explanation AND also tell a story from their work that connects with the Mathematical Practices</a:t>
            </a:r>
            <a:endParaRPr lang="en-US" dirty="0"/>
          </a:p>
        </p:txBody>
      </p:sp>
      <p:sp>
        <p:nvSpPr>
          <p:cNvPr id="4" name="Slide Number Placeholder 3"/>
          <p:cNvSpPr>
            <a:spLocks noGrp="1"/>
          </p:cNvSpPr>
          <p:nvPr>
            <p:ph type="sldNum" sz="quarter" idx="10"/>
          </p:nvPr>
        </p:nvSpPr>
        <p:spPr/>
        <p:txBody>
          <a:bodyPr/>
          <a:lstStyle/>
          <a:p>
            <a:fld id="{3DA84BB5-8C22-FE4A-9B97-A7A27B420F01}" type="slidenum">
              <a:rPr lang="en-US" smtClean="0"/>
              <a:pPr/>
              <a:t>5</a:t>
            </a:fld>
            <a:endParaRPr lang="en-US"/>
          </a:p>
        </p:txBody>
      </p:sp>
    </p:spTree>
    <p:extLst>
      <p:ext uri="{BB962C8B-B14F-4D97-AF65-F5344CB8AC3E}">
        <p14:creationId xmlns:p14="http://schemas.microsoft.com/office/powerpoint/2010/main" val="29395174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From ED</a:t>
            </a:r>
            <a:r>
              <a:rPr lang="en-US" baseline="0" dirty="0"/>
              <a:t> 411 last fall.  See handout that provides more information on this in the handouts folder of session 3.  Is there anything we want to add or customize given our work with the teachers thus far…</a:t>
            </a:r>
            <a:endParaRPr lang="en-US" dirty="0"/>
          </a:p>
        </p:txBody>
      </p:sp>
    </p:spTree>
    <p:extLst>
      <p:ext uri="{BB962C8B-B14F-4D97-AF65-F5344CB8AC3E}">
        <p14:creationId xmlns:p14="http://schemas.microsoft.com/office/powerpoint/2010/main" val="4606237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From our scope: </a:t>
            </a:r>
          </a:p>
          <a:p>
            <a:pPr marL="82550" marR="0" indent="-82550">
              <a:spcBef>
                <a:spcPts val="400"/>
              </a:spcBef>
              <a:spcAft>
                <a:spcPts val="0"/>
              </a:spcAft>
            </a:pPr>
            <a:r>
              <a:rPr lang="en-US" sz="1200" dirty="0">
                <a:effectLst/>
                <a:latin typeface="Tahoma"/>
                <a:ea typeface="Times New Roman"/>
              </a:rPr>
              <a:t>articulating mathematical practices and their function</a:t>
            </a:r>
            <a:endParaRPr lang="en-US" sz="1200" dirty="0">
              <a:effectLst/>
              <a:latin typeface="Times New Roman"/>
              <a:ea typeface="Times New Roman"/>
            </a:endParaRPr>
          </a:p>
          <a:p>
            <a:pPr marL="79375" marR="0">
              <a:spcBef>
                <a:spcPts val="0"/>
              </a:spcBef>
              <a:spcAft>
                <a:spcPts val="0"/>
              </a:spcAft>
            </a:pPr>
            <a:r>
              <a:rPr lang="en-US" sz="1200" dirty="0">
                <a:effectLst/>
                <a:latin typeface="Tahoma"/>
                <a:ea typeface="Times New Roman"/>
              </a:rPr>
              <a:t>Teachers model and specify the parts of mathematical practices such as explaining, proving, reasoning abstractly and quantitatively (and other practices identified in the Common Core Standards). They will help students to learn the practices, how and when they are used, and why they are essential to mathematics.</a:t>
            </a:r>
          </a:p>
          <a:p>
            <a:pPr marL="79375" marR="0">
              <a:spcBef>
                <a:spcPts val="0"/>
              </a:spcBef>
              <a:spcAft>
                <a:spcPts val="0"/>
              </a:spcAft>
            </a:pPr>
            <a:endParaRPr lang="en-US" sz="1200" dirty="0">
              <a:effectLst/>
              <a:latin typeface="Tahoma"/>
              <a:ea typeface="Times New Roman"/>
            </a:endParaRPr>
          </a:p>
          <a:p>
            <a:pPr marL="79375" marR="0">
              <a:spcBef>
                <a:spcPts val="0"/>
              </a:spcBef>
              <a:spcAft>
                <a:spcPts val="0"/>
              </a:spcAft>
            </a:pPr>
            <a:r>
              <a:rPr lang="en-US" sz="1200" dirty="0">
                <a:effectLst/>
                <a:latin typeface="Tahoma"/>
                <a:ea typeface="Times New Roman"/>
              </a:rPr>
              <a:t>We can make a link to the work that teachers</a:t>
            </a:r>
            <a:r>
              <a:rPr lang="en-US" sz="1200" baseline="0" dirty="0">
                <a:effectLst/>
                <a:latin typeface="Tahoma"/>
                <a:ea typeface="Times New Roman"/>
              </a:rPr>
              <a:t> tried to do in connecting the practices to their work tonight.  They could do something similar with their students.</a:t>
            </a:r>
            <a:endParaRPr lang="en-US" sz="1200" dirty="0">
              <a:effectLst/>
              <a:latin typeface="Times New Roman"/>
              <a:ea typeface="Times New Roman"/>
            </a:endParaRPr>
          </a:p>
        </p:txBody>
      </p:sp>
    </p:spTree>
    <p:extLst>
      <p:ext uri="{BB962C8B-B14F-4D97-AF65-F5344CB8AC3E}">
        <p14:creationId xmlns:p14="http://schemas.microsoft.com/office/powerpoint/2010/main" val="11505845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From our scope: </a:t>
            </a:r>
          </a:p>
          <a:p>
            <a:pPr marL="82550" marR="0" indent="-82550">
              <a:spcBef>
                <a:spcPts val="400"/>
              </a:spcBef>
              <a:spcAft>
                <a:spcPts val="0"/>
              </a:spcAft>
            </a:pPr>
            <a:r>
              <a:rPr lang="en-US" sz="1200" dirty="0">
                <a:effectLst/>
                <a:latin typeface="Tahoma"/>
                <a:ea typeface="Times New Roman"/>
              </a:rPr>
              <a:t>articulating mathematical practices and their function</a:t>
            </a:r>
            <a:endParaRPr lang="en-US" sz="1200" dirty="0">
              <a:effectLst/>
              <a:latin typeface="Times New Roman"/>
              <a:ea typeface="Times New Roman"/>
            </a:endParaRPr>
          </a:p>
          <a:p>
            <a:pPr marL="79375" marR="0">
              <a:spcBef>
                <a:spcPts val="0"/>
              </a:spcBef>
              <a:spcAft>
                <a:spcPts val="0"/>
              </a:spcAft>
            </a:pPr>
            <a:r>
              <a:rPr lang="en-US" sz="1200" dirty="0">
                <a:effectLst/>
                <a:latin typeface="Tahoma"/>
                <a:ea typeface="Times New Roman"/>
              </a:rPr>
              <a:t>Teachers model and specify the parts of mathematical practices such as explaining, proving, reasoning abstractly and quantitatively (and other practices identified in the Common Core Standards). They will help students to learn the practices, how and when they are used, and why they are essential to mathematics.</a:t>
            </a:r>
          </a:p>
          <a:p>
            <a:pPr marL="79375" marR="0">
              <a:spcBef>
                <a:spcPts val="0"/>
              </a:spcBef>
              <a:spcAft>
                <a:spcPts val="0"/>
              </a:spcAft>
            </a:pPr>
            <a:endParaRPr lang="en-US" sz="1200" dirty="0">
              <a:effectLst/>
              <a:latin typeface="Tahoma"/>
              <a:ea typeface="Times New Roman"/>
            </a:endParaRPr>
          </a:p>
          <a:p>
            <a:pPr marL="79375" marR="0">
              <a:spcBef>
                <a:spcPts val="0"/>
              </a:spcBef>
              <a:spcAft>
                <a:spcPts val="0"/>
              </a:spcAft>
            </a:pPr>
            <a:r>
              <a:rPr lang="en-US" sz="1200" dirty="0">
                <a:effectLst/>
                <a:latin typeface="Tahoma"/>
                <a:ea typeface="Times New Roman"/>
              </a:rPr>
              <a:t>We can make a link to the work that teachers</a:t>
            </a:r>
            <a:r>
              <a:rPr lang="en-US" sz="1200" baseline="0" dirty="0">
                <a:effectLst/>
                <a:latin typeface="Tahoma"/>
                <a:ea typeface="Times New Roman"/>
              </a:rPr>
              <a:t> tried to do in connecting the practices to their work tonight.  They could do something similar with their students.</a:t>
            </a:r>
            <a:endParaRPr lang="en-US" sz="1200" dirty="0">
              <a:effectLst/>
              <a:latin typeface="Times New Roman"/>
              <a:ea typeface="Times New Roman"/>
            </a:endParaRPr>
          </a:p>
        </p:txBody>
      </p:sp>
    </p:spTree>
    <p:extLst>
      <p:ext uri="{BB962C8B-B14F-4D97-AF65-F5344CB8AC3E}">
        <p14:creationId xmlns:p14="http://schemas.microsoft.com/office/powerpoint/2010/main" val="11505845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9380138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Font 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3" name="Rectangle 3"/>
          <p:cNvSpPr>
            <a:spLocks noGrp="1" noChangeArrowheads="1"/>
          </p:cNvSpPr>
          <p:nvPr>
            <p:ph idx="1"/>
          </p:nvPr>
        </p:nvSpPr>
        <p:spPr bwMode="auto">
          <a:xfrm>
            <a:off x="381000" y="1828800"/>
            <a:ext cx="8382000" cy="42973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447C6CEE-25B7-CF4B-8870-CE53B14CB18C}" type="slidenum">
              <a:rPr lang="en-US"/>
              <a:pPr>
                <a:defRPr/>
              </a:pPr>
              <a:t>‹#›</a:t>
            </a:fld>
            <a:endParaRPr lang="en-US" dirty="0"/>
          </a:p>
        </p:txBody>
      </p:sp>
      <p:sp>
        <p:nvSpPr>
          <p:cNvPr id="5" name="Footer Placeholder 1"/>
          <p:cNvSpPr>
            <a:spLocks noGrp="1"/>
          </p:cNvSpPr>
          <p:nvPr>
            <p:ph type="ftr" sz="quarter" idx="11"/>
          </p:nvPr>
        </p:nvSpPr>
        <p:spPr/>
        <p:txBody>
          <a:bodyPr/>
          <a:lstStyle>
            <a:lvl1pPr>
              <a:defRPr sz="800"/>
            </a:lvl1p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Tree>
    <p:extLst>
      <p:ext uri="{BB962C8B-B14F-4D97-AF65-F5344CB8AC3E}">
        <p14:creationId xmlns:p14="http://schemas.microsoft.com/office/powerpoint/2010/main" val="2214733599"/>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ftr" sz="quarter" idx="11"/>
          </p:nvPr>
        </p:nvSpPr>
        <p:spPr>
          <a:ln/>
        </p:spPr>
        <p:txBody>
          <a:bodyPr/>
          <a:lstStyle>
            <a:lvl1pPr>
              <a:defRPr sz="800"/>
            </a:lvl1p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
        <p:nvSpPr>
          <p:cNvPr id="6" name="Rectangle 6"/>
          <p:cNvSpPr>
            <a:spLocks noGrp="1" noChangeArrowheads="1"/>
          </p:cNvSpPr>
          <p:nvPr>
            <p:ph type="sldNum" sz="quarter" idx="12"/>
          </p:nvPr>
        </p:nvSpPr>
        <p:spPr>
          <a:ln/>
        </p:spPr>
        <p:txBody>
          <a:bodyPr/>
          <a:lstStyle>
            <a:lvl1pPr>
              <a:defRPr/>
            </a:lvl1pPr>
          </a:lstStyle>
          <a:p>
            <a:fld id="{58DAE462-9B62-C646-9DCB-3F9B67D95852}" type="slidenum">
              <a:rPr lang="en-US"/>
              <a:pPr/>
              <a:t>‹#›</a:t>
            </a:fld>
            <a:endParaRPr lang="en-US"/>
          </a:p>
        </p:txBody>
      </p:sp>
    </p:spTree>
    <p:extLst>
      <p:ext uri="{BB962C8B-B14F-4D97-AF65-F5344CB8AC3E}">
        <p14:creationId xmlns:p14="http://schemas.microsoft.com/office/powerpoint/2010/main" val="403490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Font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3" name="Rectangle 3"/>
          <p:cNvSpPr>
            <a:spLocks noGrp="1" noChangeArrowheads="1"/>
          </p:cNvSpPr>
          <p:nvPr>
            <p:ph idx="1"/>
          </p:nvPr>
        </p:nvSpPr>
        <p:spPr bwMode="auto">
          <a:xfrm>
            <a:off x="381000" y="1828800"/>
            <a:ext cx="8382000" cy="42973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lvl1pPr>
              <a:defRPr sz="2800"/>
            </a:lvl1pPr>
            <a:lvl2pPr>
              <a:defRPr sz="2400"/>
            </a:lvl2pPr>
            <a:lvl3pPr>
              <a:defRPr sz="20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D7681840-CFDF-D342-9C56-71AEE65ACCB8}" type="slidenum">
              <a:rPr lang="en-US"/>
              <a:pPr>
                <a:defRPr/>
              </a:pPr>
              <a:t>‹#›</a:t>
            </a:fld>
            <a:endParaRPr lang="en-US" dirty="0"/>
          </a:p>
        </p:txBody>
      </p:sp>
      <p:sp>
        <p:nvSpPr>
          <p:cNvPr id="5" name="Footer Placeholder 1"/>
          <p:cNvSpPr>
            <a:spLocks noGrp="1"/>
          </p:cNvSpPr>
          <p:nvPr>
            <p:ph type="ftr" sz="quarter" idx="11"/>
          </p:nvPr>
        </p:nvSpPr>
        <p:spPr/>
        <p:txBody>
          <a:bodyPr/>
          <a:lstStyle>
            <a:lvl1pPr>
              <a:defRPr sz="800"/>
            </a:lvl1p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Tree>
    <p:extLst>
      <p:ext uri="{BB962C8B-B14F-4D97-AF65-F5344CB8AC3E}">
        <p14:creationId xmlns:p14="http://schemas.microsoft.com/office/powerpoint/2010/main" val="220077369"/>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Font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3" name="Rectangle 3"/>
          <p:cNvSpPr>
            <a:spLocks noGrp="1" noChangeArrowheads="1"/>
          </p:cNvSpPr>
          <p:nvPr>
            <p:ph idx="1"/>
          </p:nvPr>
        </p:nvSpPr>
        <p:spPr bwMode="auto">
          <a:xfrm>
            <a:off x="381000" y="1828800"/>
            <a:ext cx="8382000" cy="42973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lvl1pPr>
              <a:defRPr sz="2400"/>
            </a:lvl1pPr>
            <a:lvl2pPr>
              <a:defRPr sz="20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5CCA46C9-D141-0B47-891F-94A1D10DF5D7}" type="slidenum">
              <a:rPr lang="en-US"/>
              <a:pPr>
                <a:defRPr/>
              </a:pPr>
              <a:t>‹#›</a:t>
            </a:fld>
            <a:endParaRPr lang="en-US" dirty="0"/>
          </a:p>
        </p:txBody>
      </p:sp>
      <p:sp>
        <p:nvSpPr>
          <p:cNvPr id="5" name="Footer Placeholder 1"/>
          <p:cNvSpPr>
            <a:spLocks noGrp="1"/>
          </p:cNvSpPr>
          <p:nvPr>
            <p:ph type="ftr" sz="quarter" idx="11"/>
          </p:nvPr>
        </p:nvSpPr>
        <p:spPr/>
        <p:txBody>
          <a:bodyPr/>
          <a:lstStyle>
            <a:lvl1pPr>
              <a:defRPr sz="800"/>
            </a:lvl1p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Tree>
    <p:extLst>
      <p:ext uri="{BB962C8B-B14F-4D97-AF65-F5344CB8AC3E}">
        <p14:creationId xmlns:p14="http://schemas.microsoft.com/office/powerpoint/2010/main" val="52515289"/>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Font 4)">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3" name="Rectangle 3"/>
          <p:cNvSpPr>
            <a:spLocks noGrp="1" noChangeArrowheads="1"/>
          </p:cNvSpPr>
          <p:nvPr>
            <p:ph idx="1"/>
          </p:nvPr>
        </p:nvSpPr>
        <p:spPr bwMode="auto">
          <a:xfrm>
            <a:off x="381000" y="1828800"/>
            <a:ext cx="8382000" cy="42973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lvl1pPr>
              <a:defRPr sz="2000"/>
            </a:lvl1pPr>
            <a:lvl2pPr>
              <a:defRPr sz="1600"/>
            </a:lvl2pPr>
            <a:lvl3pPr>
              <a:defRPr sz="14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33505A21-99B0-6E43-B7F6-999B718A6A98}" type="slidenum">
              <a:rPr lang="en-US"/>
              <a:pPr>
                <a:defRPr/>
              </a:pPr>
              <a:t>‹#›</a:t>
            </a:fld>
            <a:endParaRPr lang="en-US" dirty="0"/>
          </a:p>
        </p:txBody>
      </p:sp>
      <p:sp>
        <p:nvSpPr>
          <p:cNvPr id="5" name="Footer Placeholder 1"/>
          <p:cNvSpPr>
            <a:spLocks noGrp="1"/>
          </p:cNvSpPr>
          <p:nvPr>
            <p:ph type="ftr" sz="quarter" idx="11"/>
          </p:nvPr>
        </p:nvSpPr>
        <p:spPr/>
        <p:txBody>
          <a:bodyPr/>
          <a:lstStyle>
            <a:lvl1pPr>
              <a:defRPr sz="800"/>
            </a:lvl1p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Tree>
    <p:extLst>
      <p:ext uri="{BB962C8B-B14F-4D97-AF65-F5344CB8AC3E}">
        <p14:creationId xmlns:p14="http://schemas.microsoft.com/office/powerpoint/2010/main" val="411497005"/>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Font 5)">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3" name="Rectangle 3"/>
          <p:cNvSpPr>
            <a:spLocks noGrp="1" noChangeArrowheads="1"/>
          </p:cNvSpPr>
          <p:nvPr>
            <p:ph idx="1"/>
          </p:nvPr>
        </p:nvSpPr>
        <p:spPr bwMode="auto">
          <a:xfrm>
            <a:off x="381000" y="1828800"/>
            <a:ext cx="8382000" cy="42973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lvl1pPr>
              <a:defRPr sz="1400"/>
            </a:lvl1pPr>
            <a:lvl2pPr>
              <a:defRPr sz="1400"/>
            </a:lvl2pPr>
            <a:lvl3pPr>
              <a:defRPr sz="14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CC63040-4348-5A4B-8418-A288BE5EDFF4}" type="slidenum">
              <a:rPr lang="en-US"/>
              <a:pPr>
                <a:defRPr/>
              </a:pPr>
              <a:t>‹#›</a:t>
            </a:fld>
            <a:endParaRPr lang="en-US" dirty="0"/>
          </a:p>
        </p:txBody>
      </p:sp>
      <p:sp>
        <p:nvSpPr>
          <p:cNvPr id="5" name="Footer Placeholder 1"/>
          <p:cNvSpPr>
            <a:spLocks noGrp="1"/>
          </p:cNvSpPr>
          <p:nvPr>
            <p:ph type="ftr" sz="quarter" idx="11"/>
          </p:nvPr>
        </p:nvSpPr>
        <p:spPr/>
        <p:txBody>
          <a:bodyPr/>
          <a:lstStyle>
            <a:lvl1pPr>
              <a:defRPr sz="800"/>
            </a:lvl1p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Tree>
    <p:extLst>
      <p:ext uri="{BB962C8B-B14F-4D97-AF65-F5344CB8AC3E}">
        <p14:creationId xmlns:p14="http://schemas.microsoft.com/office/powerpoint/2010/main" val="3135865374"/>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93700" y="1834094"/>
            <a:ext cx="4102100" cy="427460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724400" y="1834093"/>
            <a:ext cx="4038600" cy="427460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08BB2EB-04CD-F841-BD54-12600B0B92CA}" type="slidenum">
              <a:rPr lang="en-US"/>
              <a:pPr>
                <a:defRPr/>
              </a:pPr>
              <a:t>‹#›</a:t>
            </a:fld>
            <a:endParaRPr lang="en-US" dirty="0"/>
          </a:p>
        </p:txBody>
      </p:sp>
      <p:sp>
        <p:nvSpPr>
          <p:cNvPr id="6" name="Footer Placeholder 1"/>
          <p:cNvSpPr>
            <a:spLocks noGrp="1"/>
          </p:cNvSpPr>
          <p:nvPr>
            <p:ph type="ftr" sz="quarter" idx="11"/>
          </p:nvPr>
        </p:nvSpPr>
        <p:spPr/>
        <p:txBody>
          <a:bodyPr/>
          <a:lstStyle>
            <a:lvl1pPr>
              <a:defRPr sz="800"/>
            </a:lvl1p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Tree>
    <p:extLst>
      <p:ext uri="{BB962C8B-B14F-4D97-AF65-F5344CB8AC3E}">
        <p14:creationId xmlns:p14="http://schemas.microsoft.com/office/powerpoint/2010/main" val="811892098"/>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2D5C7F6C-AE1D-764E-A07D-A3388B4EC2DF}" type="slidenum">
              <a:rPr lang="en-US"/>
              <a:pPr>
                <a:defRPr/>
              </a:pPr>
              <a:t>‹#›</a:t>
            </a:fld>
            <a:endParaRPr lang="en-US" dirty="0"/>
          </a:p>
        </p:txBody>
      </p:sp>
      <p:sp>
        <p:nvSpPr>
          <p:cNvPr id="4" name="Footer Placeholder 1"/>
          <p:cNvSpPr>
            <a:spLocks noGrp="1"/>
          </p:cNvSpPr>
          <p:nvPr>
            <p:ph type="ftr" sz="quarter" idx="11"/>
          </p:nvPr>
        </p:nvSpPr>
        <p:spPr/>
        <p:txBody>
          <a:bodyPr/>
          <a:lstStyle>
            <a:lvl1pPr>
              <a:defRPr sz="800"/>
            </a:lvl1p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Tree>
    <p:extLst>
      <p:ext uri="{BB962C8B-B14F-4D97-AF65-F5344CB8AC3E}">
        <p14:creationId xmlns:p14="http://schemas.microsoft.com/office/powerpoint/2010/main" val="3910462432"/>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64B51801-A1AB-4646-9FD5-931AEBEC5911}" type="slidenum">
              <a:rPr lang="en-US"/>
              <a:pPr>
                <a:defRPr/>
              </a:pPr>
              <a:t>‹#›</a:t>
            </a:fld>
            <a:endParaRPr lang="en-US" dirty="0"/>
          </a:p>
        </p:txBody>
      </p:sp>
      <p:sp>
        <p:nvSpPr>
          <p:cNvPr id="3" name="Footer Placeholder 1"/>
          <p:cNvSpPr>
            <a:spLocks noGrp="1"/>
          </p:cNvSpPr>
          <p:nvPr>
            <p:ph type="ftr" sz="quarter" idx="11"/>
          </p:nvPr>
        </p:nvSpPr>
        <p:spPr/>
        <p:txBody>
          <a:bodyPr/>
          <a:lstStyle>
            <a:lvl1pPr>
              <a:defRPr sz="800"/>
            </a:lvl1p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Tree>
    <p:extLst>
      <p:ext uri="{BB962C8B-B14F-4D97-AF65-F5344CB8AC3E}">
        <p14:creationId xmlns:p14="http://schemas.microsoft.com/office/powerpoint/2010/main" val="1271365644"/>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80999" y="609600"/>
            <a:ext cx="8380413" cy="5486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Rectangle 6"/>
          <p:cNvSpPr>
            <a:spLocks noGrp="1" noChangeArrowheads="1"/>
          </p:cNvSpPr>
          <p:nvPr>
            <p:ph type="sldNum" sz="quarter" idx="10"/>
          </p:nvPr>
        </p:nvSpPr>
        <p:spPr>
          <a:ln/>
        </p:spPr>
        <p:txBody>
          <a:bodyPr/>
          <a:lstStyle>
            <a:lvl1pPr>
              <a:defRPr/>
            </a:lvl1pPr>
          </a:lstStyle>
          <a:p>
            <a:pPr>
              <a:defRPr/>
            </a:pPr>
            <a:fld id="{001CC738-6E12-8745-A38F-55F00EA375A7}" type="slidenum">
              <a:rPr lang="en-US"/>
              <a:pPr>
                <a:defRPr/>
              </a:pPr>
              <a:t>‹#›</a:t>
            </a:fld>
            <a:endParaRPr lang="en-US" dirty="0"/>
          </a:p>
        </p:txBody>
      </p:sp>
      <p:sp>
        <p:nvSpPr>
          <p:cNvPr id="4" name="Footer Placeholder 1"/>
          <p:cNvSpPr>
            <a:spLocks noGrp="1"/>
          </p:cNvSpPr>
          <p:nvPr>
            <p:ph type="ftr" sz="quarter" idx="11"/>
          </p:nvPr>
        </p:nvSpPr>
        <p:spPr/>
        <p:txBody>
          <a:bodyPr/>
          <a:lstStyle>
            <a:lvl1pPr>
              <a:defRPr/>
            </a:lvl1pPr>
          </a:lstStyle>
          <a:p>
            <a:pPr>
              <a:defRPr/>
            </a:pPr>
            <a:r>
              <a:rPr lang="en-US" sz="800" dirty="0"/>
              <a:t>This work is licensed under a Creative Commons Attribution-Noncommercial-4.0 International License: https://</a:t>
            </a:r>
            <a:r>
              <a:rPr lang="en-US" sz="800" dirty="0" err="1"/>
              <a:t>creativecommons.org</a:t>
            </a:r>
            <a:r>
              <a:rPr lang="en-US" sz="800" dirty="0"/>
              <a:t>/licenses/by-</a:t>
            </a:r>
            <a:r>
              <a:rPr lang="en-US" sz="800" dirty="0" err="1"/>
              <a:t>nc</a:t>
            </a:r>
            <a:r>
              <a:rPr lang="en-US" sz="800" dirty="0"/>
              <a:t>/4.0/
© 2018 Mathematics Teaching and Learning to Teach • School of Education • University of Michigan • Ann Arbor, MI 48109-1259 • </a:t>
            </a:r>
            <a:r>
              <a:rPr lang="en-US" sz="800" dirty="0" err="1"/>
              <a:t>mtlt@umich.edu</a:t>
            </a:r>
            <a:endParaRPr lang="en-US" dirty="0"/>
          </a:p>
        </p:txBody>
      </p:sp>
    </p:spTree>
    <p:extLst>
      <p:ext uri="{BB962C8B-B14F-4D97-AF65-F5344CB8AC3E}">
        <p14:creationId xmlns:p14="http://schemas.microsoft.com/office/powerpoint/2010/main" val="2615412589"/>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68300" y="304800"/>
            <a:ext cx="8394700" cy="1371600"/>
          </a:xfrm>
          <a:prstGeom prst="rect">
            <a:avLst/>
          </a:prstGeom>
          <a:solidFill>
            <a:srgbClr val="0A2241"/>
          </a:solidFill>
          <a:ln>
            <a:noFill/>
          </a:ln>
          <a:extLs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381000" y="1828800"/>
            <a:ext cx="8382000" cy="42973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30" name="Rectangle 6"/>
          <p:cNvSpPr>
            <a:spLocks noGrp="1" noChangeArrowheads="1"/>
          </p:cNvSpPr>
          <p:nvPr>
            <p:ph type="sldNum" sz="quarter" idx="4"/>
          </p:nvPr>
        </p:nvSpPr>
        <p:spPr bwMode="auto">
          <a:xfrm>
            <a:off x="8153400" y="6245225"/>
            <a:ext cx="609600" cy="3841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a:cs typeface="Arial"/>
              </a:defRPr>
            </a:lvl1pPr>
          </a:lstStyle>
          <a:p>
            <a:fld id="{EBE3BB92-FF3B-6447-B668-FB1B78939559}" type="slidenum">
              <a:rPr lang="en-US" smtClean="0"/>
              <a:pPr/>
              <a:t>‹#›</a:t>
            </a:fld>
            <a:endParaRPr lang="en-US" dirty="0"/>
          </a:p>
        </p:txBody>
      </p:sp>
      <p:sp>
        <p:nvSpPr>
          <p:cNvPr id="2" name="Footer Placeholder 1"/>
          <p:cNvSpPr>
            <a:spLocks noGrp="1"/>
          </p:cNvSpPr>
          <p:nvPr>
            <p:ph type="ftr" sz="quarter" idx="3"/>
          </p:nvPr>
        </p:nvSpPr>
        <p:spPr>
          <a:xfrm>
            <a:off x="381000" y="6156325"/>
            <a:ext cx="8382000" cy="473075"/>
          </a:xfrm>
          <a:prstGeom prst="rect">
            <a:avLst/>
          </a:prstGeom>
        </p:spPr>
        <p:txBody>
          <a:bodyPr vert="horz" lIns="91440" tIns="45720" rIns="91440" bIns="45720" rtlCol="0" anchor="ctr"/>
          <a:lstStyle>
            <a:lvl1pPr algn="ctr">
              <a:defRPr sz="900">
                <a:solidFill>
                  <a:schemeClr val="tx1">
                    <a:tint val="75000"/>
                  </a:schemeClr>
                </a:solidFill>
                <a:latin typeface="Tahoma"/>
                <a:cs typeface="Tahoma"/>
              </a:defRPr>
            </a:lvl1pPr>
          </a:lstStyle>
          <a:p>
            <a:pPr>
              <a:defRPr/>
            </a:pPr>
            <a:r>
              <a:rPr lang="en-US">
                <a:latin typeface="Tahoma" pitchFamily="-112" charset="0"/>
              </a:rPr>
              <a:t>This work is licensed under a Creative Commons Attribution-Noncommercial-4.0 International License: https://creativecommons.org/licenses/by-nc/4.0/
© 2018 Mathematics Teaching and Learning to Teach • School of Education • University of Michigan • Ann Arbor, MI 48109-1259 • mtlt@umich.edu
</a:t>
            </a:r>
            <a:endParaRPr lang="en-US" dirty="0">
              <a:latin typeface="Tahoma" pitchFamily="-112" charset="0"/>
            </a:endParaRPr>
          </a:p>
        </p:txBody>
      </p:sp>
    </p:spTree>
    <p:extLst>
      <p:ext uri="{BB962C8B-B14F-4D97-AF65-F5344CB8AC3E}">
        <p14:creationId xmlns:p14="http://schemas.microsoft.com/office/powerpoint/2010/main" val="5329175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ransition/>
  <p:hf sldNum="0" hdr="0" dt="0"/>
  <p:txStyles>
    <p:titleStyle>
      <a:lvl1pPr algn="ctr" rtl="0" eaLnBrk="0" fontAlgn="base" hangingPunct="0">
        <a:spcBef>
          <a:spcPct val="0"/>
        </a:spcBef>
        <a:spcAft>
          <a:spcPct val="0"/>
        </a:spcAft>
        <a:defRPr sz="4000">
          <a:solidFill>
            <a:schemeClr val="bg1"/>
          </a:solidFill>
          <a:latin typeface="+mj-lt"/>
          <a:ea typeface="ＭＳ Ｐゴシック" pitchFamily="24" charset="-128"/>
          <a:cs typeface="ＭＳ Ｐゴシック" pitchFamily="24" charset="-128"/>
        </a:defRPr>
      </a:lvl1pPr>
      <a:lvl2pPr algn="ctr" rtl="0" eaLnBrk="0" fontAlgn="base" hangingPunct="0">
        <a:spcBef>
          <a:spcPct val="0"/>
        </a:spcBef>
        <a:spcAft>
          <a:spcPct val="0"/>
        </a:spcAft>
        <a:defRPr sz="4400">
          <a:solidFill>
            <a:schemeClr val="bg1"/>
          </a:solidFill>
          <a:latin typeface="Tahoma" pitchFamily="24" charset="0"/>
          <a:ea typeface="ＭＳ Ｐゴシック" pitchFamily="24" charset="-128"/>
          <a:cs typeface="ＭＳ Ｐゴシック" pitchFamily="24" charset="-128"/>
        </a:defRPr>
      </a:lvl2pPr>
      <a:lvl3pPr algn="ctr" rtl="0" eaLnBrk="0" fontAlgn="base" hangingPunct="0">
        <a:spcBef>
          <a:spcPct val="0"/>
        </a:spcBef>
        <a:spcAft>
          <a:spcPct val="0"/>
        </a:spcAft>
        <a:defRPr sz="4400">
          <a:solidFill>
            <a:schemeClr val="bg1"/>
          </a:solidFill>
          <a:latin typeface="Tahoma" pitchFamily="24" charset="0"/>
          <a:ea typeface="ＭＳ Ｐゴシック" pitchFamily="24" charset="-128"/>
          <a:cs typeface="ＭＳ Ｐゴシック" pitchFamily="24" charset="-128"/>
        </a:defRPr>
      </a:lvl3pPr>
      <a:lvl4pPr algn="ctr" rtl="0" eaLnBrk="0" fontAlgn="base" hangingPunct="0">
        <a:spcBef>
          <a:spcPct val="0"/>
        </a:spcBef>
        <a:spcAft>
          <a:spcPct val="0"/>
        </a:spcAft>
        <a:defRPr sz="4400">
          <a:solidFill>
            <a:schemeClr val="bg1"/>
          </a:solidFill>
          <a:latin typeface="Tahoma" pitchFamily="24" charset="0"/>
          <a:ea typeface="ＭＳ Ｐゴシック" pitchFamily="24" charset="-128"/>
          <a:cs typeface="ＭＳ Ｐゴシック" pitchFamily="24" charset="-128"/>
        </a:defRPr>
      </a:lvl4pPr>
      <a:lvl5pPr algn="ctr" rtl="0" eaLnBrk="0" fontAlgn="base" hangingPunct="0">
        <a:spcBef>
          <a:spcPct val="0"/>
        </a:spcBef>
        <a:spcAft>
          <a:spcPct val="0"/>
        </a:spcAft>
        <a:defRPr sz="4400">
          <a:solidFill>
            <a:schemeClr val="bg1"/>
          </a:solidFill>
          <a:latin typeface="Tahoma" pitchFamily="24" charset="0"/>
          <a:ea typeface="ＭＳ Ｐゴシック" pitchFamily="24" charset="-128"/>
          <a:cs typeface="ＭＳ Ｐゴシック" pitchFamily="24" charset="-128"/>
        </a:defRPr>
      </a:lvl5pPr>
      <a:lvl6pPr marL="457200" algn="ctr" rtl="0" fontAlgn="base">
        <a:spcBef>
          <a:spcPct val="0"/>
        </a:spcBef>
        <a:spcAft>
          <a:spcPct val="0"/>
        </a:spcAft>
        <a:defRPr sz="4400" b="1">
          <a:solidFill>
            <a:schemeClr val="tx2"/>
          </a:solidFill>
          <a:latin typeface="Tahoma" pitchFamily="24" charset="0"/>
        </a:defRPr>
      </a:lvl6pPr>
      <a:lvl7pPr marL="914400" algn="ctr" rtl="0" fontAlgn="base">
        <a:spcBef>
          <a:spcPct val="0"/>
        </a:spcBef>
        <a:spcAft>
          <a:spcPct val="0"/>
        </a:spcAft>
        <a:defRPr sz="4400" b="1">
          <a:solidFill>
            <a:schemeClr val="tx2"/>
          </a:solidFill>
          <a:latin typeface="Tahoma" pitchFamily="24" charset="0"/>
        </a:defRPr>
      </a:lvl7pPr>
      <a:lvl8pPr marL="1371600" algn="ctr" rtl="0" fontAlgn="base">
        <a:spcBef>
          <a:spcPct val="0"/>
        </a:spcBef>
        <a:spcAft>
          <a:spcPct val="0"/>
        </a:spcAft>
        <a:defRPr sz="4400" b="1">
          <a:solidFill>
            <a:schemeClr val="tx2"/>
          </a:solidFill>
          <a:latin typeface="Tahoma" pitchFamily="24" charset="0"/>
        </a:defRPr>
      </a:lvl8pPr>
      <a:lvl9pPr marL="1828800" algn="ctr" rtl="0" fontAlgn="base">
        <a:spcBef>
          <a:spcPct val="0"/>
        </a:spcBef>
        <a:spcAft>
          <a:spcPct val="0"/>
        </a:spcAft>
        <a:defRPr sz="4400" b="1">
          <a:solidFill>
            <a:schemeClr val="tx2"/>
          </a:solidFill>
          <a:latin typeface="Tahoma" pitchFamily="2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24" charset="-128"/>
          <a:cs typeface="ＭＳ Ｐゴシック" pitchFamily="24"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24"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24"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24"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24"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24"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24"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24"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24"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lang="en-US" dirty="0">
                <a:latin typeface="Tahoma"/>
                <a:ea typeface="ＭＳ Ｐゴシック" charset="0"/>
                <a:cs typeface="Tahoma"/>
              </a:rPr>
              <a:t>Overview of Session 5</a:t>
            </a:r>
          </a:p>
        </p:txBody>
      </p:sp>
      <p:sp>
        <p:nvSpPr>
          <p:cNvPr id="49155" name="Content Placeholder 2"/>
          <p:cNvSpPr>
            <a:spLocks noGrp="1"/>
          </p:cNvSpPr>
          <p:nvPr>
            <p:ph idx="1"/>
          </p:nvPr>
        </p:nvSpPr>
        <p:spPr/>
        <p:txBody>
          <a:bodyPr/>
          <a:lstStyle/>
          <a:p>
            <a:r>
              <a:rPr lang="en-US" dirty="0">
                <a:solidFill>
                  <a:srgbClr val="000000"/>
                </a:solidFill>
                <a:latin typeface="Tahoma"/>
                <a:ea typeface="ＭＳ Ｐゴシック" charset="0"/>
                <a:cs typeface="Tahoma"/>
              </a:rPr>
              <a:t>Working on a math problem with a focus on making and justifying conjectures and explaining approaches</a:t>
            </a:r>
          </a:p>
          <a:p>
            <a:r>
              <a:rPr lang="en-US" dirty="0">
                <a:solidFill>
                  <a:srgbClr val="000000"/>
                </a:solidFill>
                <a:latin typeface="Tahoma"/>
                <a:ea typeface="ＭＳ Ｐゴシック" charset="0"/>
                <a:cs typeface="Tahoma"/>
              </a:rPr>
              <a:t>Naming the features of a “good” explanation</a:t>
            </a:r>
          </a:p>
          <a:p>
            <a:r>
              <a:rPr lang="en-US" dirty="0">
                <a:solidFill>
                  <a:srgbClr val="000000"/>
                </a:solidFill>
                <a:latin typeface="Tahoma"/>
                <a:ea typeface="ＭＳ Ｐゴシック" charset="0"/>
                <a:cs typeface="Tahoma"/>
              </a:rPr>
              <a:t>Sharing tasks from curriculum materials with potential for mathematical reasoning</a:t>
            </a:r>
          </a:p>
        </p:txBody>
      </p:sp>
      <p:sp>
        <p:nvSpPr>
          <p:cNvPr id="5" name="TextBox 4"/>
          <p:cNvSpPr txBox="1"/>
          <p:nvPr/>
        </p:nvSpPr>
        <p:spPr>
          <a:xfrm>
            <a:off x="8229600" y="6400800"/>
            <a:ext cx="480044" cy="276999"/>
          </a:xfrm>
          <a:prstGeom prst="rect">
            <a:avLst/>
          </a:prstGeom>
          <a:noFill/>
        </p:spPr>
        <p:txBody>
          <a:bodyPr wrap="none" rtlCol="0">
            <a:spAutoFit/>
          </a:bodyPr>
          <a:lstStyle/>
          <a:p>
            <a:r>
              <a:rPr lang="en-US" sz="1200" dirty="0">
                <a:latin typeface="Tahoma"/>
                <a:cs typeface="Tahoma"/>
              </a:rPr>
              <a:t>5</a:t>
            </a:r>
            <a:r>
              <a:rPr lang="en-US" sz="1200">
                <a:latin typeface="Tahoma"/>
                <a:cs typeface="Tahoma"/>
              </a:rPr>
              <a:t>.1a</a:t>
            </a:r>
            <a:endParaRPr lang="en-US" sz="1200" dirty="0">
              <a:latin typeface="Tahoma"/>
              <a:cs typeface="Tahoma"/>
            </a:endParaRPr>
          </a:p>
        </p:txBody>
      </p:sp>
      <p:sp>
        <p:nvSpPr>
          <p:cNvPr id="6" name="Footer Placeholder 4"/>
          <p:cNvSpPr>
            <a:spLocks noGrp="1"/>
          </p:cNvSpPr>
          <p:nvPr>
            <p:ph type="ftr" sz="quarter" idx="11"/>
          </p:nvPr>
        </p:nvSpPr>
        <p:spPr>
          <a:xfrm>
            <a:off x="381000" y="6156325"/>
            <a:ext cx="8382000" cy="473075"/>
          </a:xfrm>
        </p:spPr>
        <p:txBody>
          <a:body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Tree>
    <p:extLst>
      <p:ext uri="{BB962C8B-B14F-4D97-AF65-F5344CB8AC3E}">
        <p14:creationId xmlns:p14="http://schemas.microsoft.com/office/powerpoint/2010/main" val="6861284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ahoma"/>
                <a:cs typeface="Tahoma"/>
              </a:rPr>
              <a:t>The mathematical practices (CCSS)</a:t>
            </a:r>
          </a:p>
        </p:txBody>
      </p:sp>
      <p:sp>
        <p:nvSpPr>
          <p:cNvPr id="3" name="Content Placeholder 2"/>
          <p:cNvSpPr>
            <a:spLocks noGrp="1"/>
          </p:cNvSpPr>
          <p:nvPr>
            <p:ph idx="1"/>
          </p:nvPr>
        </p:nvSpPr>
        <p:spPr/>
        <p:txBody>
          <a:bodyPr>
            <a:noAutofit/>
          </a:bodyPr>
          <a:lstStyle/>
          <a:p>
            <a:pPr marL="520700" indent="-520700">
              <a:buFont typeface="+mj-lt"/>
              <a:buAutoNum type="arabicPeriod"/>
            </a:pPr>
            <a:r>
              <a:rPr lang="en-US" sz="2400" dirty="0">
                <a:latin typeface="Tahoma"/>
                <a:cs typeface="Tahoma"/>
              </a:rPr>
              <a:t>Make sense of problems and persevere in solving them</a:t>
            </a:r>
          </a:p>
          <a:p>
            <a:pPr marL="520700" indent="-520700">
              <a:buFont typeface="+mj-lt"/>
              <a:buAutoNum type="arabicPeriod"/>
            </a:pPr>
            <a:r>
              <a:rPr lang="en-US" sz="2400" dirty="0">
                <a:latin typeface="Tahoma"/>
                <a:cs typeface="Tahoma"/>
              </a:rPr>
              <a:t>Reason abstractly and quantitatively</a:t>
            </a:r>
          </a:p>
          <a:p>
            <a:pPr marL="520700" indent="-520700">
              <a:buFont typeface="+mj-lt"/>
              <a:buAutoNum type="arabicPeriod"/>
            </a:pPr>
            <a:r>
              <a:rPr lang="en-US" sz="2400" dirty="0">
                <a:latin typeface="Tahoma"/>
                <a:cs typeface="Tahoma"/>
              </a:rPr>
              <a:t>Construct viable arguments and critique the reasoning of others</a:t>
            </a:r>
          </a:p>
          <a:p>
            <a:pPr marL="520700" indent="-520700">
              <a:buFont typeface="+mj-lt"/>
              <a:buAutoNum type="arabicPeriod"/>
            </a:pPr>
            <a:r>
              <a:rPr lang="en-US" sz="2400" dirty="0">
                <a:latin typeface="Tahoma"/>
                <a:cs typeface="Tahoma"/>
              </a:rPr>
              <a:t>Model with mathematics</a:t>
            </a:r>
          </a:p>
          <a:p>
            <a:pPr marL="520700" indent="-520700">
              <a:buFont typeface="+mj-lt"/>
              <a:buAutoNum type="arabicPeriod"/>
            </a:pPr>
            <a:r>
              <a:rPr lang="en-US" sz="2400" dirty="0">
                <a:latin typeface="Tahoma"/>
                <a:cs typeface="Tahoma"/>
              </a:rPr>
              <a:t>Use appropriate tools strategically</a:t>
            </a:r>
          </a:p>
          <a:p>
            <a:pPr marL="520700" indent="-520700">
              <a:buFont typeface="+mj-lt"/>
              <a:buAutoNum type="arabicPeriod"/>
            </a:pPr>
            <a:r>
              <a:rPr lang="en-US" sz="2400" dirty="0">
                <a:latin typeface="Tahoma"/>
                <a:cs typeface="Tahoma"/>
              </a:rPr>
              <a:t>Attend to precision</a:t>
            </a:r>
          </a:p>
          <a:p>
            <a:pPr marL="520700" indent="-520700">
              <a:buFont typeface="+mj-lt"/>
              <a:buAutoNum type="arabicPeriod"/>
            </a:pPr>
            <a:r>
              <a:rPr lang="en-US" sz="2400" dirty="0">
                <a:latin typeface="Tahoma"/>
                <a:cs typeface="Tahoma"/>
              </a:rPr>
              <a:t>Look for and make use of structure</a:t>
            </a:r>
          </a:p>
          <a:p>
            <a:pPr marL="520700" indent="-520700">
              <a:buFont typeface="+mj-lt"/>
              <a:buAutoNum type="arabicPeriod"/>
            </a:pPr>
            <a:r>
              <a:rPr lang="en-US" sz="2400" dirty="0">
                <a:latin typeface="Tahoma"/>
                <a:cs typeface="Tahoma"/>
              </a:rPr>
              <a:t>Look for and express regularity in repeated reasoning</a:t>
            </a:r>
          </a:p>
        </p:txBody>
      </p:sp>
      <p:sp>
        <p:nvSpPr>
          <p:cNvPr id="5" name="Footer Placeholder 4"/>
          <p:cNvSpPr>
            <a:spLocks noGrp="1"/>
          </p:cNvSpPr>
          <p:nvPr>
            <p:ph type="ftr" sz="quarter" idx="11"/>
          </p:nvPr>
        </p:nvSpPr>
        <p:spPr/>
        <p:txBody>
          <a:body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
        <p:nvSpPr>
          <p:cNvPr id="6" name="TextBox 5"/>
          <p:cNvSpPr txBox="1"/>
          <p:nvPr/>
        </p:nvSpPr>
        <p:spPr>
          <a:xfrm>
            <a:off x="8229600" y="6400800"/>
            <a:ext cx="484327" cy="276999"/>
          </a:xfrm>
          <a:prstGeom prst="rect">
            <a:avLst/>
          </a:prstGeom>
          <a:noFill/>
        </p:spPr>
        <p:txBody>
          <a:bodyPr wrap="none" rtlCol="0">
            <a:spAutoFit/>
          </a:bodyPr>
          <a:lstStyle/>
          <a:p>
            <a:r>
              <a:rPr lang="en-US" sz="1200">
                <a:latin typeface="Tahoma"/>
                <a:cs typeface="Tahoma"/>
              </a:rPr>
              <a:t>5.5b</a:t>
            </a:r>
            <a:endParaRPr lang="en-US" sz="1200" dirty="0">
              <a:latin typeface="Tahoma"/>
              <a:cs typeface="Tahoma"/>
            </a:endParaRPr>
          </a:p>
        </p:txBody>
      </p:sp>
    </p:spTree>
    <p:extLst>
      <p:ext uri="{BB962C8B-B14F-4D97-AF65-F5344CB8AC3E}">
        <p14:creationId xmlns:p14="http://schemas.microsoft.com/office/powerpoint/2010/main" val="2380352221"/>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lang="en-US" dirty="0">
                <a:latin typeface="Tahoma"/>
                <a:ea typeface="ＭＳ Ｐゴシック" charset="0"/>
                <a:cs typeface="Tahoma"/>
              </a:rPr>
              <a:t>Summary</a:t>
            </a:r>
          </a:p>
        </p:txBody>
      </p:sp>
      <p:sp>
        <p:nvSpPr>
          <p:cNvPr id="49155" name="Content Placeholder 2"/>
          <p:cNvSpPr>
            <a:spLocks noGrp="1"/>
          </p:cNvSpPr>
          <p:nvPr>
            <p:ph idx="1"/>
          </p:nvPr>
        </p:nvSpPr>
        <p:spPr/>
        <p:txBody>
          <a:bodyPr/>
          <a:lstStyle/>
          <a:p>
            <a:pPr marL="0" indent="0">
              <a:buNone/>
            </a:pPr>
            <a:r>
              <a:rPr lang="en-US" sz="2800" dirty="0">
                <a:solidFill>
                  <a:srgbClr val="000000"/>
                </a:solidFill>
                <a:latin typeface="Tahoma"/>
                <a:ea typeface="ＭＳ Ｐゴシック" charset="0"/>
                <a:cs typeface="Tahoma"/>
              </a:rPr>
              <a:t>In this Session, you:</a:t>
            </a:r>
          </a:p>
          <a:p>
            <a:r>
              <a:rPr lang="en-US" sz="2800" dirty="0">
                <a:solidFill>
                  <a:srgbClr val="000000"/>
                </a:solidFill>
                <a:latin typeface="Tahoma"/>
                <a:ea typeface="ＭＳ Ｐゴシック" charset="0"/>
                <a:cs typeface="Tahoma"/>
              </a:rPr>
              <a:t>Focused on making and justifying conjectures and explaining your approach to solving a mathematics problem</a:t>
            </a:r>
          </a:p>
          <a:p>
            <a:r>
              <a:rPr lang="en-US" sz="2800" dirty="0">
                <a:solidFill>
                  <a:srgbClr val="000000"/>
                </a:solidFill>
                <a:latin typeface="Tahoma"/>
                <a:ea typeface="ＭＳ Ｐゴシック" charset="0"/>
                <a:cs typeface="Tahoma"/>
              </a:rPr>
              <a:t>Considered features of good mathematical explanations and ways for teachers to provide opportunities for students to learn to explain</a:t>
            </a:r>
          </a:p>
          <a:p>
            <a:r>
              <a:rPr lang="en-US" sz="2800" dirty="0">
                <a:solidFill>
                  <a:srgbClr val="000000"/>
                </a:solidFill>
                <a:latin typeface="Tahoma"/>
                <a:ea typeface="ＭＳ Ｐゴシック" charset="0"/>
                <a:cs typeface="Tahoma"/>
              </a:rPr>
              <a:t>Considered problems from curriculum materials with potential to support mathematical reasoning</a:t>
            </a:r>
          </a:p>
        </p:txBody>
      </p:sp>
      <p:sp>
        <p:nvSpPr>
          <p:cNvPr id="5" name="TextBox 4"/>
          <p:cNvSpPr txBox="1"/>
          <p:nvPr/>
        </p:nvSpPr>
        <p:spPr>
          <a:xfrm>
            <a:off x="8229600" y="6400800"/>
            <a:ext cx="480044" cy="276999"/>
          </a:xfrm>
          <a:prstGeom prst="rect">
            <a:avLst/>
          </a:prstGeom>
          <a:noFill/>
        </p:spPr>
        <p:txBody>
          <a:bodyPr wrap="none" rtlCol="0">
            <a:spAutoFit/>
          </a:bodyPr>
          <a:lstStyle/>
          <a:p>
            <a:r>
              <a:rPr lang="en-US" sz="1200" dirty="0">
                <a:latin typeface="Tahoma"/>
                <a:cs typeface="Tahoma"/>
              </a:rPr>
              <a:t>5.6a</a:t>
            </a:r>
          </a:p>
        </p:txBody>
      </p:sp>
      <p:sp>
        <p:nvSpPr>
          <p:cNvPr id="6" name="Footer Placeholder 4"/>
          <p:cNvSpPr>
            <a:spLocks noGrp="1"/>
          </p:cNvSpPr>
          <p:nvPr>
            <p:ph type="ftr" sz="quarter" idx="11"/>
          </p:nvPr>
        </p:nvSpPr>
        <p:spPr>
          <a:xfrm>
            <a:off x="381000" y="6156325"/>
            <a:ext cx="8382000" cy="473075"/>
          </a:xfrm>
        </p:spPr>
        <p:txBody>
          <a:body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a:t>
            </a:r>
            <a:r>
              <a:rPr lang="en-US" err="1"/>
              <a:t>.</a:t>
            </a:r>
            <a:r>
              <a:rPr lang="en-US"/>
              <a:t>edu</a:t>
            </a:r>
            <a:endParaRPr lang="en-US" dirty="0"/>
          </a:p>
        </p:txBody>
      </p:sp>
    </p:spTree>
    <p:extLst>
      <p:ext uri="{BB962C8B-B14F-4D97-AF65-F5344CB8AC3E}">
        <p14:creationId xmlns:p14="http://schemas.microsoft.com/office/powerpoint/2010/main" val="6388004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2"/>
          <p:cNvSpPr>
            <a:spLocks noGrp="1"/>
          </p:cNvSpPr>
          <p:nvPr>
            <p:ph sz="half" idx="1"/>
          </p:nvPr>
        </p:nvSpPr>
        <p:spPr>
          <a:xfrm>
            <a:off x="393700" y="1834094"/>
            <a:ext cx="4102100" cy="4033306"/>
          </a:xfrm>
          <a:noFill/>
          <a:ln>
            <a:solidFill>
              <a:schemeClr val="tx1"/>
            </a:solidFill>
          </a:ln>
        </p:spPr>
        <p:txBody>
          <a:bodyPr anchor="ctr">
            <a:noAutofit/>
          </a:bodyPr>
          <a:lstStyle/>
          <a:p>
            <a:pPr marL="0" indent="0">
              <a:buNone/>
            </a:pPr>
            <a:endParaRPr lang="en-US" sz="2200" dirty="0">
              <a:latin typeface="Tahoma"/>
              <a:cs typeface="Tahoma"/>
            </a:endParaRPr>
          </a:p>
          <a:p>
            <a:pPr marL="0" indent="0">
              <a:buNone/>
            </a:pPr>
            <a:endParaRPr lang="en-US" sz="2200" dirty="0">
              <a:latin typeface="Tahoma"/>
              <a:cs typeface="Tahoma"/>
            </a:endParaRPr>
          </a:p>
          <a:p>
            <a:pPr marL="0" indent="0">
              <a:buNone/>
            </a:pPr>
            <a:endParaRPr lang="en-US" sz="2200" dirty="0">
              <a:latin typeface="Tahoma"/>
              <a:cs typeface="Tahoma"/>
            </a:endParaRPr>
          </a:p>
          <a:p>
            <a:pPr marL="0" indent="0">
              <a:buNone/>
            </a:pPr>
            <a:endParaRPr lang="en-US" sz="2200" dirty="0">
              <a:latin typeface="Tahoma"/>
              <a:cs typeface="Tahoma"/>
            </a:endParaRPr>
          </a:p>
          <a:p>
            <a:pPr marL="0" indent="0">
              <a:buNone/>
            </a:pPr>
            <a:endParaRPr lang="en-US" sz="2200" dirty="0">
              <a:latin typeface="Tahoma"/>
              <a:cs typeface="Tahoma"/>
            </a:endParaRPr>
          </a:p>
          <a:p>
            <a:pPr marL="0" indent="0">
              <a:buNone/>
            </a:pPr>
            <a:endParaRPr lang="en-US" sz="2200" dirty="0">
              <a:latin typeface="Tahoma"/>
              <a:cs typeface="Tahoma"/>
            </a:endParaRPr>
          </a:p>
          <a:p>
            <a:pPr marL="0" indent="0">
              <a:buNone/>
            </a:pPr>
            <a:endParaRPr lang="en-US" sz="2200" dirty="0">
              <a:latin typeface="Tahoma"/>
              <a:cs typeface="Tahoma"/>
            </a:endParaRPr>
          </a:p>
        </p:txBody>
      </p:sp>
      <p:sp>
        <p:nvSpPr>
          <p:cNvPr id="2" name="Title 1"/>
          <p:cNvSpPr>
            <a:spLocks noGrp="1"/>
          </p:cNvSpPr>
          <p:nvPr>
            <p:ph type="title"/>
          </p:nvPr>
        </p:nvSpPr>
        <p:spPr/>
        <p:txBody>
          <a:bodyPr/>
          <a:lstStyle/>
          <a:p>
            <a:r>
              <a:rPr lang="en-US" dirty="0">
                <a:latin typeface="Tahoma"/>
                <a:cs typeface="Tahoma"/>
              </a:rPr>
              <a:t>Sum of Consecutive Odd Numbers Problem</a:t>
            </a:r>
          </a:p>
        </p:txBody>
      </p:sp>
      <p:sp>
        <p:nvSpPr>
          <p:cNvPr id="5" name="Footer Placeholder 4"/>
          <p:cNvSpPr>
            <a:spLocks noGrp="1"/>
          </p:cNvSpPr>
          <p:nvPr>
            <p:ph type="ftr" sz="quarter" idx="11"/>
          </p:nvPr>
        </p:nvSpPr>
        <p:spPr/>
        <p:txBody>
          <a:body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
        <p:nvSpPr>
          <p:cNvPr id="10" name="Content Placeholder 6"/>
          <p:cNvSpPr txBox="1">
            <a:spLocks/>
          </p:cNvSpPr>
          <p:nvPr/>
        </p:nvSpPr>
        <p:spPr bwMode="auto">
          <a:xfrm>
            <a:off x="4724400" y="1828800"/>
            <a:ext cx="4038600" cy="4038185"/>
          </a:xfrm>
          <a:prstGeom prst="rect">
            <a:avLst/>
          </a:prstGeom>
          <a:solidFill>
            <a:srgbClr val="FCD77C"/>
          </a:solidFill>
          <a:ln w="9525">
            <a:solidFill>
              <a:srgbClr val="000000"/>
            </a:solidFill>
            <a:miter lim="800000"/>
            <a:headEnd/>
            <a:tailEnd/>
          </a:ln>
          <a:extLs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har char="•"/>
              <a:defRPr sz="2800">
                <a:solidFill>
                  <a:schemeClr val="tx1"/>
                </a:solidFill>
                <a:latin typeface="+mn-lt"/>
                <a:ea typeface="ＭＳ Ｐゴシック" pitchFamily="24" charset="-128"/>
                <a:cs typeface="ＭＳ Ｐゴシック" pitchFamily="24" charset="-128"/>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pitchFamily="24" charset="-128"/>
              </a:defRPr>
            </a:lvl2pPr>
            <a:lvl3pPr marL="1143000" indent="-228600" algn="l" rtl="0" eaLnBrk="0" fontAlgn="base" hangingPunct="0">
              <a:spcBef>
                <a:spcPct val="20000"/>
              </a:spcBef>
              <a:spcAft>
                <a:spcPct val="0"/>
              </a:spcAft>
              <a:buChar char="•"/>
              <a:defRPr sz="2000">
                <a:solidFill>
                  <a:schemeClr val="tx1"/>
                </a:solidFill>
                <a:latin typeface="+mn-lt"/>
                <a:ea typeface="ＭＳ Ｐゴシック" pitchFamily="24" charset="-128"/>
              </a:defRPr>
            </a:lvl3pPr>
            <a:lvl4pPr marL="1600200" indent="-228600" algn="l" rtl="0" eaLnBrk="0" fontAlgn="base" hangingPunct="0">
              <a:spcBef>
                <a:spcPct val="20000"/>
              </a:spcBef>
              <a:spcAft>
                <a:spcPct val="0"/>
              </a:spcAft>
              <a:buChar char="–"/>
              <a:defRPr sz="1800">
                <a:solidFill>
                  <a:schemeClr val="tx1"/>
                </a:solidFill>
                <a:latin typeface="+mn-lt"/>
                <a:ea typeface="ＭＳ Ｐゴシック" pitchFamily="24" charset="-128"/>
              </a:defRPr>
            </a:lvl4pPr>
            <a:lvl5pPr marL="2057400" indent="-228600" algn="l" rtl="0" eaLnBrk="0" fontAlgn="base" hangingPunct="0">
              <a:spcBef>
                <a:spcPct val="20000"/>
              </a:spcBef>
              <a:spcAft>
                <a:spcPct val="0"/>
              </a:spcAft>
              <a:buChar char="»"/>
              <a:defRPr sz="1800">
                <a:solidFill>
                  <a:schemeClr val="tx1"/>
                </a:solidFill>
                <a:latin typeface="+mn-lt"/>
                <a:ea typeface="ＭＳ Ｐゴシック" pitchFamily="24" charset="-128"/>
              </a:defRPr>
            </a:lvl5pPr>
            <a:lvl6pPr marL="2514600" indent="-228600" algn="l" rtl="0" fontAlgn="base">
              <a:spcBef>
                <a:spcPct val="20000"/>
              </a:spcBef>
              <a:spcAft>
                <a:spcPct val="0"/>
              </a:spcAft>
              <a:buChar char="»"/>
              <a:defRPr sz="1800">
                <a:solidFill>
                  <a:schemeClr val="tx1"/>
                </a:solidFill>
                <a:latin typeface="+mn-lt"/>
                <a:ea typeface="ＭＳ Ｐゴシック" pitchFamily="24" charset="-128"/>
              </a:defRPr>
            </a:lvl6pPr>
            <a:lvl7pPr marL="2971800" indent="-228600" algn="l" rtl="0" fontAlgn="base">
              <a:spcBef>
                <a:spcPct val="20000"/>
              </a:spcBef>
              <a:spcAft>
                <a:spcPct val="0"/>
              </a:spcAft>
              <a:buChar char="»"/>
              <a:defRPr sz="1800">
                <a:solidFill>
                  <a:schemeClr val="tx1"/>
                </a:solidFill>
                <a:latin typeface="+mn-lt"/>
                <a:ea typeface="ＭＳ Ｐゴシック" pitchFamily="24" charset="-128"/>
              </a:defRPr>
            </a:lvl7pPr>
            <a:lvl8pPr marL="3429000" indent="-228600" algn="l" rtl="0" fontAlgn="base">
              <a:spcBef>
                <a:spcPct val="20000"/>
              </a:spcBef>
              <a:spcAft>
                <a:spcPct val="0"/>
              </a:spcAft>
              <a:buChar char="»"/>
              <a:defRPr sz="1800">
                <a:solidFill>
                  <a:schemeClr val="tx1"/>
                </a:solidFill>
                <a:latin typeface="+mn-lt"/>
                <a:ea typeface="ＭＳ Ｐゴシック" pitchFamily="24" charset="-128"/>
              </a:defRPr>
            </a:lvl8pPr>
            <a:lvl9pPr marL="3886200" indent="-228600" algn="l" rtl="0" fontAlgn="base">
              <a:spcBef>
                <a:spcPct val="20000"/>
              </a:spcBef>
              <a:spcAft>
                <a:spcPct val="0"/>
              </a:spcAft>
              <a:buChar char="»"/>
              <a:defRPr sz="1800">
                <a:solidFill>
                  <a:schemeClr val="tx1"/>
                </a:solidFill>
                <a:latin typeface="+mn-lt"/>
                <a:ea typeface="ＭＳ Ｐゴシック" pitchFamily="24" charset="-128"/>
              </a:defRPr>
            </a:lvl9pPr>
          </a:lstStyle>
          <a:p>
            <a:pPr marL="0" indent="0">
              <a:buNone/>
            </a:pPr>
            <a:r>
              <a:rPr lang="en-US" sz="2000" dirty="0">
                <a:cs typeface="Tahoma"/>
              </a:rPr>
              <a:t>Solve this problem and record your reasoning. </a:t>
            </a:r>
            <a:endParaRPr lang="en-US" sz="2000" dirty="0">
              <a:solidFill>
                <a:srgbClr val="000000"/>
              </a:solidFill>
              <a:cs typeface="Tahoma"/>
            </a:endParaRPr>
          </a:p>
          <a:p>
            <a:pPr marL="0" indent="0">
              <a:buFontTx/>
              <a:buNone/>
            </a:pPr>
            <a:endParaRPr lang="en-US" sz="2000" dirty="0">
              <a:cs typeface="Tahoma"/>
            </a:endParaRPr>
          </a:p>
          <a:p>
            <a:pPr marL="0" indent="0">
              <a:buFontTx/>
              <a:buNone/>
            </a:pPr>
            <a:r>
              <a:rPr lang="en-US" sz="2000" dirty="0">
                <a:cs typeface="Tahoma"/>
              </a:rPr>
              <a:t>Work on this problem independently. Record your initial conjecture(s) and the reasoning you use to justify or refute your conjecture(s).</a:t>
            </a:r>
          </a:p>
        </p:txBody>
      </p:sp>
      <p:sp>
        <p:nvSpPr>
          <p:cNvPr id="8" name="TextBox 7"/>
          <p:cNvSpPr txBox="1"/>
          <p:nvPr/>
        </p:nvSpPr>
        <p:spPr>
          <a:xfrm>
            <a:off x="8229600" y="6400800"/>
            <a:ext cx="480044" cy="276999"/>
          </a:xfrm>
          <a:prstGeom prst="rect">
            <a:avLst/>
          </a:prstGeom>
          <a:noFill/>
        </p:spPr>
        <p:txBody>
          <a:bodyPr wrap="none" rtlCol="0">
            <a:spAutoFit/>
          </a:bodyPr>
          <a:lstStyle/>
          <a:p>
            <a:r>
              <a:rPr lang="en-US" sz="1200" dirty="0">
                <a:latin typeface="Tahoma"/>
                <a:cs typeface="Tahoma"/>
              </a:rPr>
              <a:t>5.2a</a:t>
            </a:r>
          </a:p>
        </p:txBody>
      </p:sp>
      <p:sp>
        <p:nvSpPr>
          <p:cNvPr id="11" name="TextBox 10"/>
          <p:cNvSpPr txBox="1"/>
          <p:nvPr/>
        </p:nvSpPr>
        <p:spPr>
          <a:xfrm>
            <a:off x="381000" y="1841498"/>
            <a:ext cx="4089400" cy="4032504"/>
          </a:xfrm>
          <a:prstGeom prst="rect">
            <a:avLst/>
          </a:prstGeom>
          <a:noFill/>
        </p:spPr>
        <p:txBody>
          <a:bodyPr wrap="square" rtlCol="0">
            <a:spAutoFit/>
          </a:bodyPr>
          <a:lstStyle/>
          <a:p>
            <a:r>
              <a:rPr lang="en-US" sz="2000" dirty="0">
                <a:cs typeface="Tahoma"/>
              </a:rPr>
              <a:t>What is the sum of the first 10 consecutive odd numbers greater than zero?  </a:t>
            </a:r>
          </a:p>
          <a:p>
            <a:endParaRPr lang="en-US" sz="2000" dirty="0">
              <a:cs typeface="Tahoma"/>
            </a:endParaRPr>
          </a:p>
          <a:p>
            <a:r>
              <a:rPr lang="en-US" sz="2000" dirty="0">
                <a:cs typeface="Tahoma"/>
              </a:rPr>
              <a:t>Find a way to know the sum of any set of consecutive odd numbers (that start with 1) without adding every number in the set. </a:t>
            </a:r>
            <a:r>
              <a:rPr lang="en-US" sz="2000" dirty="0"/>
              <a:t>Why are you convinced that this way will always work?</a:t>
            </a:r>
            <a:endParaRPr lang="en-US" sz="2000" dirty="0">
              <a:cs typeface="Tahoma"/>
            </a:endParaRPr>
          </a:p>
        </p:txBody>
      </p:sp>
    </p:spTree>
    <p:extLst>
      <p:ext uri="{BB962C8B-B14F-4D97-AF65-F5344CB8AC3E}">
        <p14:creationId xmlns:p14="http://schemas.microsoft.com/office/powerpoint/2010/main" val="4039177420"/>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ahoma"/>
                <a:cs typeface="Tahoma"/>
              </a:rPr>
              <a:t>Sum of Consecutive Odd Numbers Problem: Partner work</a:t>
            </a:r>
          </a:p>
        </p:txBody>
      </p:sp>
      <p:sp>
        <p:nvSpPr>
          <p:cNvPr id="5" name="Footer Placeholder 4"/>
          <p:cNvSpPr>
            <a:spLocks noGrp="1"/>
          </p:cNvSpPr>
          <p:nvPr>
            <p:ph type="ftr" sz="quarter" idx="11"/>
          </p:nvPr>
        </p:nvSpPr>
        <p:spPr/>
        <p:txBody>
          <a:body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
        <p:nvSpPr>
          <p:cNvPr id="9" name="Content Placeholder 2"/>
          <p:cNvSpPr>
            <a:spLocks noGrp="1"/>
          </p:cNvSpPr>
          <p:nvPr>
            <p:ph sz="half" idx="1"/>
          </p:nvPr>
        </p:nvSpPr>
        <p:spPr>
          <a:xfrm>
            <a:off x="393700" y="1834094"/>
            <a:ext cx="4102100" cy="4033306"/>
          </a:xfrm>
          <a:noFill/>
          <a:ln>
            <a:solidFill>
              <a:schemeClr val="tx1"/>
            </a:solidFill>
          </a:ln>
        </p:spPr>
        <p:txBody>
          <a:bodyPr anchor="ctr">
            <a:noAutofit/>
          </a:bodyPr>
          <a:lstStyle/>
          <a:p>
            <a:pPr marL="0" indent="0">
              <a:buNone/>
            </a:pPr>
            <a:endParaRPr lang="en-US" sz="2200" dirty="0">
              <a:latin typeface="Tahoma"/>
              <a:cs typeface="Tahoma"/>
            </a:endParaRPr>
          </a:p>
          <a:p>
            <a:pPr marL="0" indent="0">
              <a:buNone/>
            </a:pPr>
            <a:endParaRPr lang="en-US" sz="2200" dirty="0">
              <a:latin typeface="Tahoma"/>
              <a:cs typeface="Tahoma"/>
            </a:endParaRPr>
          </a:p>
          <a:p>
            <a:pPr marL="0" indent="0">
              <a:buNone/>
            </a:pPr>
            <a:endParaRPr lang="en-US" sz="2200" dirty="0">
              <a:latin typeface="Tahoma"/>
              <a:cs typeface="Tahoma"/>
            </a:endParaRPr>
          </a:p>
          <a:p>
            <a:pPr marL="0" indent="0">
              <a:buNone/>
            </a:pPr>
            <a:endParaRPr lang="en-US" sz="2200" dirty="0">
              <a:latin typeface="Tahoma"/>
              <a:cs typeface="Tahoma"/>
            </a:endParaRPr>
          </a:p>
          <a:p>
            <a:pPr marL="0" indent="0">
              <a:buNone/>
            </a:pPr>
            <a:endParaRPr lang="en-US" sz="2200" dirty="0">
              <a:latin typeface="Tahoma"/>
              <a:cs typeface="Tahoma"/>
            </a:endParaRPr>
          </a:p>
          <a:p>
            <a:pPr marL="0" indent="0">
              <a:buNone/>
            </a:pPr>
            <a:endParaRPr lang="en-US" sz="2200" dirty="0">
              <a:latin typeface="Tahoma"/>
              <a:cs typeface="Tahoma"/>
            </a:endParaRPr>
          </a:p>
          <a:p>
            <a:pPr marL="0" indent="0">
              <a:buNone/>
            </a:pPr>
            <a:endParaRPr lang="en-US" sz="2200" dirty="0">
              <a:latin typeface="Tahoma"/>
              <a:cs typeface="Tahoma"/>
            </a:endParaRPr>
          </a:p>
        </p:txBody>
      </p:sp>
      <p:sp>
        <p:nvSpPr>
          <p:cNvPr id="10" name="Content Placeholder 6"/>
          <p:cNvSpPr txBox="1">
            <a:spLocks/>
          </p:cNvSpPr>
          <p:nvPr/>
        </p:nvSpPr>
        <p:spPr bwMode="auto">
          <a:xfrm>
            <a:off x="4724400" y="1828800"/>
            <a:ext cx="4038600" cy="4038185"/>
          </a:xfrm>
          <a:prstGeom prst="rect">
            <a:avLst/>
          </a:prstGeom>
          <a:solidFill>
            <a:srgbClr val="FCD77C"/>
          </a:solidFill>
          <a:ln w="9525">
            <a:solidFill>
              <a:srgbClr val="000000"/>
            </a:solidFill>
            <a:miter lim="800000"/>
            <a:headEnd/>
            <a:tailEnd/>
          </a:ln>
          <a:extLs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har char="•"/>
              <a:defRPr sz="2800">
                <a:solidFill>
                  <a:schemeClr val="tx1"/>
                </a:solidFill>
                <a:latin typeface="+mn-lt"/>
                <a:ea typeface="ＭＳ Ｐゴシック" pitchFamily="24" charset="-128"/>
                <a:cs typeface="ＭＳ Ｐゴシック" pitchFamily="24" charset="-128"/>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pitchFamily="24" charset="-128"/>
              </a:defRPr>
            </a:lvl2pPr>
            <a:lvl3pPr marL="1143000" indent="-228600" algn="l" rtl="0" eaLnBrk="0" fontAlgn="base" hangingPunct="0">
              <a:spcBef>
                <a:spcPct val="20000"/>
              </a:spcBef>
              <a:spcAft>
                <a:spcPct val="0"/>
              </a:spcAft>
              <a:buChar char="•"/>
              <a:defRPr sz="2000">
                <a:solidFill>
                  <a:schemeClr val="tx1"/>
                </a:solidFill>
                <a:latin typeface="+mn-lt"/>
                <a:ea typeface="ＭＳ Ｐゴシック" pitchFamily="24" charset="-128"/>
              </a:defRPr>
            </a:lvl3pPr>
            <a:lvl4pPr marL="1600200" indent="-228600" algn="l" rtl="0" eaLnBrk="0" fontAlgn="base" hangingPunct="0">
              <a:spcBef>
                <a:spcPct val="20000"/>
              </a:spcBef>
              <a:spcAft>
                <a:spcPct val="0"/>
              </a:spcAft>
              <a:buChar char="–"/>
              <a:defRPr sz="1800">
                <a:solidFill>
                  <a:schemeClr val="tx1"/>
                </a:solidFill>
                <a:latin typeface="+mn-lt"/>
                <a:ea typeface="ＭＳ Ｐゴシック" pitchFamily="24" charset="-128"/>
              </a:defRPr>
            </a:lvl4pPr>
            <a:lvl5pPr marL="2057400" indent="-228600" algn="l" rtl="0" eaLnBrk="0" fontAlgn="base" hangingPunct="0">
              <a:spcBef>
                <a:spcPct val="20000"/>
              </a:spcBef>
              <a:spcAft>
                <a:spcPct val="0"/>
              </a:spcAft>
              <a:buChar char="»"/>
              <a:defRPr sz="1800">
                <a:solidFill>
                  <a:schemeClr val="tx1"/>
                </a:solidFill>
                <a:latin typeface="+mn-lt"/>
                <a:ea typeface="ＭＳ Ｐゴシック" pitchFamily="24" charset="-128"/>
              </a:defRPr>
            </a:lvl5pPr>
            <a:lvl6pPr marL="2514600" indent="-228600" algn="l" rtl="0" fontAlgn="base">
              <a:spcBef>
                <a:spcPct val="20000"/>
              </a:spcBef>
              <a:spcAft>
                <a:spcPct val="0"/>
              </a:spcAft>
              <a:buChar char="»"/>
              <a:defRPr sz="1800">
                <a:solidFill>
                  <a:schemeClr val="tx1"/>
                </a:solidFill>
                <a:latin typeface="+mn-lt"/>
                <a:ea typeface="ＭＳ Ｐゴシック" pitchFamily="24" charset="-128"/>
              </a:defRPr>
            </a:lvl6pPr>
            <a:lvl7pPr marL="2971800" indent="-228600" algn="l" rtl="0" fontAlgn="base">
              <a:spcBef>
                <a:spcPct val="20000"/>
              </a:spcBef>
              <a:spcAft>
                <a:spcPct val="0"/>
              </a:spcAft>
              <a:buChar char="»"/>
              <a:defRPr sz="1800">
                <a:solidFill>
                  <a:schemeClr val="tx1"/>
                </a:solidFill>
                <a:latin typeface="+mn-lt"/>
                <a:ea typeface="ＭＳ Ｐゴシック" pitchFamily="24" charset="-128"/>
              </a:defRPr>
            </a:lvl7pPr>
            <a:lvl8pPr marL="3429000" indent="-228600" algn="l" rtl="0" fontAlgn="base">
              <a:spcBef>
                <a:spcPct val="20000"/>
              </a:spcBef>
              <a:spcAft>
                <a:spcPct val="0"/>
              </a:spcAft>
              <a:buChar char="»"/>
              <a:defRPr sz="1800">
                <a:solidFill>
                  <a:schemeClr val="tx1"/>
                </a:solidFill>
                <a:latin typeface="+mn-lt"/>
                <a:ea typeface="ＭＳ Ｐゴシック" pitchFamily="24" charset="-128"/>
              </a:defRPr>
            </a:lvl8pPr>
            <a:lvl9pPr marL="3886200" indent="-228600" algn="l" rtl="0" fontAlgn="base">
              <a:spcBef>
                <a:spcPct val="20000"/>
              </a:spcBef>
              <a:spcAft>
                <a:spcPct val="0"/>
              </a:spcAft>
              <a:buChar char="»"/>
              <a:defRPr sz="1800">
                <a:solidFill>
                  <a:schemeClr val="tx1"/>
                </a:solidFill>
                <a:latin typeface="+mn-lt"/>
                <a:ea typeface="ＭＳ Ｐゴシック" pitchFamily="24" charset="-128"/>
              </a:defRPr>
            </a:lvl9pPr>
          </a:lstStyle>
          <a:p>
            <a:pPr marL="0" indent="0">
              <a:buFontTx/>
              <a:buNone/>
            </a:pPr>
            <a:r>
              <a:rPr lang="en-US" sz="2000" dirty="0">
                <a:latin typeface="Tahoma"/>
                <a:cs typeface="Tahoma"/>
              </a:rPr>
              <a:t>With a partner:</a:t>
            </a:r>
          </a:p>
          <a:p>
            <a:r>
              <a:rPr lang="en-US" sz="2000" dirty="0">
                <a:solidFill>
                  <a:srgbClr val="000000"/>
                </a:solidFill>
                <a:latin typeface="Tahoma"/>
                <a:cs typeface="Tahoma"/>
              </a:rPr>
              <a:t>Take turns sharing your conjectures and the reasoning you used to justify or refute your conjectures</a:t>
            </a:r>
          </a:p>
          <a:p>
            <a:r>
              <a:rPr lang="en-US" sz="2000" dirty="0">
                <a:solidFill>
                  <a:srgbClr val="000000"/>
                </a:solidFill>
                <a:latin typeface="Tahoma"/>
                <a:cs typeface="Tahoma"/>
              </a:rPr>
              <a:t>Create a representation that either of you could use to explain a method for finding the sum of any set </a:t>
            </a:r>
          </a:p>
          <a:p>
            <a:r>
              <a:rPr lang="en-US" sz="2000" dirty="0">
                <a:solidFill>
                  <a:srgbClr val="000000"/>
                </a:solidFill>
                <a:latin typeface="Tahoma"/>
                <a:cs typeface="Tahoma"/>
              </a:rPr>
              <a:t>Listen and watch for examples of mathematical practices 1, 3, and 8</a:t>
            </a:r>
          </a:p>
        </p:txBody>
      </p:sp>
      <p:sp>
        <p:nvSpPr>
          <p:cNvPr id="8" name="TextBox 7"/>
          <p:cNvSpPr txBox="1"/>
          <p:nvPr/>
        </p:nvSpPr>
        <p:spPr>
          <a:xfrm>
            <a:off x="8229600" y="6400800"/>
            <a:ext cx="484327" cy="276999"/>
          </a:xfrm>
          <a:prstGeom prst="rect">
            <a:avLst/>
          </a:prstGeom>
          <a:noFill/>
        </p:spPr>
        <p:txBody>
          <a:bodyPr wrap="none" rtlCol="0">
            <a:spAutoFit/>
          </a:bodyPr>
          <a:lstStyle/>
          <a:p>
            <a:r>
              <a:rPr lang="en-US" sz="1200" dirty="0">
                <a:latin typeface="Tahoma"/>
                <a:cs typeface="Tahoma"/>
              </a:rPr>
              <a:t>5.2b</a:t>
            </a:r>
          </a:p>
        </p:txBody>
      </p:sp>
      <p:sp>
        <p:nvSpPr>
          <p:cNvPr id="3" name="TextBox 2"/>
          <p:cNvSpPr txBox="1"/>
          <p:nvPr/>
        </p:nvSpPr>
        <p:spPr>
          <a:xfrm>
            <a:off x="381000" y="1841500"/>
            <a:ext cx="4089400" cy="3170099"/>
          </a:xfrm>
          <a:prstGeom prst="rect">
            <a:avLst/>
          </a:prstGeom>
          <a:noFill/>
        </p:spPr>
        <p:txBody>
          <a:bodyPr wrap="square" rtlCol="0">
            <a:spAutoFit/>
          </a:bodyPr>
          <a:lstStyle/>
          <a:p>
            <a:r>
              <a:rPr lang="en-US" sz="2000" dirty="0">
                <a:cs typeface="Tahoma"/>
              </a:rPr>
              <a:t>What is the sum of the first 10 consecutive odd numbers greater than zero?  </a:t>
            </a:r>
          </a:p>
          <a:p>
            <a:endParaRPr lang="en-US" sz="2000" dirty="0">
              <a:cs typeface="Tahoma"/>
            </a:endParaRPr>
          </a:p>
          <a:p>
            <a:r>
              <a:rPr lang="en-US" sz="2000" dirty="0">
                <a:cs typeface="Tahoma"/>
              </a:rPr>
              <a:t>Find a way to know the sum of any set of consecutive odd numbers (that start with 1) without adding every number in the set. </a:t>
            </a:r>
            <a:r>
              <a:rPr lang="en-US" sz="2000" dirty="0"/>
              <a:t>Why are you convinced that this way will always work?</a:t>
            </a:r>
            <a:endParaRPr lang="en-US" sz="2000" dirty="0">
              <a:cs typeface="Tahoma"/>
            </a:endParaRPr>
          </a:p>
        </p:txBody>
      </p:sp>
    </p:spTree>
    <p:extLst>
      <p:ext uri="{BB962C8B-B14F-4D97-AF65-F5344CB8AC3E}">
        <p14:creationId xmlns:p14="http://schemas.microsoft.com/office/powerpoint/2010/main" val="1836345403"/>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ahoma"/>
                <a:cs typeface="Tahoma"/>
              </a:rPr>
              <a:t>The mathematical practices (CCSS)</a:t>
            </a:r>
          </a:p>
        </p:txBody>
      </p:sp>
      <p:sp>
        <p:nvSpPr>
          <p:cNvPr id="3" name="Content Placeholder 2"/>
          <p:cNvSpPr>
            <a:spLocks noGrp="1"/>
          </p:cNvSpPr>
          <p:nvPr>
            <p:ph idx="1"/>
          </p:nvPr>
        </p:nvSpPr>
        <p:spPr/>
        <p:txBody>
          <a:bodyPr>
            <a:noAutofit/>
          </a:bodyPr>
          <a:lstStyle/>
          <a:p>
            <a:pPr marL="520700" indent="-520700">
              <a:lnSpc>
                <a:spcPct val="90000"/>
              </a:lnSpc>
              <a:buFont typeface="+mj-lt"/>
              <a:buAutoNum type="arabicPeriod"/>
            </a:pPr>
            <a:r>
              <a:rPr lang="en-US" sz="2400" b="1" dirty="0"/>
              <a:t>Make sense of problems and persevere in solving them</a:t>
            </a:r>
            <a:endParaRPr lang="en-US" sz="2400" dirty="0"/>
          </a:p>
          <a:p>
            <a:pPr marL="520700" indent="-520700">
              <a:lnSpc>
                <a:spcPct val="90000"/>
              </a:lnSpc>
              <a:buFont typeface="+mj-lt"/>
              <a:buAutoNum type="arabicPeriod"/>
            </a:pPr>
            <a:r>
              <a:rPr lang="en-US" sz="2400" dirty="0"/>
              <a:t>Reason abstractly and quantitatively</a:t>
            </a:r>
          </a:p>
          <a:p>
            <a:pPr marL="520700" indent="-520700">
              <a:lnSpc>
                <a:spcPct val="90000"/>
              </a:lnSpc>
              <a:buFont typeface="+mj-lt"/>
              <a:buAutoNum type="arabicPeriod"/>
            </a:pPr>
            <a:r>
              <a:rPr lang="en-US" sz="2400" b="1" dirty="0"/>
              <a:t>Construct viable arguments and critique the reasoning of others</a:t>
            </a:r>
          </a:p>
          <a:p>
            <a:pPr marL="520700" indent="-520700">
              <a:lnSpc>
                <a:spcPct val="90000"/>
              </a:lnSpc>
              <a:buFont typeface="+mj-lt"/>
              <a:buAutoNum type="arabicPeriod"/>
            </a:pPr>
            <a:r>
              <a:rPr lang="en-US" sz="2400" dirty="0"/>
              <a:t>Model with mathematics</a:t>
            </a:r>
          </a:p>
          <a:p>
            <a:pPr marL="520700" indent="-520700">
              <a:lnSpc>
                <a:spcPct val="90000"/>
              </a:lnSpc>
              <a:buFont typeface="+mj-lt"/>
              <a:buAutoNum type="arabicPeriod"/>
            </a:pPr>
            <a:r>
              <a:rPr lang="en-US" sz="2400" dirty="0"/>
              <a:t>Use appropriate tools strategically</a:t>
            </a:r>
          </a:p>
          <a:p>
            <a:pPr marL="520700" indent="-520700">
              <a:lnSpc>
                <a:spcPct val="90000"/>
              </a:lnSpc>
              <a:buFont typeface="+mj-lt"/>
              <a:buAutoNum type="arabicPeriod"/>
            </a:pPr>
            <a:r>
              <a:rPr lang="en-US" sz="2400" dirty="0"/>
              <a:t>Attend to precision</a:t>
            </a:r>
          </a:p>
          <a:p>
            <a:pPr marL="520700" indent="-520700">
              <a:lnSpc>
                <a:spcPct val="90000"/>
              </a:lnSpc>
              <a:buFont typeface="+mj-lt"/>
              <a:buAutoNum type="arabicPeriod"/>
            </a:pPr>
            <a:r>
              <a:rPr lang="en-US" sz="2400" dirty="0"/>
              <a:t>Look for and make use of structure</a:t>
            </a:r>
          </a:p>
          <a:p>
            <a:pPr marL="520700" indent="-520700">
              <a:lnSpc>
                <a:spcPct val="90000"/>
              </a:lnSpc>
              <a:buFont typeface="+mj-lt"/>
              <a:buAutoNum type="arabicPeriod"/>
            </a:pPr>
            <a:r>
              <a:rPr lang="en-US" sz="2400" b="1" dirty="0"/>
              <a:t>Look for and express regularity in repeated reasoning</a:t>
            </a:r>
          </a:p>
        </p:txBody>
      </p:sp>
      <p:sp>
        <p:nvSpPr>
          <p:cNvPr id="5" name="Footer Placeholder 4"/>
          <p:cNvSpPr>
            <a:spLocks noGrp="1"/>
          </p:cNvSpPr>
          <p:nvPr>
            <p:ph type="ftr" sz="quarter" idx="11"/>
          </p:nvPr>
        </p:nvSpPr>
        <p:spPr/>
        <p:txBody>
          <a:body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
        <p:nvSpPr>
          <p:cNvPr id="6" name="TextBox 5"/>
          <p:cNvSpPr txBox="1"/>
          <p:nvPr/>
        </p:nvSpPr>
        <p:spPr>
          <a:xfrm>
            <a:off x="8229600" y="6400800"/>
            <a:ext cx="470276" cy="276999"/>
          </a:xfrm>
          <a:prstGeom prst="rect">
            <a:avLst/>
          </a:prstGeom>
          <a:noFill/>
        </p:spPr>
        <p:txBody>
          <a:bodyPr wrap="none" rtlCol="0">
            <a:spAutoFit/>
          </a:bodyPr>
          <a:lstStyle/>
          <a:p>
            <a:r>
              <a:rPr lang="en-US" sz="1200" dirty="0">
                <a:latin typeface="Tahoma"/>
                <a:cs typeface="Tahoma"/>
              </a:rPr>
              <a:t>5.2c</a:t>
            </a:r>
          </a:p>
        </p:txBody>
      </p:sp>
    </p:spTree>
    <p:extLst>
      <p:ext uri="{BB962C8B-B14F-4D97-AF65-F5344CB8AC3E}">
        <p14:creationId xmlns:p14="http://schemas.microsoft.com/office/powerpoint/2010/main" val="1391789285"/>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ahoma"/>
                <a:cs typeface="Tahoma"/>
              </a:rPr>
              <a:t>Sum of Consecutive Odd Numbers Problem</a:t>
            </a:r>
            <a:r>
              <a:rPr lang="en-US">
                <a:latin typeface="Tahoma"/>
                <a:cs typeface="Tahoma"/>
              </a:rPr>
              <a:t>: Discussion</a:t>
            </a:r>
            <a:endParaRPr lang="en-US" dirty="0">
              <a:latin typeface="Tahoma"/>
              <a:cs typeface="Tahoma"/>
            </a:endParaRPr>
          </a:p>
        </p:txBody>
      </p:sp>
      <p:sp>
        <p:nvSpPr>
          <p:cNvPr id="9" name="Content Placeholder 2"/>
          <p:cNvSpPr>
            <a:spLocks noGrp="1"/>
          </p:cNvSpPr>
          <p:nvPr>
            <p:ph sz="half" idx="1"/>
          </p:nvPr>
        </p:nvSpPr>
        <p:spPr>
          <a:xfrm>
            <a:off x="368300" y="1834094"/>
            <a:ext cx="4127500" cy="4274606"/>
          </a:xfrm>
          <a:noFill/>
          <a:ln>
            <a:solidFill>
              <a:schemeClr val="tx1"/>
            </a:solidFill>
          </a:ln>
        </p:spPr>
        <p:txBody>
          <a:bodyPr anchor="t">
            <a:noAutofit/>
          </a:bodyPr>
          <a:lstStyle/>
          <a:p>
            <a:pPr marL="0" lvl="0" indent="0" defTabSz="457200" eaLnBrk="1" fontAlgn="auto" hangingPunct="1">
              <a:spcBef>
                <a:spcPts val="0"/>
              </a:spcBef>
              <a:spcAft>
                <a:spcPts val="0"/>
              </a:spcAft>
              <a:buNone/>
            </a:pPr>
            <a:r>
              <a:rPr lang="en-US" sz="2000" kern="1200" dirty="0">
                <a:solidFill>
                  <a:srgbClr val="000000"/>
                </a:solidFill>
                <a:ea typeface="+mn-ea"/>
                <a:cs typeface="Tahoma"/>
              </a:rPr>
              <a:t>What is the sum of the first 10 consecutive odd numbers greater than zero?  </a:t>
            </a:r>
          </a:p>
          <a:p>
            <a:pPr marL="0" lvl="0" indent="0" defTabSz="457200" eaLnBrk="1" fontAlgn="auto" hangingPunct="1">
              <a:spcBef>
                <a:spcPts val="0"/>
              </a:spcBef>
              <a:spcAft>
                <a:spcPts val="0"/>
              </a:spcAft>
              <a:buNone/>
            </a:pPr>
            <a:endParaRPr lang="en-US" sz="2000" kern="1200" dirty="0">
              <a:solidFill>
                <a:srgbClr val="000000"/>
              </a:solidFill>
              <a:ea typeface="+mn-ea"/>
              <a:cs typeface="Tahoma"/>
            </a:endParaRPr>
          </a:p>
          <a:p>
            <a:pPr marL="0" indent="0" defTabSz="457200" eaLnBrk="1" fontAlgn="auto" hangingPunct="1">
              <a:spcBef>
                <a:spcPts val="0"/>
              </a:spcBef>
              <a:spcAft>
                <a:spcPts val="0"/>
              </a:spcAft>
              <a:buNone/>
            </a:pPr>
            <a:r>
              <a:rPr lang="en-US" sz="2000" kern="1200" dirty="0">
                <a:solidFill>
                  <a:srgbClr val="000000"/>
                </a:solidFill>
                <a:ea typeface="+mn-ea"/>
                <a:cs typeface="Tahoma"/>
              </a:rPr>
              <a:t>Find a way to know the sum of any set of consecutive odd numbers (that start with 1) without adding every number in the set. </a:t>
            </a:r>
            <a:r>
              <a:rPr lang="en-US" sz="2000" dirty="0"/>
              <a:t>Why are you convinced that this way will always work?</a:t>
            </a:r>
            <a:endParaRPr lang="en-US" sz="2000" dirty="0">
              <a:latin typeface="Tahoma"/>
              <a:cs typeface="Tahoma"/>
            </a:endParaRPr>
          </a:p>
        </p:txBody>
      </p:sp>
      <p:sp>
        <p:nvSpPr>
          <p:cNvPr id="3" name="Content Placeholder 2"/>
          <p:cNvSpPr>
            <a:spLocks noGrp="1"/>
          </p:cNvSpPr>
          <p:nvPr>
            <p:ph sz="half" idx="2"/>
          </p:nvPr>
        </p:nvSpPr>
        <p:spPr>
          <a:xfrm>
            <a:off x="4635500" y="1834093"/>
            <a:ext cx="4127500" cy="4274607"/>
          </a:xfrm>
        </p:spPr>
        <p:txBody>
          <a:bodyPr/>
          <a:lstStyle/>
          <a:p>
            <a:endParaRPr lang="en-US"/>
          </a:p>
        </p:txBody>
      </p:sp>
      <p:sp>
        <p:nvSpPr>
          <p:cNvPr id="5" name="Footer Placeholder 4"/>
          <p:cNvSpPr>
            <a:spLocks noGrp="1"/>
          </p:cNvSpPr>
          <p:nvPr>
            <p:ph type="ftr" sz="quarter" idx="11"/>
          </p:nvPr>
        </p:nvSpPr>
        <p:spPr/>
        <p:txBody>
          <a:body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
        <p:nvSpPr>
          <p:cNvPr id="10" name="Content Placeholder 6"/>
          <p:cNvSpPr txBox="1">
            <a:spLocks/>
          </p:cNvSpPr>
          <p:nvPr/>
        </p:nvSpPr>
        <p:spPr bwMode="auto">
          <a:xfrm>
            <a:off x="4635500" y="1828800"/>
            <a:ext cx="4127500" cy="4279900"/>
          </a:xfrm>
          <a:prstGeom prst="rect">
            <a:avLst/>
          </a:prstGeom>
          <a:solidFill>
            <a:srgbClr val="FCD77C"/>
          </a:solidFill>
          <a:ln w="9525">
            <a:solidFill>
              <a:srgbClr val="000000"/>
            </a:solidFill>
            <a:miter lim="800000"/>
            <a:headEnd/>
            <a:tailEnd/>
          </a:ln>
          <a:extLs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har char="•"/>
              <a:defRPr sz="2800">
                <a:solidFill>
                  <a:schemeClr val="tx1"/>
                </a:solidFill>
                <a:latin typeface="+mn-lt"/>
                <a:ea typeface="ＭＳ Ｐゴシック" pitchFamily="24" charset="-128"/>
                <a:cs typeface="ＭＳ Ｐゴシック" pitchFamily="24" charset="-128"/>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pitchFamily="24" charset="-128"/>
              </a:defRPr>
            </a:lvl2pPr>
            <a:lvl3pPr marL="1143000" indent="-228600" algn="l" rtl="0" eaLnBrk="0" fontAlgn="base" hangingPunct="0">
              <a:spcBef>
                <a:spcPct val="20000"/>
              </a:spcBef>
              <a:spcAft>
                <a:spcPct val="0"/>
              </a:spcAft>
              <a:buChar char="•"/>
              <a:defRPr sz="2000">
                <a:solidFill>
                  <a:schemeClr val="tx1"/>
                </a:solidFill>
                <a:latin typeface="+mn-lt"/>
                <a:ea typeface="ＭＳ Ｐゴシック" pitchFamily="24" charset="-128"/>
              </a:defRPr>
            </a:lvl3pPr>
            <a:lvl4pPr marL="1600200" indent="-228600" algn="l" rtl="0" eaLnBrk="0" fontAlgn="base" hangingPunct="0">
              <a:spcBef>
                <a:spcPct val="20000"/>
              </a:spcBef>
              <a:spcAft>
                <a:spcPct val="0"/>
              </a:spcAft>
              <a:buChar char="–"/>
              <a:defRPr sz="1800">
                <a:solidFill>
                  <a:schemeClr val="tx1"/>
                </a:solidFill>
                <a:latin typeface="+mn-lt"/>
                <a:ea typeface="ＭＳ Ｐゴシック" pitchFamily="24" charset="-128"/>
              </a:defRPr>
            </a:lvl4pPr>
            <a:lvl5pPr marL="2057400" indent="-228600" algn="l" rtl="0" eaLnBrk="0" fontAlgn="base" hangingPunct="0">
              <a:spcBef>
                <a:spcPct val="20000"/>
              </a:spcBef>
              <a:spcAft>
                <a:spcPct val="0"/>
              </a:spcAft>
              <a:buChar char="»"/>
              <a:defRPr sz="1800">
                <a:solidFill>
                  <a:schemeClr val="tx1"/>
                </a:solidFill>
                <a:latin typeface="+mn-lt"/>
                <a:ea typeface="ＭＳ Ｐゴシック" pitchFamily="24" charset="-128"/>
              </a:defRPr>
            </a:lvl5pPr>
            <a:lvl6pPr marL="2514600" indent="-228600" algn="l" rtl="0" fontAlgn="base">
              <a:spcBef>
                <a:spcPct val="20000"/>
              </a:spcBef>
              <a:spcAft>
                <a:spcPct val="0"/>
              </a:spcAft>
              <a:buChar char="»"/>
              <a:defRPr sz="1800">
                <a:solidFill>
                  <a:schemeClr val="tx1"/>
                </a:solidFill>
                <a:latin typeface="+mn-lt"/>
                <a:ea typeface="ＭＳ Ｐゴシック" pitchFamily="24" charset="-128"/>
              </a:defRPr>
            </a:lvl6pPr>
            <a:lvl7pPr marL="2971800" indent="-228600" algn="l" rtl="0" fontAlgn="base">
              <a:spcBef>
                <a:spcPct val="20000"/>
              </a:spcBef>
              <a:spcAft>
                <a:spcPct val="0"/>
              </a:spcAft>
              <a:buChar char="»"/>
              <a:defRPr sz="1800">
                <a:solidFill>
                  <a:schemeClr val="tx1"/>
                </a:solidFill>
                <a:latin typeface="+mn-lt"/>
                <a:ea typeface="ＭＳ Ｐゴシック" pitchFamily="24" charset="-128"/>
              </a:defRPr>
            </a:lvl7pPr>
            <a:lvl8pPr marL="3429000" indent="-228600" algn="l" rtl="0" fontAlgn="base">
              <a:spcBef>
                <a:spcPct val="20000"/>
              </a:spcBef>
              <a:spcAft>
                <a:spcPct val="0"/>
              </a:spcAft>
              <a:buChar char="»"/>
              <a:defRPr sz="1800">
                <a:solidFill>
                  <a:schemeClr val="tx1"/>
                </a:solidFill>
                <a:latin typeface="+mn-lt"/>
                <a:ea typeface="ＭＳ Ｐゴシック" pitchFamily="24" charset="-128"/>
              </a:defRPr>
            </a:lvl8pPr>
            <a:lvl9pPr marL="3886200" indent="-228600" algn="l" rtl="0" fontAlgn="base">
              <a:spcBef>
                <a:spcPct val="20000"/>
              </a:spcBef>
              <a:spcAft>
                <a:spcPct val="0"/>
              </a:spcAft>
              <a:buChar char="»"/>
              <a:defRPr sz="1800">
                <a:solidFill>
                  <a:schemeClr val="tx1"/>
                </a:solidFill>
                <a:latin typeface="+mn-lt"/>
                <a:ea typeface="ＭＳ Ｐゴシック" pitchFamily="24" charset="-128"/>
              </a:defRPr>
            </a:lvl9pPr>
          </a:lstStyle>
          <a:p>
            <a:pPr marL="0" indent="0">
              <a:buNone/>
            </a:pPr>
            <a:r>
              <a:rPr lang="en-US" sz="2000" dirty="0">
                <a:latin typeface="Tahoma"/>
                <a:cs typeface="Tahoma"/>
              </a:rPr>
              <a:t>During the discussion, consider:</a:t>
            </a:r>
          </a:p>
          <a:p>
            <a:r>
              <a:rPr lang="en-US" sz="2000" dirty="0">
                <a:latin typeface="Tahoma"/>
                <a:cs typeface="Tahoma"/>
              </a:rPr>
              <a:t>The different approaches that are being used</a:t>
            </a:r>
          </a:p>
          <a:p>
            <a:r>
              <a:rPr lang="en-US" sz="2000" dirty="0">
                <a:latin typeface="Tahoma"/>
                <a:cs typeface="Tahoma"/>
              </a:rPr>
              <a:t>Whether each justification is convincing and what aspect convinces you</a:t>
            </a:r>
          </a:p>
          <a:p>
            <a:r>
              <a:rPr lang="en-US" sz="2000" dirty="0">
                <a:latin typeface="Tahoma"/>
                <a:cs typeface="Tahoma"/>
              </a:rPr>
              <a:t>The language, representation, and logic used in each justification</a:t>
            </a:r>
          </a:p>
          <a:p>
            <a:r>
              <a:rPr lang="en-US" sz="2000" dirty="0">
                <a:solidFill>
                  <a:srgbClr val="000000"/>
                </a:solidFill>
                <a:latin typeface="Tahoma"/>
                <a:cs typeface="Tahoma"/>
              </a:rPr>
              <a:t>How mathematical practices 1, 3, and 8 connect with the work that was done</a:t>
            </a:r>
            <a:endParaRPr lang="en-US" sz="2000" dirty="0">
              <a:latin typeface="Tahoma"/>
              <a:cs typeface="Tahoma"/>
            </a:endParaRPr>
          </a:p>
        </p:txBody>
      </p:sp>
      <p:sp>
        <p:nvSpPr>
          <p:cNvPr id="8" name="TextBox 7"/>
          <p:cNvSpPr txBox="1"/>
          <p:nvPr/>
        </p:nvSpPr>
        <p:spPr>
          <a:xfrm>
            <a:off x="8229600" y="6400800"/>
            <a:ext cx="480044" cy="276999"/>
          </a:xfrm>
          <a:prstGeom prst="rect">
            <a:avLst/>
          </a:prstGeom>
          <a:noFill/>
        </p:spPr>
        <p:txBody>
          <a:bodyPr wrap="none" rtlCol="0">
            <a:spAutoFit/>
          </a:bodyPr>
          <a:lstStyle/>
          <a:p>
            <a:r>
              <a:rPr lang="en-US" sz="1200" dirty="0">
                <a:latin typeface="Tahoma"/>
                <a:cs typeface="Tahoma"/>
              </a:rPr>
              <a:t>5.3a</a:t>
            </a:r>
          </a:p>
        </p:txBody>
      </p:sp>
    </p:spTree>
    <p:extLst>
      <p:ext uri="{BB962C8B-B14F-4D97-AF65-F5344CB8AC3E}">
        <p14:creationId xmlns:p14="http://schemas.microsoft.com/office/powerpoint/2010/main" val="1205406687"/>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lang="en-US" dirty="0">
                <a:latin typeface="Tahoma"/>
                <a:ea typeface="ＭＳ Ｐゴシック" charset="0"/>
                <a:cs typeface="Tahoma"/>
              </a:rPr>
              <a:t>Features of a </a:t>
            </a:r>
            <a:r>
              <a:rPr lang="ja-JP" altLang="en-US" dirty="0">
                <a:latin typeface="Tahoma"/>
                <a:ea typeface="ＭＳ Ｐゴシック" charset="0"/>
                <a:cs typeface="Tahoma"/>
              </a:rPr>
              <a:t>“</a:t>
            </a:r>
            <a:r>
              <a:rPr lang="en-US" dirty="0">
                <a:latin typeface="Tahoma"/>
                <a:ea typeface="ＭＳ Ｐゴシック" charset="0"/>
                <a:cs typeface="Tahoma"/>
              </a:rPr>
              <a:t>good</a:t>
            </a:r>
            <a:r>
              <a:rPr lang="ja-JP" altLang="en-US" dirty="0">
                <a:latin typeface="Tahoma"/>
                <a:ea typeface="ＭＳ Ｐゴシック" charset="0"/>
                <a:cs typeface="Tahoma"/>
              </a:rPr>
              <a:t>”</a:t>
            </a:r>
            <a:r>
              <a:rPr lang="en-US" dirty="0">
                <a:latin typeface="Tahoma"/>
                <a:ea typeface="ＭＳ Ｐゴシック" charset="0"/>
                <a:cs typeface="Tahoma"/>
              </a:rPr>
              <a:t> mathematical explanation</a:t>
            </a:r>
          </a:p>
        </p:txBody>
      </p:sp>
      <p:sp>
        <p:nvSpPr>
          <p:cNvPr id="49155" name="Content Placeholder 2"/>
          <p:cNvSpPr>
            <a:spLocks noGrp="1"/>
          </p:cNvSpPr>
          <p:nvPr>
            <p:ph idx="1"/>
          </p:nvPr>
        </p:nvSpPr>
        <p:spPr/>
        <p:txBody>
          <a:bodyPr/>
          <a:lstStyle/>
          <a:p>
            <a:r>
              <a:rPr lang="en-US" dirty="0">
                <a:latin typeface="Tahoma"/>
                <a:ea typeface="ＭＳ Ｐゴシック" charset="0"/>
                <a:cs typeface="Tahoma"/>
              </a:rPr>
              <a:t>Has a clear purpose</a:t>
            </a:r>
          </a:p>
          <a:p>
            <a:r>
              <a:rPr lang="en-US" dirty="0">
                <a:latin typeface="Tahoma"/>
                <a:ea typeface="ＭＳ Ｐゴシック" charset="0"/>
                <a:cs typeface="Tahoma"/>
              </a:rPr>
              <a:t>Has a logical structure</a:t>
            </a:r>
          </a:p>
          <a:p>
            <a:r>
              <a:rPr lang="en-US" dirty="0">
                <a:latin typeface="Tahoma"/>
                <a:ea typeface="ＭＳ Ｐゴシック" charset="0"/>
                <a:cs typeface="Tahoma"/>
              </a:rPr>
              <a:t>Uses representations and language clearly and carefully</a:t>
            </a:r>
          </a:p>
          <a:p>
            <a:r>
              <a:rPr lang="en-US" dirty="0">
                <a:latin typeface="Tahoma"/>
                <a:ea typeface="ＭＳ Ｐゴシック" charset="0"/>
                <a:cs typeface="Tahoma"/>
              </a:rPr>
              <a:t>Focuses on meaning and is oriented</a:t>
            </a:r>
            <a:r>
              <a:rPr lang="en-US" dirty="0">
                <a:solidFill>
                  <a:srgbClr val="FF0000"/>
                </a:solidFill>
                <a:latin typeface="Tahoma"/>
                <a:ea typeface="ＭＳ Ｐゴシック" charset="0"/>
                <a:cs typeface="Tahoma"/>
              </a:rPr>
              <a:t> </a:t>
            </a:r>
            <a:r>
              <a:rPr lang="en-US" dirty="0">
                <a:solidFill>
                  <a:srgbClr val="000000"/>
                </a:solidFill>
                <a:latin typeface="Tahoma"/>
                <a:ea typeface="ＭＳ Ｐゴシック" charset="0"/>
                <a:cs typeface="Tahoma"/>
              </a:rPr>
              <a:t>to the listener(s)</a:t>
            </a:r>
          </a:p>
        </p:txBody>
      </p:sp>
      <p:sp>
        <p:nvSpPr>
          <p:cNvPr id="5" name="TextBox 4"/>
          <p:cNvSpPr txBox="1"/>
          <p:nvPr/>
        </p:nvSpPr>
        <p:spPr>
          <a:xfrm>
            <a:off x="8229600" y="6400800"/>
            <a:ext cx="480044" cy="276999"/>
          </a:xfrm>
          <a:prstGeom prst="rect">
            <a:avLst/>
          </a:prstGeom>
          <a:noFill/>
        </p:spPr>
        <p:txBody>
          <a:bodyPr wrap="none" rtlCol="0">
            <a:spAutoFit/>
          </a:bodyPr>
          <a:lstStyle/>
          <a:p>
            <a:r>
              <a:rPr lang="en-US" sz="1200" dirty="0">
                <a:latin typeface="Tahoma"/>
                <a:cs typeface="Tahoma"/>
              </a:rPr>
              <a:t>5.4a</a:t>
            </a:r>
          </a:p>
        </p:txBody>
      </p:sp>
      <p:sp>
        <p:nvSpPr>
          <p:cNvPr id="6" name="Footer Placeholder 4"/>
          <p:cNvSpPr>
            <a:spLocks noGrp="1"/>
          </p:cNvSpPr>
          <p:nvPr>
            <p:ph type="ftr" sz="quarter" idx="11"/>
          </p:nvPr>
        </p:nvSpPr>
        <p:spPr>
          <a:xfrm>
            <a:off x="381000" y="6156325"/>
            <a:ext cx="8382000" cy="473075"/>
          </a:xfrm>
        </p:spPr>
        <p:txBody>
          <a:body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Tree>
    <p:extLst>
      <p:ext uri="{BB962C8B-B14F-4D97-AF65-F5344CB8AC3E}">
        <p14:creationId xmlns:p14="http://schemas.microsoft.com/office/powerpoint/2010/main" val="14732233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lang="en-US" dirty="0">
                <a:latin typeface="Tahoma" charset="0"/>
                <a:ea typeface="ＭＳ Ｐゴシック" charset="0"/>
              </a:rPr>
              <a:t>Why be explicit about </a:t>
            </a:r>
            <a:br>
              <a:rPr lang="en-US" dirty="0">
                <a:latin typeface="Tahoma" charset="0"/>
                <a:ea typeface="ＭＳ Ｐゴシック" charset="0"/>
              </a:rPr>
            </a:br>
            <a:r>
              <a:rPr lang="en-US" dirty="0">
                <a:latin typeface="Tahoma" charset="0"/>
                <a:ea typeface="ＭＳ Ｐゴシック" charset="0"/>
              </a:rPr>
              <a:t>mathematical practices?</a:t>
            </a:r>
          </a:p>
        </p:txBody>
      </p:sp>
      <p:sp>
        <p:nvSpPr>
          <p:cNvPr id="49155" name="Content Placeholder 2"/>
          <p:cNvSpPr>
            <a:spLocks noGrp="1"/>
          </p:cNvSpPr>
          <p:nvPr>
            <p:ph idx="1"/>
          </p:nvPr>
        </p:nvSpPr>
        <p:spPr/>
        <p:txBody>
          <a:bodyPr>
            <a:noAutofit/>
          </a:bodyPr>
          <a:lstStyle/>
          <a:p>
            <a:r>
              <a:rPr lang="en-US" sz="2800" dirty="0">
                <a:latin typeface="Tahoma" charset="0"/>
                <a:ea typeface="ＭＳ Ｐゴシック" charset="0"/>
              </a:rPr>
              <a:t>Practices </a:t>
            </a:r>
            <a:r>
              <a:rPr lang="en-US" sz="2800" u="sng" dirty="0">
                <a:latin typeface="Tahoma" charset="0"/>
                <a:ea typeface="ＭＳ Ｐゴシック" charset="0"/>
              </a:rPr>
              <a:t>are</a:t>
            </a:r>
            <a:r>
              <a:rPr lang="en-US" sz="2800" dirty="0">
                <a:latin typeface="Tahoma" charset="0"/>
                <a:ea typeface="ＭＳ Ｐゴシック" charset="0"/>
              </a:rPr>
              <a:t> basic skills of mathematics – they matter for success in math</a:t>
            </a:r>
          </a:p>
          <a:p>
            <a:r>
              <a:rPr lang="en-US" sz="2800" dirty="0">
                <a:latin typeface="Tahoma" charset="0"/>
                <a:ea typeface="ＭＳ Ｐゴシック" charset="0"/>
              </a:rPr>
              <a:t>Students may not be attending to the practices even when they are in use</a:t>
            </a:r>
          </a:p>
          <a:p>
            <a:r>
              <a:rPr lang="en-US" sz="2800" dirty="0">
                <a:solidFill>
                  <a:srgbClr val="000000"/>
                </a:solidFill>
                <a:latin typeface="Tahoma" charset="0"/>
                <a:ea typeface="ＭＳ Ｐゴシック" charset="0"/>
              </a:rPr>
              <a:t>Using a practice skillfully and effectively involves:</a:t>
            </a:r>
          </a:p>
          <a:p>
            <a:pPr lvl="1"/>
            <a:r>
              <a:rPr lang="en-US" sz="2400" dirty="0">
                <a:solidFill>
                  <a:srgbClr val="000000"/>
                </a:solidFill>
                <a:latin typeface="Tahoma" charset="0"/>
                <a:ea typeface="ＭＳ Ｐゴシック" charset="0"/>
              </a:rPr>
              <a:t>Understanding why it matters</a:t>
            </a:r>
          </a:p>
          <a:p>
            <a:pPr lvl="1"/>
            <a:r>
              <a:rPr lang="en-US" sz="2400" dirty="0">
                <a:solidFill>
                  <a:srgbClr val="000000"/>
                </a:solidFill>
                <a:latin typeface="Tahoma" charset="0"/>
                <a:ea typeface="ＭＳ Ｐゴシック" charset="0"/>
              </a:rPr>
              <a:t>Knowing how it works</a:t>
            </a:r>
          </a:p>
          <a:p>
            <a:pPr lvl="1"/>
            <a:r>
              <a:rPr lang="en-US" sz="2400" dirty="0">
                <a:solidFill>
                  <a:srgbClr val="000000"/>
                </a:solidFill>
                <a:latin typeface="Tahoma" charset="0"/>
                <a:ea typeface="ＭＳ Ｐゴシック" charset="0"/>
              </a:rPr>
              <a:t>Becoming skillful with its use in </a:t>
            </a:r>
            <a:r>
              <a:rPr lang="en-US" sz="2400" dirty="0">
                <a:latin typeface="Tahoma" charset="0"/>
                <a:ea typeface="ＭＳ Ｐゴシック" charset="0"/>
              </a:rPr>
              <a:t>different situations</a:t>
            </a:r>
          </a:p>
        </p:txBody>
      </p:sp>
      <p:sp>
        <p:nvSpPr>
          <p:cNvPr id="5" name="TextBox 4"/>
          <p:cNvSpPr txBox="1"/>
          <p:nvPr/>
        </p:nvSpPr>
        <p:spPr>
          <a:xfrm>
            <a:off x="8229600" y="6400800"/>
            <a:ext cx="484327" cy="276999"/>
          </a:xfrm>
          <a:prstGeom prst="rect">
            <a:avLst/>
          </a:prstGeom>
          <a:noFill/>
        </p:spPr>
        <p:txBody>
          <a:bodyPr wrap="none" rtlCol="0">
            <a:spAutoFit/>
          </a:bodyPr>
          <a:lstStyle/>
          <a:p>
            <a:r>
              <a:rPr lang="en-US" sz="1200" dirty="0">
                <a:latin typeface="Tahoma"/>
                <a:cs typeface="Tahoma"/>
              </a:rPr>
              <a:t>5.4b</a:t>
            </a:r>
          </a:p>
        </p:txBody>
      </p:sp>
      <p:sp>
        <p:nvSpPr>
          <p:cNvPr id="6" name="Footer Placeholder 4"/>
          <p:cNvSpPr>
            <a:spLocks noGrp="1"/>
          </p:cNvSpPr>
          <p:nvPr>
            <p:ph type="ftr" sz="quarter" idx="11"/>
          </p:nvPr>
        </p:nvSpPr>
        <p:spPr>
          <a:xfrm>
            <a:off x="381000" y="6156325"/>
            <a:ext cx="8382000" cy="473075"/>
          </a:xfrm>
        </p:spPr>
        <p:txBody>
          <a:body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Tree>
    <p:extLst>
      <p:ext uri="{BB962C8B-B14F-4D97-AF65-F5344CB8AC3E}">
        <p14:creationId xmlns:p14="http://schemas.microsoft.com/office/powerpoint/2010/main" val="17242135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lang="en-US" dirty="0">
                <a:latin typeface="Tahoma" charset="0"/>
                <a:ea typeface="ＭＳ Ｐゴシック" charset="0"/>
              </a:rPr>
              <a:t>How can teachers </a:t>
            </a:r>
            <a:r>
              <a:rPr lang="en-US">
                <a:latin typeface="Tahoma" charset="0"/>
                <a:ea typeface="ＭＳ Ｐゴシック" charset="0"/>
              </a:rPr>
              <a:t>make mathematical </a:t>
            </a:r>
            <a:r>
              <a:rPr lang="en-US" dirty="0">
                <a:latin typeface="Tahoma" charset="0"/>
                <a:ea typeface="ＭＳ Ｐゴシック" charset="0"/>
              </a:rPr>
              <a:t>practices explicit?</a:t>
            </a:r>
          </a:p>
        </p:txBody>
      </p:sp>
      <p:sp>
        <p:nvSpPr>
          <p:cNvPr id="49155" name="Content Placeholder 2"/>
          <p:cNvSpPr>
            <a:spLocks noGrp="1"/>
          </p:cNvSpPr>
          <p:nvPr>
            <p:ph idx="1"/>
          </p:nvPr>
        </p:nvSpPr>
        <p:spPr/>
        <p:txBody>
          <a:bodyPr>
            <a:noAutofit/>
          </a:bodyPr>
          <a:lstStyle/>
          <a:p>
            <a:r>
              <a:rPr lang="en-US" sz="2800" dirty="0">
                <a:solidFill>
                  <a:srgbClr val="000000"/>
                </a:solidFill>
                <a:latin typeface="Tahoma" charset="0"/>
                <a:ea typeface="ＭＳ Ｐゴシック" charset="0"/>
              </a:rPr>
              <a:t>Integrating practices with work on mathematical topics</a:t>
            </a:r>
          </a:p>
          <a:p>
            <a:r>
              <a:rPr lang="en-US" sz="2800" dirty="0">
                <a:solidFill>
                  <a:srgbClr val="000000"/>
                </a:solidFill>
                <a:latin typeface="Tahoma" charset="0"/>
                <a:ea typeface="ＭＳ Ｐゴシック" charset="0"/>
              </a:rPr>
              <a:t>Modeling use of practices</a:t>
            </a:r>
          </a:p>
          <a:p>
            <a:r>
              <a:rPr lang="en-US" sz="2800" dirty="0">
                <a:solidFill>
                  <a:srgbClr val="000000"/>
                </a:solidFill>
                <a:latin typeface="Tahoma" charset="0"/>
                <a:ea typeface="ＭＳ Ｐゴシック" charset="0"/>
              </a:rPr>
              <a:t>Scaffolding students’ use of practices</a:t>
            </a:r>
          </a:p>
          <a:p>
            <a:r>
              <a:rPr lang="en-US" sz="2800" dirty="0">
                <a:solidFill>
                  <a:srgbClr val="000000"/>
                </a:solidFill>
                <a:latin typeface="Tahoma" charset="0"/>
                <a:ea typeface="ＭＳ Ｐゴシック" charset="0"/>
              </a:rPr>
              <a:t>Establishing and maintaining an environment that supports engagement in mathematical practices</a:t>
            </a:r>
          </a:p>
          <a:p>
            <a:r>
              <a:rPr lang="en-US" sz="2800" dirty="0">
                <a:solidFill>
                  <a:srgbClr val="000000"/>
                </a:solidFill>
                <a:latin typeface="Tahoma" charset="0"/>
                <a:ea typeface="ＭＳ Ｐゴシック" charset="0"/>
              </a:rPr>
              <a:t>Providing and capitalizing on tasks that create opportunities for developing skill with mathematical practices</a:t>
            </a:r>
          </a:p>
        </p:txBody>
      </p:sp>
      <p:sp>
        <p:nvSpPr>
          <p:cNvPr id="5" name="TextBox 4"/>
          <p:cNvSpPr txBox="1"/>
          <p:nvPr/>
        </p:nvSpPr>
        <p:spPr>
          <a:xfrm>
            <a:off x="8229600" y="6400800"/>
            <a:ext cx="470276" cy="276999"/>
          </a:xfrm>
          <a:prstGeom prst="rect">
            <a:avLst/>
          </a:prstGeom>
          <a:noFill/>
        </p:spPr>
        <p:txBody>
          <a:bodyPr wrap="none" rtlCol="0">
            <a:spAutoFit/>
          </a:bodyPr>
          <a:lstStyle/>
          <a:p>
            <a:r>
              <a:rPr lang="en-US" sz="1200" dirty="0">
                <a:latin typeface="Tahoma"/>
                <a:cs typeface="Tahoma"/>
              </a:rPr>
              <a:t>5.4c</a:t>
            </a:r>
          </a:p>
        </p:txBody>
      </p:sp>
      <p:sp>
        <p:nvSpPr>
          <p:cNvPr id="6" name="Footer Placeholder 4"/>
          <p:cNvSpPr>
            <a:spLocks noGrp="1"/>
          </p:cNvSpPr>
          <p:nvPr>
            <p:ph type="ftr" sz="quarter" idx="11"/>
          </p:nvPr>
        </p:nvSpPr>
        <p:spPr>
          <a:xfrm>
            <a:off x="381000" y="6156325"/>
            <a:ext cx="8382000" cy="473075"/>
          </a:xfrm>
        </p:spPr>
        <p:txBody>
          <a:body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Tree>
    <p:extLst>
      <p:ext uri="{BB962C8B-B14F-4D97-AF65-F5344CB8AC3E}">
        <p14:creationId xmlns:p14="http://schemas.microsoft.com/office/powerpoint/2010/main" val="5339727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Tasks from your curriculum</a:t>
            </a:r>
          </a:p>
        </p:txBody>
      </p:sp>
      <p:sp>
        <p:nvSpPr>
          <p:cNvPr id="3" name="Content Placeholder 2"/>
          <p:cNvSpPr>
            <a:spLocks noGrp="1"/>
          </p:cNvSpPr>
          <p:nvPr>
            <p:ph idx="1"/>
          </p:nvPr>
        </p:nvSpPr>
        <p:spPr/>
        <p:txBody>
          <a:bodyPr/>
          <a:lstStyle/>
          <a:p>
            <a:pPr marL="0" indent="0">
              <a:buNone/>
            </a:pPr>
            <a:r>
              <a:rPr lang="en-US" i="1" dirty="0">
                <a:latin typeface="Tahoma"/>
                <a:cs typeface="Tahoma"/>
              </a:rPr>
              <a:t>Teachers can support mathematical practices by </a:t>
            </a:r>
            <a:r>
              <a:rPr lang="en-US" i="1" dirty="0">
                <a:latin typeface="Tahoma"/>
                <a:ea typeface="ＭＳ Ｐゴシック" charset="0"/>
                <a:cs typeface="Tahoma"/>
              </a:rPr>
              <a:t>providing and capitalizing on tasks that create opportunities for developing skill with mathematical practice.</a:t>
            </a:r>
          </a:p>
          <a:p>
            <a:r>
              <a:rPr lang="en-US" dirty="0">
                <a:latin typeface="Tahoma"/>
                <a:ea typeface="ＭＳ Ｐゴシック" charset="0"/>
                <a:cs typeface="Tahoma"/>
              </a:rPr>
              <a:t>With a partner, discuss the examples of tasks that you found in your curriculum materials that appear to provide strong opportunities for developing mathematical practice.</a:t>
            </a:r>
          </a:p>
        </p:txBody>
      </p:sp>
      <p:sp>
        <p:nvSpPr>
          <p:cNvPr id="5" name="Footer Placeholder 4"/>
          <p:cNvSpPr>
            <a:spLocks noGrp="1"/>
          </p:cNvSpPr>
          <p:nvPr>
            <p:ph type="ftr" sz="quarter" idx="11"/>
          </p:nvPr>
        </p:nvSpPr>
        <p:spPr/>
        <p:txBody>
          <a:body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
        <p:nvSpPr>
          <p:cNvPr id="6" name="TextBox 5"/>
          <p:cNvSpPr txBox="1"/>
          <p:nvPr/>
        </p:nvSpPr>
        <p:spPr>
          <a:xfrm>
            <a:off x="8229600" y="6400800"/>
            <a:ext cx="480044" cy="276999"/>
          </a:xfrm>
          <a:prstGeom prst="rect">
            <a:avLst/>
          </a:prstGeom>
          <a:noFill/>
        </p:spPr>
        <p:txBody>
          <a:bodyPr wrap="none" rtlCol="0">
            <a:spAutoFit/>
          </a:bodyPr>
          <a:lstStyle/>
          <a:p>
            <a:r>
              <a:rPr lang="en-US" sz="1200" dirty="0">
                <a:latin typeface="Tahoma"/>
                <a:cs typeface="Tahoma"/>
              </a:rPr>
              <a:t>5.5a</a:t>
            </a:r>
          </a:p>
        </p:txBody>
      </p:sp>
    </p:spTree>
    <p:extLst>
      <p:ext uri="{BB962C8B-B14F-4D97-AF65-F5344CB8AC3E}">
        <p14:creationId xmlns:p14="http://schemas.microsoft.com/office/powerpoint/2010/main" val="783085063"/>
      </p:ext>
    </p:extLst>
  </p:cSld>
  <p:clrMapOvr>
    <a:masterClrMapping/>
  </p:clrMapOvr>
  <p:transition/>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4280</TotalTime>
  <Words>1402</Words>
  <Application>Microsoft Macintosh PowerPoint</Application>
  <PresentationFormat>On-screen Show (4:3)</PresentationFormat>
  <Paragraphs>132</Paragraphs>
  <Slides>11</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ＭＳ Ｐゴシック</vt:lpstr>
      <vt:lpstr>Arial</vt:lpstr>
      <vt:lpstr>Calibri</vt:lpstr>
      <vt:lpstr>Tahoma</vt:lpstr>
      <vt:lpstr>Times New Roman</vt:lpstr>
      <vt:lpstr>Default Design</vt:lpstr>
      <vt:lpstr>Overview of Session 5</vt:lpstr>
      <vt:lpstr>Sum of Consecutive Odd Numbers Problem</vt:lpstr>
      <vt:lpstr>Sum of Consecutive Odd Numbers Problem: Partner work</vt:lpstr>
      <vt:lpstr>The mathematical practices (CCSS)</vt:lpstr>
      <vt:lpstr>Sum of Consecutive Odd Numbers Problem: Discussion</vt:lpstr>
      <vt:lpstr>Features of a “good” mathematical explanation</vt:lpstr>
      <vt:lpstr>Why be explicit about  mathematical practices?</vt:lpstr>
      <vt:lpstr>How can teachers make mathematical practices explicit?</vt:lpstr>
      <vt:lpstr>Tasks from your curriculum</vt:lpstr>
      <vt:lpstr>The mathematical practices (CCSS)</vt:lpstr>
      <vt:lpstr>Summary</vt:lpstr>
    </vt:vector>
  </TitlesOfParts>
  <Company/>
  <LinksUpToDate>false</LinksUpToDate>
  <SharedDoc>false</SharedDoc>
  <HyperlinksChanged>false</HyperlinksChanged>
  <AppVersion>16.0015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Kristine</dc:creator>
  <cp:lastModifiedBy>Microsoft Office User</cp:lastModifiedBy>
  <cp:revision>232</cp:revision>
  <cp:lastPrinted>2013-09-25T13:28:00Z</cp:lastPrinted>
  <dcterms:created xsi:type="dcterms:W3CDTF">2012-08-25T20:10:16Z</dcterms:created>
  <dcterms:modified xsi:type="dcterms:W3CDTF">2018-08-07T14:51:45Z</dcterms:modified>
</cp:coreProperties>
</file>