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310" r:id="rId2"/>
    <p:sldId id="311" r:id="rId3"/>
    <p:sldId id="312" r:id="rId4"/>
    <p:sldId id="313" r:id="rId5"/>
    <p:sldId id="314" r:id="rId6"/>
    <p:sldId id="315" r:id="rId7"/>
    <p:sldId id="316" r:id="rId8"/>
    <p:sldId id="317" r:id="rId9"/>
    <p:sldId id="318" r:id="rId10"/>
    <p:sldId id="319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1">
          <p15:clr>
            <a:srgbClr val="A4A3A4"/>
          </p15:clr>
        </p15:guide>
        <p15:guide id="2" orient="horz" pos="1153">
          <p15:clr>
            <a:srgbClr val="A4A3A4"/>
          </p15:clr>
        </p15:guide>
        <p15:guide id="3" orient="horz" pos="4178">
          <p15:clr>
            <a:srgbClr val="A4A3A4"/>
          </p15:clr>
        </p15:guide>
        <p15:guide id="4" orient="horz" pos="2155">
          <p15:clr>
            <a:srgbClr val="A4A3A4"/>
          </p15:clr>
        </p15:guide>
        <p15:guide id="5" orient="horz" pos="3862">
          <p15:clr>
            <a:srgbClr val="A4A3A4"/>
          </p15:clr>
        </p15:guide>
        <p15:guide id="6" orient="horz" pos="1151">
          <p15:clr>
            <a:srgbClr val="A4A3A4"/>
          </p15:clr>
        </p15:guide>
        <p15:guide id="7" orient="horz" pos="2160">
          <p15:clr>
            <a:srgbClr val="A4A3A4"/>
          </p15:clr>
        </p15:guide>
        <p15:guide id="8" orient="horz" pos="3874">
          <p15:clr>
            <a:srgbClr val="A4A3A4"/>
          </p15:clr>
        </p15:guide>
        <p15:guide id="9" pos="235">
          <p15:clr>
            <a:srgbClr val="A4A3A4"/>
          </p15:clr>
        </p15:guide>
        <p15:guide id="10" pos="5526">
          <p15:clr>
            <a:srgbClr val="A4A3A4"/>
          </p15:clr>
        </p15:guide>
        <p15:guide id="11" pos="289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3" frameSlides="1"/>
  <p:clrMru>
    <a:srgbClr val="FCD77C"/>
    <a:srgbClr val="EDBD2B"/>
    <a:srgbClr val="E8B41C"/>
    <a:srgbClr val="FAF6E9"/>
    <a:srgbClr val="F4ECD0"/>
    <a:srgbClr val="E49823"/>
    <a:srgbClr val="FFAC29"/>
    <a:srgbClr val="0A224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799" autoAdjust="0"/>
    <p:restoredTop sz="97030" autoAdjust="0"/>
  </p:normalViewPr>
  <p:slideViewPr>
    <p:cSldViewPr snapToGrid="0" showGuides="1">
      <p:cViewPr varScale="1">
        <p:scale>
          <a:sx n="127" d="100"/>
          <a:sy n="127" d="100"/>
        </p:scale>
        <p:origin x="1632" y="176"/>
      </p:cViewPr>
      <p:guideLst>
        <p:guide orient="horz" pos="181"/>
        <p:guide orient="horz" pos="1153"/>
        <p:guide orient="horz" pos="4178"/>
        <p:guide orient="horz" pos="2155"/>
        <p:guide orient="horz" pos="3862"/>
        <p:guide orient="horz" pos="1151"/>
        <p:guide orient="horz" pos="2160"/>
        <p:guide orient="horz" pos="3874"/>
        <p:guide pos="235"/>
        <p:guide pos="5526"/>
        <p:guide pos="2894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9" d="100"/>
        <a:sy n="8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73B32B2-5D05-9F4E-B3CB-3C47A8141084}" type="datetime1">
              <a:rPr lang="en-US" smtClean="0"/>
              <a:t>8/23/18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388548-2B64-2D41-BEBD-3EBA363F5B3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9376594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47FE60B-AD8C-3146-B0EE-33BB39D47D8F}" type="datetime1">
              <a:rPr lang="en-US" smtClean="0"/>
              <a:t>8/23/18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DA84BB5-8C22-FE4A-9B97-A7A27B420F0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499368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75991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Text</a:t>
            </a:r>
            <a:r>
              <a:rPr lang="en-US" baseline="0" dirty="0"/>
              <a:t> from FG:</a:t>
            </a:r>
          </a:p>
          <a:p>
            <a:pPr lvl="0"/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Worked on noticing aspects of a student’s explanation</a:t>
            </a:r>
          </a:p>
          <a:p>
            <a:pPr lvl="0"/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Engaged in a video workshop with a focus on noticing how students approach and interpret the problem and how they justify their solution and teaching moves that support students in interpreting the problem and justifying their solution.  </a:t>
            </a:r>
          </a:p>
          <a:p>
            <a:pPr lvl="1"/>
            <a:r>
              <a:rPr lang="en-US" dirty="0">
                <a:latin typeface="Tahoma"/>
                <a:cs typeface="Tahoma"/>
              </a:rPr>
              <a:t>how students approach and interpret problems and justify their solutions </a:t>
            </a:r>
          </a:p>
          <a:p>
            <a:pPr lvl="1"/>
            <a:r>
              <a:rPr lang="en-US">
                <a:latin typeface="Tahoma"/>
                <a:cs typeface="Tahoma"/>
              </a:rPr>
              <a:t>teaching moves that support students in interpreting problems and justifying their solutions</a:t>
            </a:r>
          </a:p>
          <a:p>
            <a:pPr lvl="0"/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40156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The</a:t>
            </a:r>
            <a:r>
              <a:rPr lang="en-US" baseline="0" dirty="0"/>
              <a:t> next CCA will adjust the focus questions to center on looking for math practices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324918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This is the text from the agenda.</a:t>
            </a:r>
          </a:p>
        </p:txBody>
      </p:sp>
    </p:spTree>
    <p:extLst>
      <p:ext uri="{BB962C8B-B14F-4D97-AF65-F5344CB8AC3E}">
        <p14:creationId xmlns:p14="http://schemas.microsoft.com/office/powerpoint/2010/main" val="17612322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627388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We have heard about their use in other contexts where teachers are working together to learn from video</a:t>
            </a:r>
            <a:r>
              <a:rPr lang="en-US" baseline="0" dirty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397135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16116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766200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482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 (Font 1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>
            <a:lvl5pPr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7C6CEE-25B7-CF4B-8870-CE53B14CB18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4733599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2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6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681840-CFDF-D342-9C56-71AEE65ACCB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077369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3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CA46C9-D141-0B47-891F-94A1D10DF5D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515289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4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>
            <a:lvl1pPr>
              <a:defRPr sz="20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505A21-99B0-6E43-B7F6-999B718A6A9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497005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(Font 5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3" name="Rectangle 3"/>
          <p:cNvSpPr>
            <a:spLocks noGrp="1" noChangeArrowheads="1"/>
          </p:cNvSpPr>
          <p:nvPr>
            <p:ph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>
            <a:lvl1pPr>
              <a:defRPr sz="1400"/>
            </a:lvl1pPr>
            <a:lvl2pPr>
              <a:defRPr sz="14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C63040-4348-5A4B-8418-A288BE5EDFF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5865374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93700" y="1834094"/>
            <a:ext cx="4102100" cy="427460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4400" y="1834093"/>
            <a:ext cx="4038600" cy="427460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8BB2EB-04CD-F841-BD54-12600B0B92C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1892098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5C7F6C-AE1D-764E-A07D-A3388B4EC2D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462432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B51801-A1AB-4646-9FD5-931AEBEC59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1365644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380999" y="609600"/>
            <a:ext cx="8380413" cy="5486400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1CC738-6E12-8745-A38F-55F00EA375A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/>
            </a:lvl1pPr>
          </a:lstStyle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5412589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68300" y="304800"/>
            <a:ext cx="8394700" cy="1371600"/>
          </a:xfrm>
          <a:prstGeom prst="rect">
            <a:avLst/>
          </a:prstGeom>
          <a:solidFill>
            <a:srgbClr val="0A2241"/>
          </a:solidFill>
          <a:ln>
            <a:noFill/>
          </a:ln>
          <a:extLs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1000" y="1828800"/>
            <a:ext cx="8382000" cy="42973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153400" y="6245225"/>
            <a:ext cx="609600" cy="384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/>
                <a:cs typeface="Arial"/>
              </a:defRPr>
            </a:lvl1pPr>
          </a:lstStyle>
          <a:p>
            <a:fld id="{EBE3BB92-FF3B-6447-B668-FB1B78939559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3"/>
          </p:nvPr>
        </p:nvSpPr>
        <p:spPr>
          <a:xfrm>
            <a:off x="381000" y="6156325"/>
            <a:ext cx="8382000" cy="4730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  <a:latin typeface="Tahoma"/>
                <a:cs typeface="Tahoma"/>
              </a:defRPr>
            </a:lvl1pPr>
          </a:lstStyle>
          <a:p>
            <a:pPr>
              <a:defRPr/>
            </a:pPr>
            <a:r>
              <a:rPr lang="en-US">
                <a:latin typeface="Tahoma" pitchFamily="-112" charset="0"/>
              </a:rPr>
              <a:t>This work is licensed under a Creative Commons Attribution-Noncommercial-4.0 International License: https://creativecommons.org/licenses/by-nc/4.0/
© 2018 Mathematics Teaching and Learning to Teach • School of Education • University of Michigan • Ann Arbor, MI 48109-1259 • mtlt@umich.edu
</a:t>
            </a:r>
            <a:endParaRPr lang="en-US" dirty="0">
              <a:latin typeface="Tahoma" pitchFamily="-11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29175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/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bg1"/>
          </a:solidFill>
          <a:latin typeface="+mj-lt"/>
          <a:ea typeface="ＭＳ Ｐゴシック" pitchFamily="24" charset="-128"/>
          <a:cs typeface="ＭＳ Ｐゴシック" pitchFamily="24" charset="-128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Tahoma" pitchFamily="24" charset="0"/>
          <a:ea typeface="ＭＳ Ｐゴシック" pitchFamily="24" charset="-128"/>
          <a:cs typeface="ＭＳ Ｐゴシック" pitchFamily="24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Tahoma" pitchFamily="2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pitchFamily="24" charset="-128"/>
          <a:cs typeface="ＭＳ Ｐゴシック" pitchFamily="24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pitchFamily="24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pitchFamily="24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pitchFamily="24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Overview of Session 6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>
                <a:cs typeface="Tahoma"/>
              </a:rPr>
              <a:t>Engaging in a video workshop</a:t>
            </a:r>
          </a:p>
          <a:p>
            <a:r>
              <a:rPr lang="en-US" sz="3200">
                <a:cs typeface="Tahoma"/>
              </a:rPr>
              <a:t>Noticing </a:t>
            </a:r>
            <a:r>
              <a:rPr lang="en-US" sz="3200" dirty="0">
                <a:cs typeface="Tahoma"/>
              </a:rPr>
              <a:t>aspects of a student’s explanation</a:t>
            </a:r>
            <a:endParaRPr lang="en-US" sz="3200" dirty="0">
              <a:latin typeface="Tahoma"/>
              <a:cs typeface="Tahoma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800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Tahoma"/>
                <a:cs typeface="Tahoma"/>
              </a:rPr>
              <a:t>6.1a</a:t>
            </a:r>
            <a:endParaRPr lang="en-US" sz="1200" dirty="0">
              <a:latin typeface="Tahoma"/>
              <a:cs typeface="Tahoma"/>
            </a:endParaRPr>
          </a:p>
        </p:txBody>
      </p:sp>
    </p:spTree>
    <p:extLst>
      <p:ext uri="{BB962C8B-B14F-4D97-AF65-F5344CB8AC3E}">
        <p14:creationId xmlns:p14="http://schemas.microsoft.com/office/powerpoint/2010/main" val="1419339899"/>
      </p:ext>
    </p:extLst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Summary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latin typeface="Tahoma"/>
                <a:cs typeface="Tahoma"/>
              </a:rPr>
              <a:t>In this session, you:</a:t>
            </a:r>
          </a:p>
          <a:p>
            <a:r>
              <a:rPr lang="en-US" dirty="0">
                <a:latin typeface="Tahoma"/>
                <a:cs typeface="Tahoma"/>
              </a:rPr>
              <a:t>Engaged in a video workshop with a focus on:</a:t>
            </a:r>
          </a:p>
          <a:p>
            <a:pPr lvl="1"/>
            <a:r>
              <a:rPr lang="en-US" dirty="0">
                <a:latin typeface="Tahoma"/>
                <a:cs typeface="Tahoma"/>
              </a:rPr>
              <a:t>Student reasoning and teaching moves that support students’ engagement in reasoning</a:t>
            </a:r>
          </a:p>
          <a:p>
            <a:pPr lvl="1"/>
            <a:r>
              <a:rPr lang="en-US" dirty="0">
                <a:latin typeface="Tahoma"/>
                <a:cs typeface="Tahoma"/>
              </a:rPr>
              <a:t>Selecting video clips that provide material for a productive discussion</a:t>
            </a:r>
          </a:p>
          <a:p>
            <a:pPr lvl="1"/>
            <a:r>
              <a:rPr lang="en-US" dirty="0">
                <a:latin typeface="Tahoma"/>
                <a:cs typeface="Tahoma"/>
              </a:rPr>
              <a:t>Experimenting with ways to contribute to discussions</a:t>
            </a:r>
          </a:p>
          <a:p>
            <a:pPr marL="514350" indent="-457200"/>
            <a:r>
              <a:rPr lang="en-US">
                <a:cs typeface="Tahoma"/>
              </a:rPr>
              <a:t>Appraised a student’s explanation using the features of a “good” explanation</a:t>
            </a:r>
          </a:p>
          <a:p>
            <a:pPr marL="514350" indent="-457200"/>
            <a:endParaRPr lang="en-US" dirty="0">
              <a:latin typeface="Tahoma"/>
              <a:cs typeface="Tahoma"/>
            </a:endParaRPr>
          </a:p>
          <a:p>
            <a:pPr marL="457200" lvl="1" indent="0">
              <a:buNone/>
            </a:pPr>
            <a:endParaRPr lang="en-US" dirty="0">
              <a:latin typeface="Tahoma"/>
              <a:cs typeface="Tahoma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</a:t>
            </a:r>
            <a:r>
              <a:rPr lang="en-US" err="1"/>
              <a:t>.</a:t>
            </a:r>
            <a:r>
              <a:rPr lang="en-US"/>
              <a:t>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800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6.5a</a:t>
            </a:r>
          </a:p>
        </p:txBody>
      </p:sp>
    </p:spTree>
    <p:extLst>
      <p:ext uri="{BB962C8B-B14F-4D97-AF65-F5344CB8AC3E}">
        <p14:creationId xmlns:p14="http://schemas.microsoft.com/office/powerpoint/2010/main" val="4212547304"/>
      </p:ext>
    </p:extLst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FFFF"/>
                </a:solidFill>
                <a:latin typeface="Tahoma"/>
                <a:cs typeface="Tahoma"/>
              </a:rPr>
              <a:t>Video workshop – Before viewing</a:t>
            </a:r>
            <a:endParaRPr lang="en-US" dirty="0">
              <a:latin typeface="Tahoma"/>
              <a:cs typeface="Tahom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lnSpc>
                <a:spcPct val="110000"/>
              </a:lnSpc>
              <a:buNone/>
            </a:pPr>
            <a:r>
              <a:rPr lang="en-US" sz="2600" dirty="0">
                <a:latin typeface="Tahoma"/>
                <a:cs typeface="Tahoma"/>
              </a:rPr>
              <a:t>Before viewing a video, the sharer will:</a:t>
            </a:r>
          </a:p>
          <a:p>
            <a:pPr>
              <a:lnSpc>
                <a:spcPct val="110000"/>
              </a:lnSpc>
            </a:pPr>
            <a:r>
              <a:rPr lang="en-US" sz="2600" dirty="0">
                <a:solidFill>
                  <a:srgbClr val="000000"/>
                </a:solidFill>
                <a:latin typeface="Tahoma"/>
                <a:cs typeface="Tahoma"/>
              </a:rPr>
              <a:t>Situate the viewing by providing context for the video</a:t>
            </a:r>
          </a:p>
          <a:p>
            <a:pPr lvl="1">
              <a:lnSpc>
                <a:spcPct val="110000"/>
              </a:lnSpc>
            </a:pPr>
            <a:r>
              <a:rPr lang="en-US" sz="2200" dirty="0">
                <a:solidFill>
                  <a:srgbClr val="000000"/>
                </a:solidFill>
                <a:latin typeface="Tahoma"/>
                <a:cs typeface="Tahoma"/>
              </a:rPr>
              <a:t>Grade, task, and lesson goals	</a:t>
            </a:r>
          </a:p>
          <a:p>
            <a:pPr lvl="1">
              <a:lnSpc>
                <a:spcPct val="110000"/>
              </a:lnSpc>
            </a:pPr>
            <a:r>
              <a:rPr lang="en-US" sz="2200" dirty="0">
                <a:latin typeface="Tahoma"/>
                <a:cs typeface="Tahoma"/>
              </a:rPr>
              <a:t>Routines that appear in the clip that may be unfamiliar to colleagues</a:t>
            </a:r>
          </a:p>
          <a:p>
            <a:pPr lvl="1">
              <a:lnSpc>
                <a:spcPct val="110000"/>
              </a:lnSpc>
            </a:pPr>
            <a:r>
              <a:rPr lang="en-US" sz="2200" dirty="0">
                <a:solidFill>
                  <a:srgbClr val="000000"/>
                </a:solidFill>
                <a:latin typeface="Tahoma"/>
                <a:cs typeface="Tahoma"/>
              </a:rPr>
              <a:t>Description of what happened immediately before the clip</a:t>
            </a:r>
            <a:endParaRPr lang="en-US" dirty="0">
              <a:solidFill>
                <a:srgbClr val="000000"/>
              </a:solidFill>
              <a:latin typeface="Tahoma"/>
              <a:cs typeface="Tahoma"/>
            </a:endParaRPr>
          </a:p>
          <a:p>
            <a:pPr>
              <a:lnSpc>
                <a:spcPct val="110000"/>
              </a:lnSpc>
            </a:pPr>
            <a:r>
              <a:rPr lang="en-US" sz="2600" dirty="0">
                <a:solidFill>
                  <a:srgbClr val="000000"/>
                </a:solidFill>
                <a:latin typeface="Tahoma"/>
                <a:cs typeface="Tahoma"/>
              </a:rPr>
              <a:t>Provide and quickly describe documents that will support understanding of what is happening in the video</a:t>
            </a:r>
          </a:p>
          <a:p>
            <a:pPr lvl="1">
              <a:lnSpc>
                <a:spcPct val="110000"/>
              </a:lnSpc>
            </a:pPr>
            <a:r>
              <a:rPr lang="en-US" sz="2200" dirty="0">
                <a:solidFill>
                  <a:srgbClr val="000000"/>
                </a:solidFill>
                <a:latin typeface="Tahoma"/>
                <a:cs typeface="Tahoma"/>
              </a:rPr>
              <a:t>Copies of student work, transcript, etc.</a:t>
            </a:r>
            <a:endParaRPr lang="en-US" dirty="0">
              <a:solidFill>
                <a:srgbClr val="000000"/>
              </a:solidFill>
              <a:latin typeface="Tahoma"/>
              <a:cs typeface="Tahoma"/>
            </a:endParaRPr>
          </a:p>
          <a:p>
            <a:pPr>
              <a:lnSpc>
                <a:spcPct val="110000"/>
              </a:lnSpc>
            </a:pPr>
            <a:r>
              <a:rPr lang="en-US" sz="2600" dirty="0">
                <a:solidFill>
                  <a:srgbClr val="000000"/>
                </a:solidFill>
                <a:latin typeface="Tahoma"/>
                <a:cs typeface="Tahoma"/>
              </a:rPr>
              <a:t>Zoom in on the focus questions that guided the selection of the video clip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8229600" y="6400800"/>
            <a:ext cx="4800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6.2a</a:t>
            </a:r>
          </a:p>
        </p:txBody>
      </p:sp>
    </p:spTree>
    <p:extLst>
      <p:ext uri="{BB962C8B-B14F-4D97-AF65-F5344CB8AC3E}">
        <p14:creationId xmlns:p14="http://schemas.microsoft.com/office/powerpoint/2010/main" val="2955486994"/>
      </p:ext>
    </p:extLst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Video workshop – While viewing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10000"/>
              </a:lnSpc>
              <a:buNone/>
            </a:pPr>
            <a:r>
              <a:rPr lang="en-US" sz="3200" dirty="0">
                <a:cs typeface="Tahoma"/>
              </a:rPr>
              <a:t>During the video:</a:t>
            </a:r>
          </a:p>
          <a:p>
            <a:pPr>
              <a:lnSpc>
                <a:spcPct val="110000"/>
              </a:lnSpc>
            </a:pPr>
            <a:r>
              <a:rPr lang="en-US" sz="3200" dirty="0">
                <a:cs typeface="Tahoma"/>
              </a:rPr>
              <a:t>Jot down a few notes that will serve as reminders about places in the video where student thinking or the mathematics seem interesting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8432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6.2b</a:t>
            </a:r>
          </a:p>
        </p:txBody>
      </p:sp>
    </p:spTree>
    <p:extLst>
      <p:ext uri="{BB962C8B-B14F-4D97-AF65-F5344CB8AC3E}">
        <p14:creationId xmlns:p14="http://schemas.microsoft.com/office/powerpoint/2010/main" val="70474906"/>
      </p:ext>
    </p:extLst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FFFF"/>
                </a:solidFill>
                <a:latin typeface="Tahoma"/>
                <a:cs typeface="Tahoma"/>
              </a:rPr>
              <a:t>Video workshop – After viewing</a:t>
            </a:r>
            <a:endParaRPr lang="en-US" dirty="0">
              <a:latin typeface="Tahoma"/>
              <a:cs typeface="Tahom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>
                <a:latin typeface="Tahoma"/>
                <a:cs typeface="Tahoma"/>
              </a:rPr>
              <a:t>After </a:t>
            </a:r>
            <a:r>
              <a:rPr lang="en-US" sz="2400" dirty="0">
                <a:solidFill>
                  <a:srgbClr val="000000"/>
                </a:solidFill>
                <a:latin typeface="Tahoma"/>
                <a:cs typeface="Tahoma"/>
              </a:rPr>
              <a:t>viewing a video, consider and discuss the focus questions, making sure to: </a:t>
            </a:r>
          </a:p>
          <a:p>
            <a:pPr marL="342900" lvl="1" indent="-342900">
              <a:buChar char="•"/>
            </a:pPr>
            <a:r>
              <a:rPr lang="en-US" dirty="0">
                <a:solidFill>
                  <a:srgbClr val="000000"/>
                </a:solidFill>
                <a:latin typeface="Tahoma"/>
                <a:cs typeface="Tahoma"/>
              </a:rPr>
              <a:t>Connect with instances from the video that are relevant to the focus questions</a:t>
            </a:r>
          </a:p>
          <a:p>
            <a:pPr marL="342900" lvl="1" indent="-342900">
              <a:buChar char="•"/>
            </a:pPr>
            <a:r>
              <a:rPr lang="en-US" dirty="0">
                <a:solidFill>
                  <a:srgbClr val="000000"/>
                </a:solidFill>
                <a:latin typeface="Tahoma"/>
                <a:cs typeface="Tahoma"/>
              </a:rPr>
              <a:t>Attend closely to talk, student thinking, teacher’s moves and comments</a:t>
            </a:r>
          </a:p>
          <a:p>
            <a:pPr marL="342900" lvl="1" indent="-342900">
              <a:buChar char="•"/>
            </a:pPr>
            <a:r>
              <a:rPr lang="en-US" dirty="0">
                <a:solidFill>
                  <a:srgbClr val="000000"/>
                </a:solidFill>
                <a:latin typeface="Tahoma"/>
                <a:cs typeface="Tahoma"/>
              </a:rPr>
              <a:t>Offer details from the video and provide evidence</a:t>
            </a:r>
          </a:p>
          <a:p>
            <a:pPr marL="342900" lvl="1" indent="-342900">
              <a:buChar char="•"/>
            </a:pPr>
            <a:r>
              <a:rPr lang="en-US" sz="2400" dirty="0">
                <a:latin typeface="Tahoma"/>
                <a:cs typeface="Tahoma"/>
              </a:rPr>
              <a:t>Experiment commenting using the “</a:t>
            </a:r>
            <a:r>
              <a:rPr lang="en-US" dirty="0">
                <a:latin typeface="Tahoma"/>
                <a:cs typeface="Tahoma"/>
              </a:rPr>
              <a:t>contribution starters”</a:t>
            </a:r>
            <a:endParaRPr lang="en-US" sz="2400" dirty="0">
              <a:latin typeface="Tahoma"/>
              <a:cs typeface="Tahoma"/>
            </a:endParaRP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Tahoma"/>
              <a:cs typeface="Tahoma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7027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6.2c</a:t>
            </a:r>
          </a:p>
        </p:txBody>
      </p:sp>
    </p:spTree>
    <p:extLst>
      <p:ext uri="{BB962C8B-B14F-4D97-AF65-F5344CB8AC3E}">
        <p14:creationId xmlns:p14="http://schemas.microsoft.com/office/powerpoint/2010/main" val="2700075549"/>
      </p:ext>
    </p:extLst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FFFF"/>
                </a:solidFill>
                <a:latin typeface="Tahoma"/>
                <a:cs typeface="Tahoma"/>
              </a:rPr>
              <a:t>Contribution starters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>
              <a:buNone/>
            </a:pPr>
            <a:r>
              <a:rPr lang="en-US" dirty="0">
                <a:solidFill>
                  <a:srgbClr val="000000"/>
                </a:solidFill>
                <a:latin typeface="Tahoma"/>
                <a:cs typeface="Tahoma"/>
              </a:rPr>
              <a:t>The contribution starters may help to spark or sustain conversations about the teaching being shared. </a:t>
            </a:r>
          </a:p>
          <a:p>
            <a:pPr marL="0" lvl="1" indent="0">
              <a:buNone/>
            </a:pPr>
            <a:endParaRPr lang="en-US" sz="2800" dirty="0">
              <a:solidFill>
                <a:srgbClr val="000000"/>
              </a:solidFill>
              <a:latin typeface="Tahoma"/>
              <a:cs typeface="Tahoma"/>
            </a:endParaRPr>
          </a:p>
          <a:p>
            <a:pPr marL="0" lvl="1" indent="0">
              <a:buNone/>
            </a:pPr>
            <a:r>
              <a:rPr lang="en-US" sz="2800" dirty="0">
                <a:solidFill>
                  <a:srgbClr val="000000"/>
                </a:solidFill>
                <a:latin typeface="Tahoma"/>
                <a:cs typeface="Tahoma"/>
              </a:rPr>
              <a:t>“Starters” have a grid and examples with:</a:t>
            </a:r>
          </a:p>
          <a:p>
            <a:pPr marL="342900" lvl="1" indent="-342900">
              <a:buChar char="•"/>
            </a:pPr>
            <a:r>
              <a:rPr lang="en-US" sz="2800" dirty="0">
                <a:solidFill>
                  <a:srgbClr val="000000"/>
                </a:solidFill>
                <a:latin typeface="Tahoma"/>
                <a:cs typeface="Tahoma"/>
              </a:rPr>
              <a:t>Openings that invite responses</a:t>
            </a:r>
          </a:p>
          <a:p>
            <a:pPr marL="342900" lvl="1" indent="-342900">
              <a:buChar char="•"/>
            </a:pPr>
            <a:r>
              <a:rPr lang="en-US" sz="2800" dirty="0">
                <a:solidFill>
                  <a:srgbClr val="000000"/>
                </a:solidFill>
                <a:latin typeface="Tahoma"/>
                <a:cs typeface="Tahoma"/>
              </a:rPr>
              <a:t>Ways of using video and other examples shared</a:t>
            </a:r>
          </a:p>
          <a:p>
            <a:pPr marL="342900" lvl="1" indent="-342900">
              <a:buChar char="•"/>
            </a:pPr>
            <a:r>
              <a:rPr lang="en-US" sz="2800" dirty="0">
                <a:solidFill>
                  <a:srgbClr val="000000"/>
                </a:solidFill>
                <a:latin typeface="Tahoma"/>
                <a:cs typeface="Tahoma"/>
              </a:rPr>
              <a:t>Connections to the core content of the work we are doing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8432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Tahoma"/>
                <a:cs typeface="Tahoma"/>
              </a:rPr>
              <a:t>6.2d</a:t>
            </a:r>
            <a:endParaRPr lang="en-US" sz="1200" dirty="0">
              <a:latin typeface="Tahoma"/>
              <a:cs typeface="Tahoma"/>
            </a:endParaRPr>
          </a:p>
        </p:txBody>
      </p:sp>
    </p:spTree>
    <p:extLst>
      <p:ext uri="{BB962C8B-B14F-4D97-AF65-F5344CB8AC3E}">
        <p14:creationId xmlns:p14="http://schemas.microsoft.com/office/powerpoint/2010/main" val="868318857"/>
      </p:ext>
    </p:extLst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Debriefing video workshop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en-US" sz="2400" b="1" i="1" dirty="0">
                <a:solidFill>
                  <a:srgbClr val="000000"/>
                </a:solidFill>
                <a:latin typeface="Tahoma"/>
                <a:cs typeface="Tahoma"/>
              </a:rPr>
              <a:t>Understanding the process: </a:t>
            </a:r>
            <a:r>
              <a:rPr lang="en-US" sz="2400" i="1" dirty="0">
                <a:solidFill>
                  <a:srgbClr val="000000"/>
                </a:solidFill>
                <a:latin typeface="Tahoma"/>
                <a:cs typeface="Tahoma"/>
              </a:rPr>
              <a:t>Selecting a video clip </a:t>
            </a:r>
          </a:p>
          <a:p>
            <a:pPr lvl="1"/>
            <a:r>
              <a:rPr lang="en-US" sz="2000" dirty="0">
                <a:solidFill>
                  <a:srgbClr val="000000"/>
                </a:solidFill>
                <a:latin typeface="Tahoma"/>
                <a:cs typeface="Tahoma"/>
              </a:rPr>
              <a:t>How did you select a video clip for the workshop today?  Did the clip provide material for a productive discussion?</a:t>
            </a:r>
          </a:p>
          <a:p>
            <a:pPr lvl="0"/>
            <a:r>
              <a:rPr lang="en-US" sz="2400" b="1" i="1" dirty="0">
                <a:solidFill>
                  <a:srgbClr val="000000"/>
                </a:solidFill>
                <a:latin typeface="Tahoma"/>
                <a:cs typeface="Tahoma"/>
              </a:rPr>
              <a:t>Analyzing teaching and learning: </a:t>
            </a:r>
            <a:r>
              <a:rPr lang="en-US" sz="2400" i="1" dirty="0">
                <a:solidFill>
                  <a:srgbClr val="000000"/>
                </a:solidFill>
                <a:latin typeface="Tahoma"/>
                <a:cs typeface="Tahoma"/>
              </a:rPr>
              <a:t>Attending to mathematical practices </a:t>
            </a:r>
          </a:p>
          <a:p>
            <a:pPr lvl="1"/>
            <a:r>
              <a:rPr lang="en-US" sz="2000" dirty="0">
                <a:solidFill>
                  <a:srgbClr val="000000"/>
                </a:solidFill>
                <a:latin typeface="Tahoma"/>
                <a:cs typeface="Tahoma"/>
              </a:rPr>
              <a:t>How well did the focus questions support discussion of student reasoning and teaching moves that support reasoning?  What might help improve the focus?</a:t>
            </a:r>
          </a:p>
          <a:p>
            <a:r>
              <a:rPr lang="en-US" sz="2400" b="1" i="1" dirty="0">
                <a:solidFill>
                  <a:srgbClr val="000000"/>
                </a:solidFill>
                <a:latin typeface="Tahoma"/>
                <a:cs typeface="Tahoma"/>
              </a:rPr>
              <a:t>Building productive norms: </a:t>
            </a:r>
            <a:r>
              <a:rPr lang="en-US" sz="2400" i="1" dirty="0">
                <a:solidFill>
                  <a:srgbClr val="000000"/>
                </a:solidFill>
                <a:latin typeface="Tahoma"/>
                <a:cs typeface="Tahoma"/>
              </a:rPr>
              <a:t>Contribution starters </a:t>
            </a:r>
          </a:p>
          <a:p>
            <a:pPr lvl="1"/>
            <a:r>
              <a:rPr lang="en-US" sz="2000" dirty="0">
                <a:solidFill>
                  <a:srgbClr val="000000"/>
                </a:solidFill>
                <a:latin typeface="Tahoma"/>
                <a:cs typeface="Tahoma"/>
              </a:rPr>
              <a:t>How did the contribution starters enhance the discussion?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800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6.3a</a:t>
            </a:r>
          </a:p>
        </p:txBody>
      </p:sp>
    </p:spTree>
    <p:extLst>
      <p:ext uri="{BB962C8B-B14F-4D97-AF65-F5344CB8AC3E}">
        <p14:creationId xmlns:p14="http://schemas.microsoft.com/office/powerpoint/2010/main" val="1300229944"/>
      </p:ext>
    </p:extLst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Betsy’s conjecture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3200" dirty="0">
                <a:latin typeface="Tahoma"/>
                <a:cs typeface="Tahoma"/>
              </a:rPr>
              <a:t>Is the following conjecture </a:t>
            </a:r>
            <a:r>
              <a:rPr lang="en-US" sz="3200" b="1" dirty="0">
                <a:latin typeface="Tahoma"/>
                <a:cs typeface="Tahoma"/>
              </a:rPr>
              <a:t>true</a:t>
            </a:r>
            <a:r>
              <a:rPr lang="en-US" sz="3200" dirty="0">
                <a:latin typeface="Tahoma"/>
                <a:cs typeface="Tahoma"/>
              </a:rPr>
              <a:t> or </a:t>
            </a:r>
            <a:r>
              <a:rPr lang="en-US" sz="3200" b="1" dirty="0">
                <a:latin typeface="Tahoma"/>
                <a:cs typeface="Tahoma"/>
              </a:rPr>
              <a:t>false</a:t>
            </a:r>
            <a:r>
              <a:rPr lang="en-US" sz="3200" dirty="0">
                <a:latin typeface="Tahoma"/>
                <a:cs typeface="Tahoma"/>
              </a:rPr>
              <a:t>? Explain your reasoning.</a:t>
            </a:r>
          </a:p>
          <a:p>
            <a:pPr marL="0" indent="0">
              <a:buNone/>
            </a:pPr>
            <a:endParaRPr lang="en-US" sz="3200" i="1" dirty="0">
              <a:latin typeface="Tahoma"/>
              <a:cs typeface="Tahoma"/>
            </a:endParaRPr>
          </a:p>
          <a:p>
            <a:pPr marL="0" indent="0">
              <a:buNone/>
            </a:pPr>
            <a:r>
              <a:rPr lang="en-US" sz="3200" i="1" dirty="0">
                <a:latin typeface="Tahoma"/>
                <a:cs typeface="Tahoma"/>
              </a:rPr>
              <a:t>Betsy’s conjecture: An odd number plus an odd number equals an even number. 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800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6.4a</a:t>
            </a:r>
          </a:p>
        </p:txBody>
      </p:sp>
    </p:spTree>
    <p:extLst>
      <p:ext uri="{BB962C8B-B14F-4D97-AF65-F5344CB8AC3E}">
        <p14:creationId xmlns:p14="http://schemas.microsoft.com/office/powerpoint/2010/main" val="4015301133"/>
      </p:ext>
    </p:extLst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Tahoma"/>
                <a:cs typeface="Tahoma"/>
              </a:rPr>
              <a:t>Context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dirty="0">
                <a:latin typeface="Tahoma"/>
                <a:ea typeface="ＭＳ Ｐゴシック" charset="0"/>
                <a:cs typeface="Tahoma"/>
              </a:rPr>
              <a:t>Third graders (8 year-olds)</a:t>
            </a:r>
          </a:p>
          <a:p>
            <a:r>
              <a:rPr lang="en-US" sz="3200" dirty="0">
                <a:latin typeface="Tahoma"/>
                <a:ea typeface="ＭＳ Ｐゴシック" charset="0"/>
                <a:cs typeface="Tahoma"/>
              </a:rPr>
              <a:t>Late January </a:t>
            </a:r>
          </a:p>
          <a:p>
            <a:r>
              <a:rPr lang="en-US" sz="3200" dirty="0">
                <a:solidFill>
                  <a:srgbClr val="000000"/>
                </a:solidFill>
                <a:latin typeface="Tahoma"/>
                <a:ea typeface="ＭＳ Ｐゴシック" charset="0"/>
                <a:cs typeface="Tahoma"/>
              </a:rPr>
              <a:t>Students have been working on concepts of even and odd numbers, and patterns with even and odd numbers</a:t>
            </a:r>
          </a:p>
          <a:p>
            <a:r>
              <a:rPr lang="en-US" sz="3200" dirty="0">
                <a:latin typeface="Tahoma"/>
                <a:ea typeface="ＭＳ Ｐゴシック" charset="0"/>
                <a:cs typeface="Tahoma"/>
              </a:rPr>
              <a:t>Diverse classroom, many English language learners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8432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Tahoma"/>
                <a:cs typeface="Tahoma"/>
              </a:rPr>
              <a:t>6.4b</a:t>
            </a:r>
          </a:p>
        </p:txBody>
      </p:sp>
    </p:spTree>
    <p:extLst>
      <p:ext uri="{BB962C8B-B14F-4D97-AF65-F5344CB8AC3E}">
        <p14:creationId xmlns:p14="http://schemas.microsoft.com/office/powerpoint/2010/main" val="3442352380"/>
      </p:ext>
    </p:extLst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FFFFFF"/>
                </a:solidFill>
                <a:latin typeface="Tahoma"/>
                <a:cs typeface="Tahoma"/>
              </a:rPr>
              <a:t>Focus questions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buNone/>
            </a:pPr>
            <a:r>
              <a:rPr lang="en-US" sz="3200" dirty="0">
                <a:latin typeface="Tahoma"/>
                <a:cs typeface="Tahoma"/>
              </a:rPr>
              <a:t>To what extent does the explanation: </a:t>
            </a:r>
          </a:p>
          <a:p>
            <a:r>
              <a:rPr lang="en-US" sz="3200" dirty="0">
                <a:latin typeface="Tahoma"/>
                <a:cs typeface="Tahoma"/>
              </a:rPr>
              <a:t>Have a clear purpose</a:t>
            </a:r>
          </a:p>
          <a:p>
            <a:r>
              <a:rPr lang="en-US" sz="3200" dirty="0">
                <a:latin typeface="Tahoma"/>
                <a:cs typeface="Tahoma"/>
              </a:rPr>
              <a:t>Have a logical structure</a:t>
            </a:r>
          </a:p>
          <a:p>
            <a:pPr lvl="0"/>
            <a:r>
              <a:rPr lang="en-US" sz="3200" dirty="0">
                <a:latin typeface="Tahoma"/>
                <a:cs typeface="Tahoma"/>
              </a:rPr>
              <a:t>Use representations and language clearly and carefully</a:t>
            </a:r>
          </a:p>
          <a:p>
            <a:pPr lvl="0"/>
            <a:r>
              <a:rPr lang="en-US" sz="3200" dirty="0">
                <a:latin typeface="Tahoma"/>
                <a:cs typeface="Tahoma"/>
              </a:rPr>
              <a:t>Have a focus on </a:t>
            </a:r>
            <a:r>
              <a:rPr lang="en-US" sz="3200" dirty="0">
                <a:solidFill>
                  <a:srgbClr val="000000"/>
                </a:solidFill>
                <a:latin typeface="Tahoma"/>
                <a:cs typeface="Tahoma"/>
              </a:rPr>
              <a:t>meaning that is oriented to the listener(s)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This work is licensed under a Creative Commons Attribution-Noncommercial-4.0 International License: https://</a:t>
            </a:r>
            <a:r>
              <a:rPr lang="en-US" dirty="0" err="1"/>
              <a:t>creativecommons.org</a:t>
            </a:r>
            <a:r>
              <a:rPr lang="en-US" dirty="0"/>
              <a:t>/licenses/by-</a:t>
            </a:r>
            <a:r>
              <a:rPr lang="en-US" dirty="0" err="1"/>
              <a:t>nc</a:t>
            </a:r>
            <a:r>
              <a:rPr lang="en-US" dirty="0"/>
              <a:t>/4.0/
© 2018 Mathematics Teaching and Learning to Teach • School of Education • University of Michigan • Ann Arbor, MI 48109-1259 • </a:t>
            </a:r>
            <a:r>
              <a:rPr lang="en-US" dirty="0" err="1"/>
              <a:t>mtlt@umich.edu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8229600" y="6400800"/>
            <a:ext cx="47027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Tahoma"/>
                <a:cs typeface="Tahoma"/>
              </a:rPr>
              <a:t>6.4c</a:t>
            </a:r>
            <a:endParaRPr lang="en-US" sz="1200" dirty="0">
              <a:latin typeface="Tahoma"/>
              <a:cs typeface="Tahoma"/>
            </a:endParaRPr>
          </a:p>
        </p:txBody>
      </p:sp>
    </p:spTree>
    <p:extLst>
      <p:ext uri="{BB962C8B-B14F-4D97-AF65-F5344CB8AC3E}">
        <p14:creationId xmlns:p14="http://schemas.microsoft.com/office/powerpoint/2010/main" val="3316696285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4296</TotalTime>
  <Words>796</Words>
  <Application>Microsoft Macintosh PowerPoint</Application>
  <PresentationFormat>On-screen Show (4:3)</PresentationFormat>
  <Paragraphs>85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ＭＳ Ｐゴシック</vt:lpstr>
      <vt:lpstr>Arial</vt:lpstr>
      <vt:lpstr>Calibri</vt:lpstr>
      <vt:lpstr>Tahoma</vt:lpstr>
      <vt:lpstr>Default Design</vt:lpstr>
      <vt:lpstr>Overview of Session 6</vt:lpstr>
      <vt:lpstr>Video workshop – Before viewing</vt:lpstr>
      <vt:lpstr>Video workshop – While viewing</vt:lpstr>
      <vt:lpstr>Video workshop – After viewing</vt:lpstr>
      <vt:lpstr>Contribution starters</vt:lpstr>
      <vt:lpstr>Debriefing video workshop</vt:lpstr>
      <vt:lpstr>Betsy’s conjecture</vt:lpstr>
      <vt:lpstr>Context</vt:lpstr>
      <vt:lpstr>Focus questions</vt:lpstr>
      <vt:lpstr>Summary</vt:lpstr>
    </vt:vector>
  </TitlesOfParts>
  <Company/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Kristine</dc:creator>
  <cp:lastModifiedBy>Microsoft Office User</cp:lastModifiedBy>
  <cp:revision>241</cp:revision>
  <cp:lastPrinted>2013-11-01T14:35:44Z</cp:lastPrinted>
  <dcterms:created xsi:type="dcterms:W3CDTF">2012-08-25T20:19:52Z</dcterms:created>
  <dcterms:modified xsi:type="dcterms:W3CDTF">2018-08-23T14:37:13Z</dcterms:modified>
</cp:coreProperties>
</file>