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CD77C"/>
    <a:srgbClr val="EDBD2B"/>
    <a:srgbClr val="E8B41C"/>
    <a:srgbClr val="FAF6E9"/>
    <a:srgbClr val="F4ECD0"/>
    <a:srgbClr val="E49823"/>
    <a:srgbClr val="FFAC2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38" autoAdjust="0"/>
    <p:restoredTop sz="79002" autoAdjust="0"/>
  </p:normalViewPr>
  <p:slideViewPr>
    <p:cSldViewPr snapToGrid="0" showGuides="1">
      <p:cViewPr varScale="1">
        <p:scale>
          <a:sx n="127" d="100"/>
          <a:sy n="127" d="100"/>
        </p:scale>
        <p:origin x="1872" y="176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72FE6-13E8-AB4A-B116-983C614FAC51}" type="datetime1">
              <a:rPr lang="en-US" smtClean="0"/>
              <a:t>8/23/18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5EEEC-0D11-9B4A-92ED-B6F50DBD8541}" type="datetime1">
              <a:rPr lang="en-US" smtClean="0"/>
              <a:t>8/23/18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89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53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73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1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35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61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90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FG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Considered way to follow up on a student’s explanation that further develop the mathematics and make the contribution accessible to all students.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Engaged in a video workshop with a focus on noticing students’ conjectures and the teaching moves used to support students’ engagement in reasoning and/or mathematical practices.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Worked together on the “debrief” part of the video workshop process (a part that will be done in small groups next time).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10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Session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Capitalizing on the explanations that students share</a:t>
            </a:r>
          </a:p>
          <a:p>
            <a:r>
              <a:rPr lang="en-US" dirty="0"/>
              <a:t>Engaging in a video workshop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7.1a</a:t>
            </a:r>
          </a:p>
        </p:txBody>
      </p:sp>
    </p:spTree>
    <p:extLst>
      <p:ext uri="{BB962C8B-B14F-4D97-AF65-F5344CB8AC3E}">
        <p14:creationId xmlns:p14="http://schemas.microsoft.com/office/powerpoint/2010/main" val="14193398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Betsy’s conjecture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i="1"/>
              <a:t>Betsy’s </a:t>
            </a:r>
            <a:r>
              <a:rPr lang="en-US" sz="2400" i="1" dirty="0"/>
              <a:t>Conjecture: An odd number plus an odd number equals an even number.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Context</a:t>
            </a:r>
          </a:p>
          <a:p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Third graders (8 year-olds)</a:t>
            </a:r>
          </a:p>
          <a:p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Late January </a:t>
            </a:r>
          </a:p>
          <a:p>
            <a:r>
              <a:rPr lang="en-US" sz="2400" dirty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Students have been working on concepts of even and odd numbers, and patterns with even and odd numbers</a:t>
            </a:r>
          </a:p>
          <a:p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Diverse classroom, many English language learners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7.2a</a:t>
            </a:r>
          </a:p>
        </p:txBody>
      </p:sp>
    </p:spTree>
    <p:extLst>
      <p:ext uri="{BB962C8B-B14F-4D97-AF65-F5344CB8AC3E}">
        <p14:creationId xmlns:p14="http://schemas.microsoft.com/office/powerpoint/2010/main" val="4006763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/>
              <a:t>To what extent does the explanation: </a:t>
            </a:r>
          </a:p>
          <a:p>
            <a:r>
              <a:rPr lang="en-US" sz="3200" dirty="0"/>
              <a:t>Have a clear purpose</a:t>
            </a:r>
          </a:p>
          <a:p>
            <a:r>
              <a:rPr lang="en-US" sz="3200" dirty="0"/>
              <a:t>Have a logical structure</a:t>
            </a:r>
          </a:p>
          <a:p>
            <a:pPr lvl="0"/>
            <a:r>
              <a:rPr lang="en-US" sz="3200" dirty="0"/>
              <a:t>Use representations and language clearly and carefully  </a:t>
            </a:r>
          </a:p>
          <a:p>
            <a:pPr lvl="0"/>
            <a:r>
              <a:rPr lang="en-US" sz="3200" dirty="0"/>
              <a:t>Have a focus on </a:t>
            </a:r>
            <a:r>
              <a:rPr lang="en-US" sz="3200" dirty="0">
                <a:solidFill>
                  <a:srgbClr val="000000"/>
                </a:solidFill>
              </a:rPr>
              <a:t>meaning that is oriented to the listener(s)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7.2b</a:t>
            </a:r>
          </a:p>
        </p:txBody>
      </p:sp>
    </p:spTree>
    <p:extLst>
      <p:ext uri="{BB962C8B-B14F-4D97-AF65-F5344CB8AC3E}">
        <p14:creationId xmlns:p14="http://schemas.microsoft.com/office/powerpoint/2010/main" val="29730360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Following up on an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While the explanation is complete and very detailed, it is also very quick.  </a:t>
            </a:r>
          </a:p>
          <a:p>
            <a:r>
              <a:rPr lang="en-US" sz="3200" dirty="0">
                <a:solidFill>
                  <a:srgbClr val="000000"/>
                </a:solidFill>
              </a:rPr>
              <a:t>How do you follow up on a explanation such as this one in ways that support the learning of both the student who shared and the rest of the students?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5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7.2c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5350632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000000"/>
                </a:solidFill>
              </a:rPr>
              <a:t>How can students’ contributions be seen as moving the mathematics forward? </a:t>
            </a:r>
          </a:p>
          <a:p>
            <a:pPr lvl="0"/>
            <a:r>
              <a:rPr lang="en-US" sz="3200" dirty="0"/>
              <a:t>What is the </a:t>
            </a:r>
            <a:r>
              <a:rPr lang="en-US" sz="3200" dirty="0">
                <a:solidFill>
                  <a:srgbClr val="000000"/>
                </a:solidFill>
              </a:rPr>
              <a:t>teacher doing to establish an environment that encourages mathematical reasoning?  What else might </a:t>
            </a:r>
            <a:r>
              <a:rPr lang="en-US" sz="3200" dirty="0"/>
              <a:t>the teacher do? 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7.3a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954952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workshop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Before viewing: Set the context for the video</a:t>
            </a:r>
          </a:p>
          <a:p>
            <a:r>
              <a:rPr lang="en-US" sz="3200" dirty="0"/>
              <a:t>While viewing: View the video with the focus questions in mind</a:t>
            </a:r>
          </a:p>
          <a:p>
            <a:r>
              <a:rPr lang="en-US" sz="3200" dirty="0"/>
              <a:t>After viewing: Discuss the focus questions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7.4a</a:t>
            </a:r>
          </a:p>
        </p:txBody>
      </p:sp>
    </p:spTree>
    <p:extLst>
      <p:ext uri="{BB962C8B-B14F-4D97-AF65-F5344CB8AC3E}">
        <p14:creationId xmlns:p14="http://schemas.microsoft.com/office/powerpoint/2010/main" val="247121453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Focus questions:</a:t>
            </a:r>
          </a:p>
          <a:p>
            <a:pPr lvl="1"/>
            <a:r>
              <a:rPr lang="en-US" dirty="0"/>
              <a:t>What conjectures do students share related to the problem?</a:t>
            </a:r>
          </a:p>
          <a:p>
            <a:pPr lvl="1"/>
            <a:r>
              <a:rPr lang="en-US" dirty="0"/>
              <a:t>How do students justify their conjectures (logic, language, representations, etc.)?</a:t>
            </a:r>
          </a:p>
          <a:p>
            <a:pPr lvl="1"/>
            <a:r>
              <a:rPr lang="en-US" dirty="0"/>
              <a:t>What teaching moves are being used to support students’ engagement in reasoning or the mathematical practices?</a:t>
            </a:r>
          </a:p>
          <a:p>
            <a:r>
              <a:rPr lang="en-US" dirty="0"/>
              <a:t>Keep in mind that the focus of video workshops is on the teach</a:t>
            </a:r>
            <a:r>
              <a:rPr lang="en-US" b="1" dirty="0"/>
              <a:t>ing</a:t>
            </a:r>
            <a:r>
              <a:rPr lang="en-US" dirty="0"/>
              <a:t>, not the teach</a:t>
            </a:r>
            <a:r>
              <a:rPr lang="en-US" b="1" dirty="0"/>
              <a:t>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7.4b</a:t>
            </a:r>
          </a:p>
        </p:txBody>
      </p:sp>
    </p:spTree>
    <p:extLst>
      <p:ext uri="{BB962C8B-B14F-4D97-AF65-F5344CB8AC3E}">
        <p14:creationId xmlns:p14="http://schemas.microsoft.com/office/powerpoint/2010/main" val="343278157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Debriefing video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b="1" i="1" dirty="0">
                <a:solidFill>
                  <a:srgbClr val="000000"/>
                </a:solidFill>
                <a:cs typeface="Tahoma"/>
              </a:rPr>
              <a:t>Understanding the process: </a:t>
            </a:r>
            <a:r>
              <a:rPr lang="en-US" sz="2400" i="1" dirty="0">
                <a:solidFill>
                  <a:srgbClr val="000000"/>
                </a:solidFill>
                <a:cs typeface="Tahoma"/>
              </a:rPr>
              <a:t>Improving the process through debriefing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Tahoma"/>
              </a:rPr>
              <a:t>How did each step of the video workshop process (i.e., set up, viewing, discussion) work today?</a:t>
            </a:r>
          </a:p>
          <a:p>
            <a:pPr lvl="0"/>
            <a:r>
              <a:rPr lang="en-US" sz="2400" b="1" i="1" dirty="0">
                <a:solidFill>
                  <a:srgbClr val="000000"/>
                </a:solidFill>
                <a:cs typeface="Tahoma"/>
              </a:rPr>
              <a:t>Analyzing teaching and learning: </a:t>
            </a:r>
            <a:r>
              <a:rPr lang="en-US" sz="2400" i="1" dirty="0">
                <a:solidFill>
                  <a:srgbClr val="000000"/>
                </a:solidFill>
                <a:cs typeface="Tahoma"/>
              </a:rPr>
              <a:t>Teaching moves that support mathematical reasoning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Tahoma"/>
              </a:rPr>
              <a:t>What were you able to notice in your groups related to supporting students’ engagement in explaining or other mathematical practices?</a:t>
            </a:r>
          </a:p>
          <a:p>
            <a:r>
              <a:rPr lang="en-US" sz="2400" b="1" i="1" dirty="0">
                <a:solidFill>
                  <a:srgbClr val="000000"/>
                </a:solidFill>
                <a:cs typeface="Tahoma"/>
              </a:rPr>
              <a:t>Building productive norms: </a:t>
            </a:r>
            <a:r>
              <a:rPr lang="en-US" sz="2400" i="1" dirty="0">
                <a:solidFill>
                  <a:srgbClr val="000000"/>
                </a:solidFill>
                <a:cs typeface="Tahoma"/>
              </a:rPr>
              <a:t>Focusing on teach</a:t>
            </a:r>
            <a:r>
              <a:rPr lang="en-US" sz="2400" b="1" i="1" dirty="0">
                <a:solidFill>
                  <a:srgbClr val="000000"/>
                </a:solidFill>
                <a:cs typeface="Tahoma"/>
              </a:rPr>
              <a:t>ing</a:t>
            </a:r>
            <a:endParaRPr lang="en-US" sz="2400" i="1" dirty="0">
              <a:solidFill>
                <a:srgbClr val="000000"/>
              </a:solidFill>
              <a:cs typeface="Tahoma"/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  <a:cs typeface="Tahoma"/>
              </a:rPr>
              <a:t>Did the conversation tend to focus on teach</a:t>
            </a:r>
            <a:r>
              <a:rPr lang="en-US" sz="2000" b="1" dirty="0">
                <a:solidFill>
                  <a:srgbClr val="000000"/>
                </a:solidFill>
                <a:cs typeface="Tahoma"/>
              </a:rPr>
              <a:t>ing </a:t>
            </a:r>
            <a:r>
              <a:rPr lang="en-US" sz="2000" dirty="0">
                <a:solidFill>
                  <a:srgbClr val="000000"/>
                </a:solidFill>
                <a:cs typeface="Tahoma"/>
              </a:rPr>
              <a:t>or the teach</a:t>
            </a:r>
            <a:r>
              <a:rPr lang="en-US" sz="2000" b="1" dirty="0">
                <a:solidFill>
                  <a:srgbClr val="000000"/>
                </a:solidFill>
                <a:cs typeface="Tahoma"/>
              </a:rPr>
              <a:t>er</a:t>
            </a:r>
            <a:r>
              <a:rPr lang="en-US" sz="2000" dirty="0">
                <a:solidFill>
                  <a:srgbClr val="000000"/>
                </a:solidFill>
                <a:cs typeface="Tahoma"/>
              </a:rPr>
              <a:t>? What types of comments help focus the conversation on teach</a:t>
            </a:r>
            <a:r>
              <a:rPr lang="en-US" sz="2000" b="1" dirty="0">
                <a:solidFill>
                  <a:srgbClr val="000000"/>
                </a:solidFill>
                <a:cs typeface="Tahoma"/>
              </a:rPr>
              <a:t>ing</a:t>
            </a:r>
            <a:r>
              <a:rPr lang="en-US" sz="2000" dirty="0">
                <a:solidFill>
                  <a:srgbClr val="000000"/>
                </a:solidFill>
                <a:cs typeface="Tahoma"/>
              </a:rPr>
              <a:t>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7.5a</a:t>
            </a:r>
          </a:p>
        </p:txBody>
      </p:sp>
    </p:spTree>
    <p:extLst>
      <p:ext uri="{BB962C8B-B14F-4D97-AF65-F5344CB8AC3E}">
        <p14:creationId xmlns:p14="http://schemas.microsoft.com/office/powerpoint/2010/main" val="313644783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In this session, you:</a:t>
            </a:r>
          </a:p>
          <a:p>
            <a:r>
              <a:rPr lang="en-US" sz="2400" dirty="0"/>
              <a:t>Considered ways to follow up on explanations that: </a:t>
            </a:r>
          </a:p>
          <a:p>
            <a:pPr lvl="1"/>
            <a:r>
              <a:rPr lang="en-US" sz="2000" dirty="0"/>
              <a:t>Develop the mathematics further </a:t>
            </a:r>
          </a:p>
          <a:p>
            <a:pPr lvl="1"/>
            <a:r>
              <a:rPr lang="en-US" sz="2000" dirty="0"/>
              <a:t>Make the contributions accessible for all students</a:t>
            </a:r>
          </a:p>
          <a:p>
            <a:r>
              <a:rPr lang="en-US" sz="2400" dirty="0"/>
              <a:t>Engaged in a video workshop with a focus on:</a:t>
            </a:r>
          </a:p>
          <a:p>
            <a:pPr lvl="1"/>
            <a:r>
              <a:rPr lang="en-US" sz="2000" dirty="0"/>
              <a:t>Noticing students’ conjectures </a:t>
            </a:r>
          </a:p>
          <a:p>
            <a:pPr lvl="1"/>
            <a:r>
              <a:rPr lang="en-US" sz="2000" dirty="0"/>
              <a:t>Identifying teaching moves used to support students’ engagement with reasoning and/or mathematical practices</a:t>
            </a:r>
          </a:p>
          <a:p>
            <a:pPr lvl="1"/>
            <a:r>
              <a:rPr lang="en-US" sz="2000" dirty="0"/>
              <a:t>Learning to debrief the process to improve subsequent video workshops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7.6a</a:t>
            </a:r>
          </a:p>
        </p:txBody>
      </p:sp>
    </p:spTree>
    <p:extLst>
      <p:ext uri="{BB962C8B-B14F-4D97-AF65-F5344CB8AC3E}">
        <p14:creationId xmlns:p14="http://schemas.microsoft.com/office/powerpoint/2010/main" val="359742544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4727</TotalTime>
  <Words>764</Words>
  <Application>Microsoft Macintosh PowerPoint</Application>
  <PresentationFormat>On-screen Show (4:3)</PresentationFormat>
  <Paragraphs>71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Tahoma</vt:lpstr>
      <vt:lpstr>Default Design</vt:lpstr>
      <vt:lpstr>Overview of Session 7</vt:lpstr>
      <vt:lpstr>Betsy’s conjecture</vt:lpstr>
      <vt:lpstr>Focus questions</vt:lpstr>
      <vt:lpstr>Following up on an explanation</vt:lpstr>
      <vt:lpstr>Focus questions</vt:lpstr>
      <vt:lpstr>Video workshop agenda</vt:lpstr>
      <vt:lpstr>Video workshop</vt:lpstr>
      <vt:lpstr>Debriefing video workshop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261</cp:revision>
  <cp:lastPrinted>2013-09-25T17:45:17Z</cp:lastPrinted>
  <dcterms:created xsi:type="dcterms:W3CDTF">2012-09-04T03:32:53Z</dcterms:created>
  <dcterms:modified xsi:type="dcterms:W3CDTF">2018-08-23T14:49:14Z</dcterms:modified>
</cp:coreProperties>
</file>