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310" r:id="rId2"/>
    <p:sldId id="311" r:id="rId3"/>
    <p:sldId id="312" r:id="rId4"/>
    <p:sldId id="313" r:id="rId5"/>
    <p:sldId id="314" r:id="rId6"/>
    <p:sldId id="315" r:id="rId7"/>
    <p:sldId id="316" r:id="rId8"/>
    <p:sldId id="317" r:id="rId9"/>
    <p:sldId id="318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1">
          <p15:clr>
            <a:srgbClr val="A4A3A4"/>
          </p15:clr>
        </p15:guide>
        <p15:guide id="2" orient="horz" pos="1153">
          <p15:clr>
            <a:srgbClr val="A4A3A4"/>
          </p15:clr>
        </p15:guide>
        <p15:guide id="3" orient="horz" pos="4178">
          <p15:clr>
            <a:srgbClr val="A4A3A4"/>
          </p15:clr>
        </p15:guide>
        <p15:guide id="4" orient="horz" pos="2155">
          <p15:clr>
            <a:srgbClr val="A4A3A4"/>
          </p15:clr>
        </p15:guide>
        <p15:guide id="5" orient="horz" pos="3862">
          <p15:clr>
            <a:srgbClr val="A4A3A4"/>
          </p15:clr>
        </p15:guide>
        <p15:guide id="6" orient="horz" pos="1151">
          <p15:clr>
            <a:srgbClr val="A4A3A4"/>
          </p15:clr>
        </p15:guide>
        <p15:guide id="7" orient="horz" pos="2160">
          <p15:clr>
            <a:srgbClr val="A4A3A4"/>
          </p15:clr>
        </p15:guide>
        <p15:guide id="8" orient="horz" pos="3874">
          <p15:clr>
            <a:srgbClr val="A4A3A4"/>
          </p15:clr>
        </p15:guide>
        <p15:guide id="9" pos="235">
          <p15:clr>
            <a:srgbClr val="A4A3A4"/>
          </p15:clr>
        </p15:guide>
        <p15:guide id="10" pos="5526">
          <p15:clr>
            <a:srgbClr val="A4A3A4"/>
          </p15:clr>
        </p15:guide>
        <p15:guide id="11" pos="289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notes"/>
  <p:clrMru>
    <a:srgbClr val="FCD77C"/>
    <a:srgbClr val="EDBD2B"/>
    <a:srgbClr val="E8B41C"/>
    <a:srgbClr val="FAF6E9"/>
    <a:srgbClr val="F4ECD0"/>
    <a:srgbClr val="E49823"/>
    <a:srgbClr val="FFAC29"/>
    <a:srgbClr val="0A224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038" autoAdjust="0"/>
    <p:restoredTop sz="79002" autoAdjust="0"/>
  </p:normalViewPr>
  <p:slideViewPr>
    <p:cSldViewPr snapToGrid="0" showGuides="1">
      <p:cViewPr varScale="1">
        <p:scale>
          <a:sx n="127" d="100"/>
          <a:sy n="127" d="100"/>
        </p:scale>
        <p:origin x="1872" y="176"/>
      </p:cViewPr>
      <p:guideLst>
        <p:guide orient="horz" pos="181"/>
        <p:guide orient="horz" pos="1153"/>
        <p:guide orient="horz" pos="4178"/>
        <p:guide orient="horz" pos="2155"/>
        <p:guide orient="horz" pos="3862"/>
        <p:guide orient="horz" pos="1151"/>
        <p:guide orient="horz" pos="2160"/>
        <p:guide orient="horz" pos="3874"/>
        <p:guide pos="235"/>
        <p:guide pos="5526"/>
        <p:guide pos="2894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9" d="100"/>
        <a:sy n="8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6F72FE6-13E8-AB4A-B116-983C614FAC51}" type="datetime1">
              <a:rPr lang="en-US" smtClean="0"/>
              <a:t>8/23/18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388548-2B64-2D41-BEBD-3EBA363F5B3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9376594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EC5EEEC-0D11-9B4A-92ED-B6F50DBD8541}" type="datetime1">
              <a:rPr lang="en-US" smtClean="0"/>
              <a:t>8/23/18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DA84BB5-8C22-FE4A-9B97-A7A27B420F0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499368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998951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7534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27358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47104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32926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533540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906142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369032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Text</a:t>
            </a:r>
            <a:r>
              <a:rPr lang="en-US" sz="1200" kern="1200" baseline="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from FG</a:t>
            </a:r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/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Considered way to follow up on a student’s explanation that further develop the mathematics and make the contribution accessible to all students.</a:t>
            </a:r>
          </a:p>
          <a:p>
            <a:pPr lvl="0"/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Engaged in a video workshop with a focus on noticing students’ conjectures and the teaching moves used to support students’ engagement in reasoning and/or mathematical practices.</a:t>
            </a:r>
          </a:p>
          <a:p>
            <a:pPr lvl="0"/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Worked together on the “debrief” part of the video workshop process (a part that will be done in small groups next time).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11099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 (Font 1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5pPr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7C6CEE-25B7-CF4B-8870-CE53B14CB18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4733599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2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6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681840-CFDF-D342-9C56-71AEE65ACCB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077369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3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CA46C9-D141-0B47-891F-94A1D10DF5D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515289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4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1pPr>
              <a:defRPr sz="20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505A21-99B0-6E43-B7F6-999B718A6A9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97005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5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>
            <a:lvl1pPr>
              <a:defRPr sz="1400"/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C63040-4348-5A4B-8418-A288BE5EDFF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5865374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93700" y="1834094"/>
            <a:ext cx="4102100" cy="427460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4400" y="1834093"/>
            <a:ext cx="4038600" cy="427460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8BB2EB-04CD-F841-BD54-12600B0B92C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1892098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5C7F6C-AE1D-764E-A07D-A3388B4EC2D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462432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B51801-A1AB-4646-9FD5-931AEBEC59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1365644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380999" y="609600"/>
            <a:ext cx="8380413" cy="5486400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1CC738-6E12-8745-A38F-55F00EA375A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5412589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68300" y="304800"/>
            <a:ext cx="8394700" cy="1371600"/>
          </a:xfrm>
          <a:prstGeom prst="rect">
            <a:avLst/>
          </a:prstGeom>
          <a:solidFill>
            <a:srgbClr val="0A2241"/>
          </a:solidFill>
          <a:ln>
            <a:noFill/>
          </a:ln>
          <a:extLs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153400" y="6245225"/>
            <a:ext cx="609600" cy="384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/>
                <a:cs typeface="Arial"/>
              </a:defRPr>
            </a:lvl1pPr>
          </a:lstStyle>
          <a:p>
            <a:fld id="{EBE3BB92-FF3B-6447-B668-FB1B78939559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3"/>
          </p:nvPr>
        </p:nvSpPr>
        <p:spPr>
          <a:xfrm>
            <a:off x="381000" y="6156325"/>
            <a:ext cx="8382000" cy="4730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  <a:latin typeface="Tahoma"/>
                <a:cs typeface="Tahoma"/>
              </a:defRPr>
            </a:lvl1pPr>
          </a:lstStyle>
          <a:p>
            <a:pPr>
              <a:defRPr/>
            </a:pPr>
            <a:r>
              <a:rPr lang="en-US">
                <a:latin typeface="Tahoma" pitchFamily="-112" charset="0"/>
              </a:rPr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>
              <a:latin typeface="Tahoma" pitchFamily="-11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29175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/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+mj-lt"/>
          <a:ea typeface="ＭＳ Ｐゴシック" pitchFamily="24" charset="-128"/>
          <a:cs typeface="ＭＳ Ｐゴシック" pitchFamily="24" charset="-128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pitchFamily="24" charset="-128"/>
          <a:cs typeface="ＭＳ Ｐゴシック" pitchFamily="24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pitchFamily="24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pitchFamily="24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pitchFamily="24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Overview of Session 7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Capitalizing on the explanations that students share</a:t>
            </a:r>
          </a:p>
          <a:p>
            <a:r>
              <a:rPr lang="en-US" dirty="0"/>
              <a:t>Engaging in a video workshop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8229600" y="6400800"/>
            <a:ext cx="46877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7.1a</a:t>
            </a:r>
          </a:p>
        </p:txBody>
      </p:sp>
    </p:spTree>
    <p:extLst>
      <p:ext uri="{BB962C8B-B14F-4D97-AF65-F5344CB8AC3E}">
        <p14:creationId xmlns:p14="http://schemas.microsoft.com/office/powerpoint/2010/main" val="1419339899"/>
      </p:ext>
    </p:extLst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Betsy’s conjecture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400" i="1"/>
              <a:t>Betsy’s </a:t>
            </a:r>
            <a:r>
              <a:rPr lang="en-US" sz="2400" i="1" dirty="0"/>
              <a:t>Conjecture: An odd number plus an odd number equals an even number.</a:t>
            </a:r>
          </a:p>
          <a:p>
            <a:pPr marL="0" indent="0">
              <a:buNone/>
            </a:pPr>
            <a:endParaRPr lang="en-US" sz="2400" i="1" dirty="0"/>
          </a:p>
          <a:p>
            <a:pPr marL="0" indent="0">
              <a:buNone/>
            </a:pPr>
            <a:r>
              <a:rPr lang="en-US" sz="2400" b="1" dirty="0">
                <a:latin typeface="Tahoma" charset="0"/>
                <a:ea typeface="ＭＳ Ｐゴシック" charset="0"/>
                <a:cs typeface="ＭＳ Ｐゴシック" charset="0"/>
              </a:rPr>
              <a:t>Context</a:t>
            </a:r>
          </a:p>
          <a:p>
            <a:r>
              <a:rPr lang="en-US" sz="2400" dirty="0">
                <a:latin typeface="Tahoma" charset="0"/>
                <a:ea typeface="ＭＳ Ｐゴシック" charset="0"/>
                <a:cs typeface="ＭＳ Ｐゴシック" charset="0"/>
              </a:rPr>
              <a:t>Third graders (8 year-olds)</a:t>
            </a:r>
          </a:p>
          <a:p>
            <a:r>
              <a:rPr lang="en-US" sz="2400" dirty="0">
                <a:latin typeface="Tahoma" charset="0"/>
                <a:ea typeface="ＭＳ Ｐゴシック" charset="0"/>
                <a:cs typeface="ＭＳ Ｐゴシック" charset="0"/>
              </a:rPr>
              <a:t>Late January </a:t>
            </a:r>
          </a:p>
          <a:p>
            <a:r>
              <a:rPr lang="en-US" sz="2400" dirty="0">
                <a:solidFill>
                  <a:srgbClr val="000000"/>
                </a:solidFill>
                <a:latin typeface="Tahoma" charset="0"/>
                <a:ea typeface="ＭＳ Ｐゴシック" charset="0"/>
                <a:cs typeface="ＭＳ Ｐゴシック" charset="0"/>
              </a:rPr>
              <a:t>Students have been working on concepts of even and odd numbers, and patterns with even and odd numbers</a:t>
            </a:r>
          </a:p>
          <a:p>
            <a:r>
              <a:rPr lang="en-US" sz="2400" dirty="0">
                <a:latin typeface="Tahoma" charset="0"/>
                <a:ea typeface="ＭＳ Ｐゴシック" charset="0"/>
                <a:cs typeface="ＭＳ Ｐゴシック" charset="0"/>
              </a:rPr>
              <a:t>Diverse classroom, many English language learners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8229600" y="6400800"/>
            <a:ext cx="46877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7.2a</a:t>
            </a:r>
          </a:p>
        </p:txBody>
      </p:sp>
    </p:spTree>
    <p:extLst>
      <p:ext uri="{BB962C8B-B14F-4D97-AF65-F5344CB8AC3E}">
        <p14:creationId xmlns:p14="http://schemas.microsoft.com/office/powerpoint/2010/main" val="400676322"/>
      </p:ext>
    </p:extLst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FFFF"/>
                </a:solidFill>
              </a:rPr>
              <a:t>Focus questions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buNone/>
            </a:pPr>
            <a:r>
              <a:rPr lang="en-US" sz="3200" dirty="0"/>
              <a:t>To what extent does the explanation: </a:t>
            </a:r>
          </a:p>
          <a:p>
            <a:r>
              <a:rPr lang="en-US" sz="3200" dirty="0"/>
              <a:t>Have a clear purpose</a:t>
            </a:r>
          </a:p>
          <a:p>
            <a:r>
              <a:rPr lang="en-US" sz="3200" dirty="0"/>
              <a:t>Have a logical structure</a:t>
            </a:r>
          </a:p>
          <a:p>
            <a:pPr lvl="0"/>
            <a:r>
              <a:rPr lang="en-US" sz="3200" dirty="0"/>
              <a:t>Use representations and language clearly and carefully  </a:t>
            </a:r>
          </a:p>
          <a:p>
            <a:pPr lvl="0"/>
            <a:r>
              <a:rPr lang="en-US" sz="3200" dirty="0"/>
              <a:t>Have a focus on </a:t>
            </a:r>
            <a:r>
              <a:rPr lang="en-US" sz="3200" dirty="0">
                <a:solidFill>
                  <a:srgbClr val="000000"/>
                </a:solidFill>
              </a:rPr>
              <a:t>meaning that is oriented to the listener(s)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7305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7.2b</a:t>
            </a:r>
          </a:p>
        </p:txBody>
      </p:sp>
    </p:spTree>
    <p:extLst>
      <p:ext uri="{BB962C8B-B14F-4D97-AF65-F5344CB8AC3E}">
        <p14:creationId xmlns:p14="http://schemas.microsoft.com/office/powerpoint/2010/main" val="297303604"/>
      </p:ext>
    </p:extLst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Following up on an explanation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>
                <a:solidFill>
                  <a:srgbClr val="000000"/>
                </a:solidFill>
              </a:rPr>
              <a:t>While the explanation is complete and very detailed, it is also very quick.  </a:t>
            </a:r>
          </a:p>
          <a:p>
            <a:r>
              <a:rPr lang="en-US" sz="3200" dirty="0">
                <a:solidFill>
                  <a:srgbClr val="000000"/>
                </a:solidFill>
              </a:rPr>
              <a:t>How do you follow up on a explanation such as this one in ways that support the learning of both the student who shared and the rest of the students?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5900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Tahoma"/>
                <a:cs typeface="Tahoma"/>
              </a:rPr>
              <a:t>7.2c</a:t>
            </a:r>
            <a:endParaRPr lang="en-US" sz="1200" dirty="0">
              <a:latin typeface="Tahoma"/>
              <a:cs typeface="Tahoma"/>
            </a:endParaRPr>
          </a:p>
        </p:txBody>
      </p:sp>
    </p:spTree>
    <p:extLst>
      <p:ext uri="{BB962C8B-B14F-4D97-AF65-F5344CB8AC3E}">
        <p14:creationId xmlns:p14="http://schemas.microsoft.com/office/powerpoint/2010/main" val="653506324"/>
      </p:ext>
    </p:extLst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Focus questions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z="3200" dirty="0">
                <a:solidFill>
                  <a:srgbClr val="000000"/>
                </a:solidFill>
              </a:rPr>
              <a:t>How can students’ contributions be seen as moving the mathematics forward? </a:t>
            </a:r>
          </a:p>
          <a:p>
            <a:pPr lvl="0"/>
            <a:r>
              <a:rPr lang="en-US" sz="3200" dirty="0"/>
              <a:t>What is the </a:t>
            </a:r>
            <a:r>
              <a:rPr lang="en-US" sz="3200" dirty="0">
                <a:solidFill>
                  <a:srgbClr val="000000"/>
                </a:solidFill>
              </a:rPr>
              <a:t>teacher doing to establish an environment that encourages mathematical reasoning?  What else might </a:t>
            </a:r>
            <a:r>
              <a:rPr lang="en-US" sz="3200" dirty="0"/>
              <a:t>the teacher do? </a:t>
            </a:r>
          </a:p>
          <a:p>
            <a:pPr marL="0" indent="0">
              <a:buNone/>
            </a:pPr>
            <a:endParaRPr lang="en-US" sz="32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6877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Tahoma"/>
                <a:cs typeface="Tahoma"/>
              </a:rPr>
              <a:t>7.3a</a:t>
            </a:r>
            <a:endParaRPr lang="en-US" sz="1200" dirty="0">
              <a:latin typeface="Tahoma"/>
              <a:cs typeface="Tahoma"/>
            </a:endParaRPr>
          </a:p>
        </p:txBody>
      </p:sp>
    </p:spTree>
    <p:extLst>
      <p:ext uri="{BB962C8B-B14F-4D97-AF65-F5344CB8AC3E}">
        <p14:creationId xmlns:p14="http://schemas.microsoft.com/office/powerpoint/2010/main" val="2195495294"/>
      </p:ext>
    </p:extLst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Video workshop agenda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/>
              <a:t>Before viewing: Set the context for the video</a:t>
            </a:r>
          </a:p>
          <a:p>
            <a:r>
              <a:rPr lang="en-US" sz="3200" dirty="0"/>
              <a:t>While viewing: View the video with the focus questions in mind</a:t>
            </a:r>
          </a:p>
          <a:p>
            <a:r>
              <a:rPr lang="en-US" sz="3200" dirty="0"/>
              <a:t>After viewing: Discuss the focus questions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6877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7.4a</a:t>
            </a:r>
          </a:p>
        </p:txBody>
      </p:sp>
    </p:spTree>
    <p:extLst>
      <p:ext uri="{BB962C8B-B14F-4D97-AF65-F5344CB8AC3E}">
        <p14:creationId xmlns:p14="http://schemas.microsoft.com/office/powerpoint/2010/main" val="2471214535"/>
      </p:ext>
    </p:extLst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Video workshop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Focus questions:</a:t>
            </a:r>
          </a:p>
          <a:p>
            <a:pPr lvl="1"/>
            <a:r>
              <a:rPr lang="en-US" dirty="0"/>
              <a:t>What conjectures do students share related to the problem?</a:t>
            </a:r>
          </a:p>
          <a:p>
            <a:pPr lvl="1"/>
            <a:r>
              <a:rPr lang="en-US" dirty="0"/>
              <a:t>How do students justify their conjectures (logic, language, representations, etc.)?</a:t>
            </a:r>
          </a:p>
          <a:p>
            <a:pPr lvl="1"/>
            <a:r>
              <a:rPr lang="en-US" dirty="0"/>
              <a:t>What teaching moves are being used to support students’ engagement in reasoning or the mathematical practices?</a:t>
            </a:r>
          </a:p>
          <a:p>
            <a:r>
              <a:rPr lang="en-US" dirty="0"/>
              <a:t>Keep in mind that the focus of video workshops is on the teach</a:t>
            </a:r>
            <a:r>
              <a:rPr lang="en-US" b="1" dirty="0"/>
              <a:t>ing</a:t>
            </a:r>
            <a:r>
              <a:rPr lang="en-US" dirty="0"/>
              <a:t>, not the teach</a:t>
            </a:r>
            <a:r>
              <a:rPr lang="en-US" b="1" dirty="0"/>
              <a:t>er.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7305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7.4b</a:t>
            </a:r>
          </a:p>
        </p:txBody>
      </p:sp>
    </p:spTree>
    <p:extLst>
      <p:ext uri="{BB962C8B-B14F-4D97-AF65-F5344CB8AC3E}">
        <p14:creationId xmlns:p14="http://schemas.microsoft.com/office/powerpoint/2010/main" val="3432781575"/>
      </p:ext>
    </p:extLst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Debriefing video workshop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lang="en-US" sz="2400" b="1" i="1" dirty="0">
                <a:solidFill>
                  <a:srgbClr val="000000"/>
                </a:solidFill>
                <a:cs typeface="Tahoma"/>
              </a:rPr>
              <a:t>Understanding the process: </a:t>
            </a:r>
            <a:r>
              <a:rPr lang="en-US" sz="2400" i="1" dirty="0">
                <a:solidFill>
                  <a:srgbClr val="000000"/>
                </a:solidFill>
                <a:cs typeface="Tahoma"/>
              </a:rPr>
              <a:t>Improving the process through debriefing</a:t>
            </a:r>
          </a:p>
          <a:p>
            <a:pPr lvl="1"/>
            <a:r>
              <a:rPr lang="en-US" sz="2000" dirty="0">
                <a:solidFill>
                  <a:srgbClr val="000000"/>
                </a:solidFill>
                <a:cs typeface="Tahoma"/>
              </a:rPr>
              <a:t>How did each step of the video workshop process (i.e., set up, viewing, discussion) work today?</a:t>
            </a:r>
          </a:p>
          <a:p>
            <a:pPr lvl="0"/>
            <a:r>
              <a:rPr lang="en-US" sz="2400" b="1" i="1" dirty="0">
                <a:solidFill>
                  <a:srgbClr val="000000"/>
                </a:solidFill>
                <a:cs typeface="Tahoma"/>
              </a:rPr>
              <a:t>Analyzing teaching and learning: </a:t>
            </a:r>
            <a:r>
              <a:rPr lang="en-US" sz="2400" i="1" dirty="0">
                <a:solidFill>
                  <a:srgbClr val="000000"/>
                </a:solidFill>
                <a:cs typeface="Tahoma"/>
              </a:rPr>
              <a:t>Teaching moves that support mathematical reasoning</a:t>
            </a:r>
          </a:p>
          <a:p>
            <a:pPr lvl="1"/>
            <a:r>
              <a:rPr lang="en-US" sz="2000" dirty="0">
                <a:solidFill>
                  <a:srgbClr val="000000"/>
                </a:solidFill>
                <a:cs typeface="Tahoma"/>
              </a:rPr>
              <a:t>What were you able to notice in your groups related to supporting students’ engagement in explaining or other mathematical practices?</a:t>
            </a:r>
          </a:p>
          <a:p>
            <a:r>
              <a:rPr lang="en-US" sz="2400" b="1" i="1" dirty="0">
                <a:solidFill>
                  <a:srgbClr val="000000"/>
                </a:solidFill>
                <a:cs typeface="Tahoma"/>
              </a:rPr>
              <a:t>Building productive norms: </a:t>
            </a:r>
            <a:r>
              <a:rPr lang="en-US" sz="2400" i="1" dirty="0">
                <a:solidFill>
                  <a:srgbClr val="000000"/>
                </a:solidFill>
                <a:cs typeface="Tahoma"/>
              </a:rPr>
              <a:t>Focusing on teach</a:t>
            </a:r>
            <a:r>
              <a:rPr lang="en-US" sz="2400" b="1" i="1" dirty="0">
                <a:solidFill>
                  <a:srgbClr val="000000"/>
                </a:solidFill>
                <a:cs typeface="Tahoma"/>
              </a:rPr>
              <a:t>ing</a:t>
            </a:r>
            <a:endParaRPr lang="en-US" sz="2400" i="1" dirty="0">
              <a:solidFill>
                <a:srgbClr val="000000"/>
              </a:solidFill>
              <a:cs typeface="Tahoma"/>
            </a:endParaRPr>
          </a:p>
          <a:p>
            <a:pPr lvl="1"/>
            <a:r>
              <a:rPr lang="en-US" sz="2000" dirty="0">
                <a:solidFill>
                  <a:srgbClr val="000000"/>
                </a:solidFill>
                <a:cs typeface="Tahoma"/>
              </a:rPr>
              <a:t>Did the conversation tend to focus on teach</a:t>
            </a:r>
            <a:r>
              <a:rPr lang="en-US" sz="2000" b="1" dirty="0">
                <a:solidFill>
                  <a:srgbClr val="000000"/>
                </a:solidFill>
                <a:cs typeface="Tahoma"/>
              </a:rPr>
              <a:t>ing </a:t>
            </a:r>
            <a:r>
              <a:rPr lang="en-US" sz="2000" dirty="0">
                <a:solidFill>
                  <a:srgbClr val="000000"/>
                </a:solidFill>
                <a:cs typeface="Tahoma"/>
              </a:rPr>
              <a:t>or the teach</a:t>
            </a:r>
            <a:r>
              <a:rPr lang="en-US" sz="2000" b="1" dirty="0">
                <a:solidFill>
                  <a:srgbClr val="000000"/>
                </a:solidFill>
                <a:cs typeface="Tahoma"/>
              </a:rPr>
              <a:t>er</a:t>
            </a:r>
            <a:r>
              <a:rPr lang="en-US" sz="2000" dirty="0">
                <a:solidFill>
                  <a:srgbClr val="000000"/>
                </a:solidFill>
                <a:cs typeface="Tahoma"/>
              </a:rPr>
              <a:t>? What types of comments help focus the conversation on teach</a:t>
            </a:r>
            <a:r>
              <a:rPr lang="en-US" sz="2000" b="1" dirty="0">
                <a:solidFill>
                  <a:srgbClr val="000000"/>
                </a:solidFill>
                <a:cs typeface="Tahoma"/>
              </a:rPr>
              <a:t>ing</a:t>
            </a:r>
            <a:r>
              <a:rPr lang="en-US" sz="2000" dirty="0">
                <a:solidFill>
                  <a:srgbClr val="000000"/>
                </a:solidFill>
                <a:cs typeface="Tahoma"/>
              </a:rPr>
              <a:t>?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6877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7.5a</a:t>
            </a:r>
          </a:p>
        </p:txBody>
      </p:sp>
    </p:spTree>
    <p:extLst>
      <p:ext uri="{BB962C8B-B14F-4D97-AF65-F5344CB8AC3E}">
        <p14:creationId xmlns:p14="http://schemas.microsoft.com/office/powerpoint/2010/main" val="3136447834"/>
      </p:ext>
    </p:extLst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Summary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400" dirty="0"/>
              <a:t>In this session, you:</a:t>
            </a:r>
          </a:p>
          <a:p>
            <a:r>
              <a:rPr lang="en-US" sz="2400" dirty="0"/>
              <a:t>Considered ways to follow up on explanations that: </a:t>
            </a:r>
          </a:p>
          <a:p>
            <a:pPr lvl="1"/>
            <a:r>
              <a:rPr lang="en-US" sz="2000" dirty="0"/>
              <a:t>Develop the mathematics further </a:t>
            </a:r>
          </a:p>
          <a:p>
            <a:pPr lvl="1"/>
            <a:r>
              <a:rPr lang="en-US" sz="2000" dirty="0"/>
              <a:t>Make the contributions accessible for all students</a:t>
            </a:r>
          </a:p>
          <a:p>
            <a:r>
              <a:rPr lang="en-US" sz="2400" dirty="0"/>
              <a:t>Engaged in a video workshop with a focus on:</a:t>
            </a:r>
          </a:p>
          <a:p>
            <a:pPr lvl="1"/>
            <a:r>
              <a:rPr lang="en-US" sz="2000" dirty="0"/>
              <a:t>Noticing students’ conjectures </a:t>
            </a:r>
          </a:p>
          <a:p>
            <a:pPr lvl="1"/>
            <a:r>
              <a:rPr lang="en-US" sz="2000" dirty="0"/>
              <a:t>Identifying teaching moves used to support students’ engagement with reasoning and/or mathematical practices</a:t>
            </a:r>
          </a:p>
          <a:p>
            <a:pPr lvl="1"/>
            <a:r>
              <a:rPr lang="en-US" sz="2000" dirty="0"/>
              <a:t>Learning to debrief the process to improve subsequent video workshops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8229600" y="6400800"/>
            <a:ext cx="46877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7.6a</a:t>
            </a:r>
          </a:p>
        </p:txBody>
      </p:sp>
    </p:spTree>
    <p:extLst>
      <p:ext uri="{BB962C8B-B14F-4D97-AF65-F5344CB8AC3E}">
        <p14:creationId xmlns:p14="http://schemas.microsoft.com/office/powerpoint/2010/main" val="3597425446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4727</TotalTime>
  <Words>764</Words>
  <Application>Microsoft Macintosh PowerPoint</Application>
  <PresentationFormat>On-screen Show (4:3)</PresentationFormat>
  <Paragraphs>71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ＭＳ Ｐゴシック</vt:lpstr>
      <vt:lpstr>Arial</vt:lpstr>
      <vt:lpstr>Calibri</vt:lpstr>
      <vt:lpstr>Tahoma</vt:lpstr>
      <vt:lpstr>Default Design</vt:lpstr>
      <vt:lpstr>Overview of Session 7</vt:lpstr>
      <vt:lpstr>Betsy’s conjecture</vt:lpstr>
      <vt:lpstr>Focus questions</vt:lpstr>
      <vt:lpstr>Following up on an explanation</vt:lpstr>
      <vt:lpstr>Focus questions</vt:lpstr>
      <vt:lpstr>Video workshop agenda</vt:lpstr>
      <vt:lpstr>Video workshop</vt:lpstr>
      <vt:lpstr>Debriefing video workshop</vt:lpstr>
      <vt:lpstr>Summary</vt:lpstr>
    </vt:vector>
  </TitlesOfParts>
  <Company/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Kristine</dc:creator>
  <cp:lastModifiedBy>Microsoft Office User</cp:lastModifiedBy>
  <cp:revision>261</cp:revision>
  <cp:lastPrinted>2013-09-25T17:45:17Z</cp:lastPrinted>
  <dcterms:created xsi:type="dcterms:W3CDTF">2012-09-04T03:32:53Z</dcterms:created>
  <dcterms:modified xsi:type="dcterms:W3CDTF">2018-08-23T14:49:14Z</dcterms:modified>
</cp:coreProperties>
</file>