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1">
          <p15:clr>
            <a:srgbClr val="A4A3A4"/>
          </p15:clr>
        </p15:guide>
        <p15:guide id="2" orient="horz" pos="1153">
          <p15:clr>
            <a:srgbClr val="A4A3A4"/>
          </p15:clr>
        </p15:guide>
        <p15:guide id="3" orient="horz" pos="4178">
          <p15:clr>
            <a:srgbClr val="A4A3A4"/>
          </p15:clr>
        </p15:guide>
        <p15:guide id="4" orient="horz" pos="2155">
          <p15:clr>
            <a:srgbClr val="A4A3A4"/>
          </p15:clr>
        </p15:guide>
        <p15:guide id="5" orient="horz" pos="3862">
          <p15:clr>
            <a:srgbClr val="A4A3A4"/>
          </p15:clr>
        </p15:guide>
        <p15:guide id="6" orient="horz" pos="1151">
          <p15:clr>
            <a:srgbClr val="A4A3A4"/>
          </p15:clr>
        </p15:guide>
        <p15:guide id="7" orient="horz" pos="2160">
          <p15:clr>
            <a:srgbClr val="A4A3A4"/>
          </p15:clr>
        </p15:guide>
        <p15:guide id="8" orient="horz" pos="3874">
          <p15:clr>
            <a:srgbClr val="A4A3A4"/>
          </p15:clr>
        </p15:guide>
        <p15:guide id="9" pos="235">
          <p15:clr>
            <a:srgbClr val="A4A3A4"/>
          </p15:clr>
        </p15:guide>
        <p15:guide id="10" pos="5526">
          <p15:clr>
            <a:srgbClr val="A4A3A4"/>
          </p15:clr>
        </p15:guide>
        <p15:guide id="11" pos="28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clrMru>
    <a:srgbClr val="FCD77C"/>
    <a:srgbClr val="EDBD2B"/>
    <a:srgbClr val="E8B41C"/>
    <a:srgbClr val="FAF6E9"/>
    <a:srgbClr val="F4ECD0"/>
    <a:srgbClr val="E49823"/>
    <a:srgbClr val="FFAC29"/>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38" autoAdjust="0"/>
    <p:restoredTop sz="99808" autoAdjust="0"/>
  </p:normalViewPr>
  <p:slideViewPr>
    <p:cSldViewPr snapToGrid="0" showGuides="1">
      <p:cViewPr varScale="1">
        <p:scale>
          <a:sx n="127" d="100"/>
          <a:sy n="127" d="100"/>
        </p:scale>
        <p:origin x="1872" y="176"/>
      </p:cViewPr>
      <p:guideLst>
        <p:guide orient="horz" pos="181"/>
        <p:guide orient="horz" pos="1153"/>
        <p:guide orient="horz" pos="4178"/>
        <p:guide orient="horz" pos="2155"/>
        <p:guide orient="horz" pos="3862"/>
        <p:guide orient="horz" pos="1151"/>
        <p:guide orient="horz" pos="2160"/>
        <p:guide orient="horz" pos="3874"/>
        <p:guide pos="235"/>
        <p:guide pos="5526"/>
        <p:guide pos="2894"/>
      </p:guideLst>
    </p:cSldViewPr>
  </p:slideViewPr>
  <p:notesTextViewPr>
    <p:cViewPr>
      <p:scale>
        <a:sx n="100" d="100"/>
        <a:sy n="100" d="100"/>
      </p:scale>
      <p:origin x="0" y="0"/>
    </p:cViewPr>
  </p:notesTextViewPr>
  <p:sorterViewPr>
    <p:cViewPr>
      <p:scale>
        <a:sx n="89" d="100"/>
        <a:sy n="8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97E057A-19E5-B54F-AC79-2CEB1B29972E}" type="datetime1">
              <a:rPr lang="en-US" smtClean="0"/>
              <a:t>8/7/18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388548-2B64-2D41-BEBD-3EBA363F5B3E}" type="slidenum">
              <a:rPr lang="en-US" smtClean="0"/>
              <a:pPr/>
              <a:t>‹#›</a:t>
            </a:fld>
            <a:endParaRPr lang="en-US"/>
          </a:p>
        </p:txBody>
      </p:sp>
    </p:spTree>
    <p:extLst>
      <p:ext uri="{BB962C8B-B14F-4D97-AF65-F5344CB8AC3E}">
        <p14:creationId xmlns:p14="http://schemas.microsoft.com/office/powerpoint/2010/main" val="17993765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627780-CD7F-884F-AC0E-65C8EB83D90F}" type="datetime1">
              <a:rPr lang="en-US" smtClean="0"/>
              <a:t>8/7/18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84BB5-8C22-FE4A-9B97-A7A27B420F01}" type="slidenum">
              <a:rPr lang="en-US" smtClean="0"/>
              <a:pPr/>
              <a:t>‹#›</a:t>
            </a:fld>
            <a:endParaRPr lang="en-US"/>
          </a:p>
        </p:txBody>
      </p:sp>
    </p:spTree>
    <p:extLst>
      <p:ext uri="{BB962C8B-B14F-4D97-AF65-F5344CB8AC3E}">
        <p14:creationId xmlns:p14="http://schemas.microsoft.com/office/powerpoint/2010/main" val="3384993689"/>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90541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91956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64219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4729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13181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00029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ED</a:t>
            </a:r>
            <a:r>
              <a:rPr lang="en-US" baseline="0" dirty="0"/>
              <a:t> 411 last fall.  See handout that provides more information on this in the handouts folder of session 3.  Is there anything we want to add or customize given our work with the teachers thus far…</a:t>
            </a:r>
            <a:endParaRPr lang="en-US" dirty="0"/>
          </a:p>
        </p:txBody>
      </p:sp>
    </p:spTree>
    <p:extLst>
      <p:ext uri="{BB962C8B-B14F-4D97-AF65-F5344CB8AC3E}">
        <p14:creationId xmlns:p14="http://schemas.microsoft.com/office/powerpoint/2010/main" val="460623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15336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Pentagon example: Tanya discussion states that the definition does not say “only </a:t>
            </a:r>
          </a:p>
          <a:p>
            <a:r>
              <a:rPr lang="en-US" dirty="0"/>
              <a:t>four sides”. This discussion is about quantifiers. </a:t>
            </a:r>
          </a:p>
          <a:p>
            <a:r>
              <a:rPr lang="en-US" dirty="0"/>
              <a:t>There is a disagreement on what connected to means: connected to each other </a:t>
            </a:r>
          </a:p>
          <a:p>
            <a:r>
              <a:rPr lang="en-US" dirty="0"/>
              <a:t>or connected with other sides involved.</a:t>
            </a:r>
          </a:p>
        </p:txBody>
      </p:sp>
    </p:spTree>
    <p:extLst>
      <p:ext uri="{BB962C8B-B14F-4D97-AF65-F5344CB8AC3E}">
        <p14:creationId xmlns:p14="http://schemas.microsoft.com/office/powerpoint/2010/main" val="3815496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5438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Fo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5" name="Footer Placeholder 1"/>
          <p:cNvSpPr>
            <a:spLocks noGrp="1"/>
          </p:cNvSpPr>
          <p:nvPr>
            <p:ph type="ftr" sz="quarter" idx="11"/>
          </p:nvPr>
        </p:nvSpPr>
        <p:spPr/>
        <p:txBody>
          <a:bodyPr/>
          <a:lstStyle>
            <a:lvl1pPr>
              <a:defRPr sz="80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147335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58DAE462-9B62-C646-9DCB-3F9B67D95852}" type="slidenum">
              <a:rPr lang="en-US"/>
              <a:pPr/>
              <a:t>‹#›</a:t>
            </a:fld>
            <a:endParaRPr lang="en-US"/>
          </a:p>
        </p:txBody>
      </p:sp>
    </p:spTree>
    <p:extLst>
      <p:ext uri="{BB962C8B-B14F-4D97-AF65-F5344CB8AC3E}">
        <p14:creationId xmlns:p14="http://schemas.microsoft.com/office/powerpoint/2010/main" val="447784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Fo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800"/>
            </a:lvl1pPr>
            <a:lvl2pPr>
              <a:defRPr sz="2400"/>
            </a:lvl2pPr>
            <a:lvl3pPr>
              <a:defRPr sz="20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D7681840-CFDF-D342-9C56-71AEE65ACCB8}"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007736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Font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CCA46C9-D141-0B47-891F-94A1D10DF5D7}"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525152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Font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000"/>
            </a:lvl1pPr>
            <a:lvl2pPr>
              <a:defRPr sz="16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3505A21-99B0-6E43-B7F6-999B718A6A98}"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4114970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Font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CC63040-4348-5A4B-8418-A288BE5EDFF4}" type="slidenum">
              <a:rPr lang="en-US"/>
              <a:pPr>
                <a:defRPr/>
              </a:pPr>
              <a:t>‹#›</a:t>
            </a:fld>
            <a:endParaRPr lang="en-US" dirty="0"/>
          </a:p>
        </p:txBody>
      </p:sp>
      <p:sp>
        <p:nvSpPr>
          <p:cNvPr id="5"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13586537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3700" y="1834094"/>
            <a:ext cx="4102100" cy="42746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724400" y="1834093"/>
            <a:ext cx="4038600" cy="42746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08BB2EB-04CD-F841-BD54-12600B0B92CA}" type="slidenum">
              <a:rPr lang="en-US"/>
              <a:pPr>
                <a:defRPr/>
              </a:pPr>
              <a:t>‹#›</a:t>
            </a:fld>
            <a:endParaRPr lang="en-US" dirty="0"/>
          </a:p>
        </p:txBody>
      </p:sp>
      <p:sp>
        <p:nvSpPr>
          <p:cNvPr id="6"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81189209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2D5C7F6C-AE1D-764E-A07D-A3388B4EC2DF}" type="slidenum">
              <a:rPr lang="en-US"/>
              <a:pPr>
                <a:defRPr/>
              </a:pPr>
              <a:t>‹#›</a:t>
            </a:fld>
            <a:endParaRPr lang="en-US" dirty="0"/>
          </a:p>
        </p:txBody>
      </p:sp>
      <p:sp>
        <p:nvSpPr>
          <p:cNvPr id="4"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91046243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4B51801-A1AB-4646-9FD5-931AEBEC5911}" type="slidenum">
              <a:rPr lang="en-US"/>
              <a:pPr>
                <a:defRPr/>
              </a:pPr>
              <a:t>‹#›</a:t>
            </a:fld>
            <a:endParaRPr lang="en-US" dirty="0"/>
          </a:p>
        </p:txBody>
      </p:sp>
      <p:sp>
        <p:nvSpPr>
          <p:cNvPr id="3"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27136564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0999" y="609600"/>
            <a:ext cx="8380413"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001CC738-6E12-8745-A38F-55F00EA375A7}" type="slidenum">
              <a:rPr lang="en-US"/>
              <a:pPr>
                <a:defRPr/>
              </a:pPr>
              <a:t>‹#›</a:t>
            </a:fld>
            <a:endParaRPr lang="en-US" dirty="0"/>
          </a:p>
        </p:txBody>
      </p:sp>
      <p:sp>
        <p:nvSpPr>
          <p:cNvPr id="4" name="Footer Placeholder 1"/>
          <p:cNvSpPr>
            <a:spLocks noGrp="1"/>
          </p:cNvSpPr>
          <p:nvPr>
            <p:ph type="ftr" sz="quarter" idx="11"/>
          </p:nvPr>
        </p:nvSpPr>
        <p:spPr/>
        <p:txBody>
          <a:bodyPr/>
          <a:lstStyle>
            <a:lvl1pPr>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61541258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68300" y="304800"/>
            <a:ext cx="8394700" cy="1371600"/>
          </a:xfrm>
          <a:prstGeom prst="rect">
            <a:avLst/>
          </a:prstGeom>
          <a:solidFill>
            <a:srgbClr val="0A2241"/>
          </a:solidFill>
          <a:ln>
            <a:noFill/>
          </a:ln>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8153400" y="6245225"/>
            <a:ext cx="609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a:cs typeface="Arial"/>
              </a:defRPr>
            </a:lvl1pPr>
          </a:lstStyle>
          <a:p>
            <a:fld id="{EBE3BB92-FF3B-6447-B668-FB1B78939559}" type="slidenum">
              <a:rPr lang="en-US" smtClean="0"/>
              <a:pPr/>
              <a:t>‹#›</a:t>
            </a:fld>
            <a:endParaRPr lang="en-US" dirty="0"/>
          </a:p>
        </p:txBody>
      </p:sp>
      <p:sp>
        <p:nvSpPr>
          <p:cNvPr id="2" name="Footer Placeholder 1"/>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532917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hf sldNum="0" hdr="0" dt="0"/>
  <p:txStyles>
    <p:titleStyle>
      <a:lvl1pPr algn="ctr" rtl="0" eaLnBrk="0" fontAlgn="base" hangingPunct="0">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5pPr>
      <a:lvl6pPr marL="457200" algn="ctr" rtl="0" fontAlgn="base">
        <a:spcBef>
          <a:spcPct val="0"/>
        </a:spcBef>
        <a:spcAft>
          <a:spcPct val="0"/>
        </a:spcAft>
        <a:defRPr sz="4400" b="1">
          <a:solidFill>
            <a:schemeClr val="tx2"/>
          </a:solidFill>
          <a:latin typeface="Tahoma" pitchFamily="24" charset="0"/>
        </a:defRPr>
      </a:lvl6pPr>
      <a:lvl7pPr marL="914400" algn="ctr" rtl="0" fontAlgn="base">
        <a:spcBef>
          <a:spcPct val="0"/>
        </a:spcBef>
        <a:spcAft>
          <a:spcPct val="0"/>
        </a:spcAft>
        <a:defRPr sz="4400" b="1">
          <a:solidFill>
            <a:schemeClr val="tx2"/>
          </a:solidFill>
          <a:latin typeface="Tahoma" pitchFamily="24" charset="0"/>
        </a:defRPr>
      </a:lvl7pPr>
      <a:lvl8pPr marL="1371600" algn="ctr" rtl="0" fontAlgn="base">
        <a:spcBef>
          <a:spcPct val="0"/>
        </a:spcBef>
        <a:spcAft>
          <a:spcPct val="0"/>
        </a:spcAft>
        <a:defRPr sz="4400" b="1">
          <a:solidFill>
            <a:schemeClr val="tx2"/>
          </a:solidFill>
          <a:latin typeface="Tahoma" pitchFamily="24" charset="0"/>
        </a:defRPr>
      </a:lvl8pPr>
      <a:lvl9pPr marL="1828800" algn="ctr" rtl="0" fontAlgn="base">
        <a:spcBef>
          <a:spcPct val="0"/>
        </a:spcBef>
        <a:spcAft>
          <a:spcPct val="0"/>
        </a:spcAft>
        <a:defRPr sz="4400" b="1">
          <a:solidFill>
            <a:schemeClr val="tx2"/>
          </a:solidFill>
          <a:latin typeface="Tahoma" pitchFamily="2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Session 8</a:t>
            </a:r>
          </a:p>
        </p:txBody>
      </p:sp>
      <p:sp>
        <p:nvSpPr>
          <p:cNvPr id="3" name="Content Placeholder 2"/>
          <p:cNvSpPr>
            <a:spLocks noGrp="1"/>
          </p:cNvSpPr>
          <p:nvPr>
            <p:ph idx="1"/>
          </p:nvPr>
        </p:nvSpPr>
        <p:spPr/>
        <p:txBody>
          <a:bodyPr/>
          <a:lstStyle/>
          <a:p>
            <a:r>
              <a:rPr lang="en-US" dirty="0"/>
              <a:t>Exploring geometry statements and developing clear justifications </a:t>
            </a:r>
          </a:p>
          <a:p>
            <a:r>
              <a:rPr lang="en-US" dirty="0"/>
              <a:t>Responding to students’ explanations</a:t>
            </a:r>
          </a:p>
        </p:txBody>
      </p:sp>
      <p:sp>
        <p:nvSpPr>
          <p:cNvPr id="5" name="Footer Placeholder 4"/>
          <p:cNvSpPr>
            <a:spLocks noGrp="1"/>
          </p:cNvSpPr>
          <p:nvPr>
            <p:ph type="ftr" sz="quarter" idx="11"/>
          </p:nvPr>
        </p:nvSpPr>
        <p:spPr/>
        <p:txBody>
          <a:bodyPr/>
          <a:lstStyle/>
          <a:p>
            <a:pPr>
              <a:defRPr/>
            </a:pPr>
            <a:r>
              <a:rPr lang="en-US" sz="800" dirty="0"/>
              <a:t>This work is licensed under a Creative Commons Attribution-Noncommercial-4.0 International License: https://</a:t>
            </a:r>
            <a:r>
              <a:rPr lang="en-US" sz="800" dirty="0" err="1"/>
              <a:t>creativecommons.org</a:t>
            </a:r>
            <a:r>
              <a:rPr lang="en-US" sz="800" dirty="0"/>
              <a:t>/licenses/by-</a:t>
            </a:r>
            <a:r>
              <a:rPr lang="en-US" sz="800" dirty="0" err="1"/>
              <a:t>nc</a:t>
            </a:r>
            <a:r>
              <a:rPr lang="en-US" sz="800" dirty="0"/>
              <a:t>/4.0/
© 2018 Mathematics Teaching and Learning to Teach • School of Education • University of Michigan • Ann Arbor, MI 48109-1259 • </a:t>
            </a:r>
            <a:r>
              <a:rPr lang="en-US" sz="800" dirty="0" err="1"/>
              <a:t>mtlt@umich.edu</a:t>
            </a:r>
            <a:endParaRPr lang="en-US" sz="800" dirty="0"/>
          </a:p>
        </p:txBody>
      </p:sp>
      <p:sp>
        <p:nvSpPr>
          <p:cNvPr id="7" name="TextBox 6"/>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8.1a</a:t>
            </a:r>
          </a:p>
        </p:txBody>
      </p:sp>
    </p:spTree>
    <p:extLst>
      <p:ext uri="{BB962C8B-B14F-4D97-AF65-F5344CB8AC3E}">
        <p14:creationId xmlns:p14="http://schemas.microsoft.com/office/powerpoint/2010/main" val="364794196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Geometry Statement: </a:t>
            </a:r>
            <a:br>
              <a:rPr lang="en-US" dirty="0"/>
            </a:br>
            <a:r>
              <a:rPr lang="en-US"/>
              <a:t>Parallelograms &amp; Squares</a:t>
            </a:r>
            <a:endParaRPr lang="en-US" dirty="0"/>
          </a:p>
        </p:txBody>
      </p:sp>
      <p:sp>
        <p:nvSpPr>
          <p:cNvPr id="9" name="Content Placeholder 2"/>
          <p:cNvSpPr>
            <a:spLocks noGrp="1"/>
          </p:cNvSpPr>
          <p:nvPr>
            <p:ph idx="1"/>
          </p:nvPr>
        </p:nvSpPr>
        <p:spPr>
          <a:noFill/>
          <a:ln>
            <a:noFill/>
          </a:ln>
        </p:spPr>
        <p:txBody>
          <a:bodyPr anchor="t">
            <a:noAutofit/>
          </a:bodyPr>
          <a:lstStyle/>
          <a:p>
            <a:pPr marL="0" indent="0">
              <a:buNone/>
            </a:pPr>
            <a:r>
              <a:rPr lang="en-US" sz="2400" dirty="0"/>
              <a:t>Decide whether the following statement is </a:t>
            </a:r>
            <a:r>
              <a:rPr lang="en-US" sz="2400" b="1" dirty="0"/>
              <a:t>true</a:t>
            </a:r>
            <a:r>
              <a:rPr lang="en-US" sz="2400" dirty="0"/>
              <a:t> or </a:t>
            </a:r>
            <a:r>
              <a:rPr lang="en-US" sz="2400" b="1" dirty="0"/>
              <a:t>false</a:t>
            </a:r>
            <a:r>
              <a:rPr lang="en-US" sz="2400" dirty="0"/>
              <a:t> and develop a clear justification or refutation for your conclusion.</a:t>
            </a:r>
          </a:p>
          <a:p>
            <a:pPr marL="0" indent="0">
              <a:buNone/>
            </a:pPr>
            <a:endParaRPr lang="en-US" sz="2400" dirty="0"/>
          </a:p>
          <a:p>
            <a:pPr marL="0" indent="0">
              <a:buNone/>
            </a:pPr>
            <a:r>
              <a:rPr lang="en-US" sz="2400" i="1" dirty="0"/>
              <a:t>If the statement “</a:t>
            </a:r>
            <a:r>
              <a:rPr lang="en-US" sz="2400" dirty="0"/>
              <a:t>A square is a parallelogram” </a:t>
            </a:r>
            <a:r>
              <a:rPr lang="en-US" sz="2400" i="1" dirty="0"/>
              <a:t>is true, then which of the following are true as well?</a:t>
            </a:r>
          </a:p>
          <a:p>
            <a:pPr marL="809625" lvl="1" indent="-468313">
              <a:buFont typeface="+mj-lt"/>
              <a:buAutoNum type="arabicParenR"/>
            </a:pPr>
            <a:r>
              <a:rPr lang="en-US" sz="2400" i="1" dirty="0"/>
              <a:t>A parallelogram is a square. </a:t>
            </a:r>
          </a:p>
          <a:p>
            <a:pPr marL="809625" lvl="1" indent="-468313">
              <a:buFont typeface="+mj-lt"/>
              <a:buAutoNum type="arabicParenR"/>
            </a:pPr>
            <a:r>
              <a:rPr lang="en-US" sz="2400" i="1" dirty="0"/>
              <a:t>If a shape is not a square, it is not a parallelogram.</a:t>
            </a:r>
          </a:p>
          <a:p>
            <a:pPr marL="809625" lvl="1" indent="-468313">
              <a:buFont typeface="+mj-lt"/>
              <a:buAutoNum type="arabicParenR"/>
            </a:pPr>
            <a:r>
              <a:rPr lang="en-US" sz="2400" i="1" dirty="0"/>
              <a:t>If a shape is not a parallelogram, it is not a square.</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0270" cy="276999"/>
          </a:xfrm>
          <a:prstGeom prst="rect">
            <a:avLst/>
          </a:prstGeom>
          <a:noFill/>
        </p:spPr>
        <p:txBody>
          <a:bodyPr wrap="none" rtlCol="0">
            <a:spAutoFit/>
          </a:bodyPr>
          <a:lstStyle/>
          <a:p>
            <a:r>
              <a:rPr lang="en-US" sz="1200" dirty="0">
                <a:latin typeface="Tahoma"/>
                <a:cs typeface="Tahoma"/>
              </a:rPr>
              <a:t>8.3e</a:t>
            </a:r>
          </a:p>
        </p:txBody>
      </p:sp>
    </p:spTree>
    <p:extLst>
      <p:ext uri="{BB962C8B-B14F-4D97-AF65-F5344CB8AC3E}">
        <p14:creationId xmlns:p14="http://schemas.microsoft.com/office/powerpoint/2010/main" val="397507297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Analyzing student explanations</a:t>
            </a:r>
          </a:p>
        </p:txBody>
      </p:sp>
      <p:sp>
        <p:nvSpPr>
          <p:cNvPr id="8" name="Content Placeholder 7"/>
          <p:cNvSpPr>
            <a:spLocks noGrp="1"/>
          </p:cNvSpPr>
          <p:nvPr>
            <p:ph idx="1"/>
          </p:nvPr>
        </p:nvSpPr>
        <p:spPr/>
        <p:txBody>
          <a:bodyPr>
            <a:noAutofit/>
          </a:bodyPr>
          <a:lstStyle/>
          <a:p>
            <a:pPr marL="0" indent="0">
              <a:buFontTx/>
              <a:buNone/>
            </a:pPr>
            <a:r>
              <a:rPr lang="en-US" sz="2800" dirty="0"/>
              <a:t>Consider each explanation with particular attention to:</a:t>
            </a:r>
          </a:p>
          <a:p>
            <a:pPr lvl="0"/>
            <a:r>
              <a:rPr lang="en-US" sz="2800" dirty="0"/>
              <a:t>Does the explanation have a logical structure?</a:t>
            </a:r>
          </a:p>
          <a:p>
            <a:pPr lvl="0"/>
            <a:r>
              <a:rPr lang="en-US" sz="2800" dirty="0"/>
              <a:t>Does the explanation use representations and language clearly and carefully?</a:t>
            </a:r>
          </a:p>
          <a:p>
            <a:pPr lvl="0"/>
            <a:r>
              <a:rPr lang="en-US" sz="2800" dirty="0"/>
              <a:t>Is the explanation focused on meaning and oriented to the listener(s)? What background knowledge is assumed? </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8.4a</a:t>
            </a:r>
          </a:p>
        </p:txBody>
      </p:sp>
    </p:spTree>
    <p:extLst>
      <p:ext uri="{BB962C8B-B14F-4D97-AF65-F5344CB8AC3E}">
        <p14:creationId xmlns:p14="http://schemas.microsoft.com/office/powerpoint/2010/main" val="20619690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Responding to student explanations</a:t>
            </a:r>
          </a:p>
        </p:txBody>
      </p:sp>
      <p:sp>
        <p:nvSpPr>
          <p:cNvPr id="8" name="Content Placeholder 7"/>
          <p:cNvSpPr>
            <a:spLocks noGrp="1"/>
          </p:cNvSpPr>
          <p:nvPr>
            <p:ph idx="1"/>
          </p:nvPr>
        </p:nvSpPr>
        <p:spPr/>
        <p:txBody>
          <a:bodyPr>
            <a:noAutofit/>
          </a:bodyPr>
          <a:lstStyle/>
          <a:p>
            <a:pPr marL="0" indent="0">
              <a:buFontTx/>
              <a:buNone/>
            </a:pPr>
            <a:r>
              <a:rPr lang="en-US" sz="2800" dirty="0"/>
              <a:t>Identify important/useful teaching moves to ask the student or the class.</a:t>
            </a:r>
          </a:p>
          <a:p>
            <a:pPr lvl="0"/>
            <a:r>
              <a:rPr lang="en-US" sz="2800" dirty="0"/>
              <a:t>How do these questions and teaching moves connect with what is noticed in the student explanation?</a:t>
            </a:r>
          </a:p>
          <a:p>
            <a:pPr lvl="0"/>
            <a:r>
              <a:rPr lang="en-US" sz="2800" dirty="0"/>
              <a:t>What do these questions and teaching moves accomplish mathematically?</a:t>
            </a:r>
          </a:p>
          <a:p>
            <a:pPr lvl="1"/>
            <a:r>
              <a:rPr lang="en-US" sz="2400" dirty="0"/>
              <a:t>for the student who gave the explanation? </a:t>
            </a:r>
          </a:p>
          <a:p>
            <a:pPr lvl="1"/>
            <a:r>
              <a:rPr lang="en-US" sz="2400" dirty="0"/>
              <a:t>for the other students in the class?</a:t>
            </a:r>
          </a:p>
          <a:p>
            <a:pPr marL="0" indent="0">
              <a:buFontTx/>
              <a:buNone/>
            </a:pPr>
            <a:endParaRPr lang="en-US" sz="2800" dirty="0"/>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8.5a</a:t>
            </a:r>
          </a:p>
        </p:txBody>
      </p:sp>
    </p:spTree>
    <p:extLst>
      <p:ext uri="{BB962C8B-B14F-4D97-AF65-F5344CB8AC3E}">
        <p14:creationId xmlns:p14="http://schemas.microsoft.com/office/powerpoint/2010/main" val="181496980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pPr marL="0" indent="0">
              <a:buNone/>
            </a:pPr>
            <a:r>
              <a:rPr lang="en-US" sz="2800" dirty="0"/>
              <a:t>In this session, you:</a:t>
            </a:r>
          </a:p>
          <a:p>
            <a:r>
              <a:rPr lang="en-US" sz="2800" dirty="0"/>
              <a:t>Justified </a:t>
            </a:r>
            <a:r>
              <a:rPr lang="en-US" sz="2800"/>
              <a:t>and refuted </a:t>
            </a:r>
            <a:r>
              <a:rPr lang="en-US" sz="2800" dirty="0"/>
              <a:t>conjectures using different approaches, and considered features of “good explanations” in the context of geometry</a:t>
            </a:r>
          </a:p>
          <a:p>
            <a:r>
              <a:rPr lang="en-US" sz="2800" dirty="0"/>
              <a:t>Used analyses of students’ explanations to design teaching moves, including moves that make mathematical practices explicit to the class</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a:t>
            </a:r>
            <a:r>
              <a:rPr lang="en-US" err="1"/>
              <a:t>.</a:t>
            </a:r>
            <a:r>
              <a:rPr lang="en-US"/>
              <a:t>edu</a:t>
            </a:r>
            <a:endParaRPr lang="en-US" dirty="0"/>
          </a:p>
        </p:txBody>
      </p:sp>
      <p:sp>
        <p:nvSpPr>
          <p:cNvPr id="6" name="TextBox 5"/>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8.6a</a:t>
            </a:r>
          </a:p>
        </p:txBody>
      </p:sp>
    </p:spTree>
    <p:extLst>
      <p:ext uri="{BB962C8B-B14F-4D97-AF65-F5344CB8AC3E}">
        <p14:creationId xmlns:p14="http://schemas.microsoft.com/office/powerpoint/2010/main" val="1644298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Geometry Statement:</a:t>
            </a:r>
            <a:br>
              <a:rPr lang="en-US" dirty="0"/>
            </a:br>
            <a:r>
              <a:rPr lang="en-US" dirty="0"/>
              <a:t>Squares &amp; Rectangles</a:t>
            </a:r>
          </a:p>
        </p:txBody>
      </p:sp>
      <p:sp>
        <p:nvSpPr>
          <p:cNvPr id="9" name="Content Placeholder 2"/>
          <p:cNvSpPr>
            <a:spLocks noGrp="1"/>
          </p:cNvSpPr>
          <p:nvPr>
            <p:ph idx="1"/>
          </p:nvPr>
        </p:nvSpPr>
        <p:spPr>
          <a:noFill/>
          <a:ln>
            <a:solidFill>
              <a:srgbClr val="FFFFFF"/>
            </a:solidFill>
          </a:ln>
        </p:spPr>
        <p:txBody>
          <a:bodyPr anchor="t">
            <a:noAutofit/>
          </a:bodyPr>
          <a:lstStyle/>
          <a:p>
            <a:pPr marL="0" indent="0">
              <a:spcBef>
                <a:spcPts val="0"/>
              </a:spcBef>
              <a:buNone/>
            </a:pPr>
            <a:r>
              <a:rPr lang="en-US" dirty="0"/>
              <a:t>Decide whether the following statement is </a:t>
            </a:r>
            <a:r>
              <a:rPr lang="en-US" b="1" dirty="0"/>
              <a:t>true</a:t>
            </a:r>
            <a:r>
              <a:rPr lang="en-US" dirty="0"/>
              <a:t> or </a:t>
            </a:r>
            <a:r>
              <a:rPr lang="en-US" b="1" dirty="0"/>
              <a:t>false</a:t>
            </a:r>
            <a:r>
              <a:rPr lang="en-US" dirty="0"/>
              <a:t> and develop a clear justification or refutation for the statement.</a:t>
            </a:r>
          </a:p>
          <a:p>
            <a:pPr marL="0" indent="0">
              <a:buNone/>
            </a:pPr>
            <a:endParaRPr lang="en-US" dirty="0"/>
          </a:p>
          <a:p>
            <a:pPr marL="0" indent="0">
              <a:spcBef>
                <a:spcPts val="0"/>
              </a:spcBef>
              <a:buNone/>
            </a:pPr>
            <a:r>
              <a:rPr lang="en-US" i="1" dirty="0"/>
              <a:t>All squares are rectangles, but this does not mean that all rectangles are squares. </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8.2a</a:t>
            </a:r>
          </a:p>
        </p:txBody>
      </p:sp>
    </p:spTree>
    <p:extLst>
      <p:ext uri="{BB962C8B-B14F-4D97-AF65-F5344CB8AC3E}">
        <p14:creationId xmlns:p14="http://schemas.microsoft.com/office/powerpoint/2010/main" val="6759803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Geometry Statements</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11" name="Content Placeholder 6"/>
          <p:cNvSpPr txBox="1">
            <a:spLocks/>
          </p:cNvSpPr>
          <p:nvPr/>
        </p:nvSpPr>
        <p:spPr bwMode="auto">
          <a:xfrm>
            <a:off x="368300" y="1816100"/>
            <a:ext cx="4127500" cy="42926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FontTx/>
              <a:buNone/>
            </a:pPr>
            <a:r>
              <a:rPr lang="en-US" sz="1800" dirty="0">
                <a:latin typeface="Tahoma"/>
                <a:cs typeface="Tahoma"/>
              </a:rPr>
              <a:t>Consider the following statements:</a:t>
            </a:r>
          </a:p>
          <a:p>
            <a:r>
              <a:rPr lang="en-US" sz="1800" dirty="0">
                <a:solidFill>
                  <a:srgbClr val="000000"/>
                </a:solidFill>
                <a:latin typeface="Tahoma"/>
                <a:cs typeface="Tahoma"/>
              </a:rPr>
              <a:t>All polygons with four straight connect sides are quadrilaterals. </a:t>
            </a:r>
          </a:p>
          <a:p>
            <a:r>
              <a:rPr lang="en-US" sz="1800" dirty="0">
                <a:solidFill>
                  <a:srgbClr val="000000"/>
                </a:solidFill>
                <a:latin typeface="Tahoma"/>
                <a:cs typeface="Tahoma"/>
              </a:rPr>
              <a:t>Any parallelogram with at least one right angle is a rectangle.</a:t>
            </a:r>
          </a:p>
          <a:p>
            <a:r>
              <a:rPr lang="en-US" sz="1800" dirty="0">
                <a:solidFill>
                  <a:srgbClr val="000000"/>
                </a:solidFill>
                <a:latin typeface="Tahoma"/>
                <a:cs typeface="Tahoma"/>
              </a:rPr>
              <a:t>If the statement “</a:t>
            </a:r>
            <a:r>
              <a:rPr lang="en-US" sz="1800" i="1" dirty="0">
                <a:solidFill>
                  <a:srgbClr val="000000"/>
                </a:solidFill>
                <a:latin typeface="Tahoma"/>
                <a:cs typeface="Tahoma"/>
              </a:rPr>
              <a:t>A square is a parallelogram” </a:t>
            </a:r>
            <a:r>
              <a:rPr lang="en-US" sz="1800" dirty="0">
                <a:solidFill>
                  <a:srgbClr val="000000"/>
                </a:solidFill>
                <a:latin typeface="Tahoma"/>
                <a:cs typeface="Tahoma"/>
              </a:rPr>
              <a:t>is true, then which of the following are true as well?</a:t>
            </a:r>
          </a:p>
          <a:p>
            <a:pPr lvl="1"/>
            <a:r>
              <a:rPr lang="en-US" sz="1600" dirty="0">
                <a:solidFill>
                  <a:srgbClr val="000000"/>
                </a:solidFill>
                <a:latin typeface="Tahoma"/>
                <a:cs typeface="Tahoma"/>
              </a:rPr>
              <a:t>A parallelogram is a square. (converse)</a:t>
            </a:r>
          </a:p>
          <a:p>
            <a:pPr lvl="1"/>
            <a:r>
              <a:rPr lang="en-US" sz="1600" dirty="0">
                <a:solidFill>
                  <a:srgbClr val="000000"/>
                </a:solidFill>
                <a:latin typeface="Tahoma"/>
                <a:cs typeface="Tahoma"/>
              </a:rPr>
              <a:t>If a shape is not a square, it is not a parallelogram. (inverse)</a:t>
            </a:r>
          </a:p>
          <a:p>
            <a:pPr lvl="1"/>
            <a:r>
              <a:rPr lang="en-US" sz="1600" dirty="0">
                <a:solidFill>
                  <a:srgbClr val="000000"/>
                </a:solidFill>
                <a:latin typeface="Tahoma"/>
                <a:cs typeface="Tahoma"/>
              </a:rPr>
              <a:t>If a shape is not a parallelogram, it is not a square. (contrapositive)</a:t>
            </a:r>
          </a:p>
        </p:txBody>
      </p:sp>
      <p:sp>
        <p:nvSpPr>
          <p:cNvPr id="8" name="TextBox 7"/>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8.2b</a:t>
            </a:r>
          </a:p>
        </p:txBody>
      </p:sp>
      <p:sp>
        <p:nvSpPr>
          <p:cNvPr id="10" name="Content Placeholder 6"/>
          <p:cNvSpPr txBox="1">
            <a:spLocks/>
          </p:cNvSpPr>
          <p:nvPr/>
        </p:nvSpPr>
        <p:spPr bwMode="auto">
          <a:xfrm>
            <a:off x="4724400" y="1816100"/>
            <a:ext cx="4038600" cy="4292600"/>
          </a:xfrm>
          <a:prstGeom prst="rect">
            <a:avLst/>
          </a:prstGeom>
          <a:solidFill>
            <a:srgbClr val="FC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2400" dirty="0">
                <a:cs typeface="Tahoma"/>
              </a:rPr>
              <a:t>Decide whether the statements shown on the left are </a:t>
            </a:r>
            <a:r>
              <a:rPr lang="en-US" sz="2400" b="1" dirty="0">
                <a:cs typeface="Tahoma"/>
              </a:rPr>
              <a:t>true</a:t>
            </a:r>
            <a:r>
              <a:rPr lang="en-US" sz="2400" dirty="0">
                <a:cs typeface="Tahoma"/>
              </a:rPr>
              <a:t> or </a:t>
            </a:r>
            <a:r>
              <a:rPr lang="en-US" sz="2400" b="1" dirty="0">
                <a:cs typeface="Tahoma"/>
              </a:rPr>
              <a:t>false</a:t>
            </a:r>
            <a:r>
              <a:rPr lang="en-US" sz="2400" dirty="0">
                <a:cs typeface="Tahoma"/>
              </a:rPr>
              <a:t> and develop a clear justification or refutation for each statement. Use the glossary to support writing justifications/refutations.</a:t>
            </a:r>
          </a:p>
        </p:txBody>
      </p:sp>
    </p:spTree>
    <p:extLst>
      <p:ext uri="{BB962C8B-B14F-4D97-AF65-F5344CB8AC3E}">
        <p14:creationId xmlns:p14="http://schemas.microsoft.com/office/powerpoint/2010/main" val="359379393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Geometry Statements:</a:t>
            </a:r>
            <a:br>
              <a:rPr lang="en-US" dirty="0">
                <a:latin typeface="Tahoma"/>
                <a:cs typeface="Tahoma"/>
              </a:rPr>
            </a:br>
            <a:r>
              <a:rPr lang="en-US" dirty="0">
                <a:latin typeface="Tahoma"/>
                <a:cs typeface="Tahoma"/>
              </a:rPr>
              <a:t>Partner work</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11" name="Content Placeholder 6"/>
          <p:cNvSpPr txBox="1">
            <a:spLocks/>
          </p:cNvSpPr>
          <p:nvPr/>
        </p:nvSpPr>
        <p:spPr bwMode="auto">
          <a:xfrm>
            <a:off x="4724400" y="1816100"/>
            <a:ext cx="4038600" cy="4292600"/>
          </a:xfrm>
          <a:prstGeom prst="rect">
            <a:avLst/>
          </a:prstGeom>
          <a:solidFill>
            <a:srgbClr val="FC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lnSpc>
                <a:spcPct val="90000"/>
              </a:lnSpc>
              <a:buFontTx/>
              <a:buNone/>
            </a:pPr>
            <a:r>
              <a:rPr lang="en-US" sz="1800" dirty="0">
                <a:latin typeface="Tahoma"/>
                <a:cs typeface="Tahoma"/>
              </a:rPr>
              <a:t>With a partner:</a:t>
            </a:r>
          </a:p>
          <a:p>
            <a:pPr>
              <a:lnSpc>
                <a:spcPct val="90000"/>
              </a:lnSpc>
            </a:pPr>
            <a:r>
              <a:rPr lang="en-US" sz="1800" dirty="0">
                <a:solidFill>
                  <a:srgbClr val="000000"/>
                </a:solidFill>
                <a:latin typeface="Tahoma"/>
                <a:cs typeface="Tahoma"/>
              </a:rPr>
              <a:t>Take turns sharing your justifications/refutations</a:t>
            </a:r>
          </a:p>
          <a:p>
            <a:pPr>
              <a:lnSpc>
                <a:spcPct val="90000"/>
              </a:lnSpc>
            </a:pPr>
            <a:r>
              <a:rPr lang="en-US" sz="1800" dirty="0">
                <a:solidFill>
                  <a:srgbClr val="000000"/>
                </a:solidFill>
                <a:latin typeface="Tahoma"/>
                <a:cs typeface="Tahoma"/>
              </a:rPr>
              <a:t>Attend to the features of a “good” explanation:</a:t>
            </a:r>
          </a:p>
          <a:p>
            <a:pPr lvl="1">
              <a:lnSpc>
                <a:spcPct val="90000"/>
              </a:lnSpc>
            </a:pPr>
            <a:r>
              <a:rPr lang="en-US" sz="1600" dirty="0">
                <a:solidFill>
                  <a:srgbClr val="000000"/>
                </a:solidFill>
                <a:latin typeface="Tahoma"/>
                <a:cs typeface="Tahoma"/>
              </a:rPr>
              <a:t>Has a clear purpose</a:t>
            </a:r>
          </a:p>
          <a:p>
            <a:pPr lvl="1">
              <a:lnSpc>
                <a:spcPct val="90000"/>
              </a:lnSpc>
            </a:pPr>
            <a:r>
              <a:rPr lang="en-US" sz="1600" dirty="0">
                <a:solidFill>
                  <a:srgbClr val="000000"/>
                </a:solidFill>
                <a:latin typeface="Tahoma"/>
                <a:cs typeface="Tahoma"/>
              </a:rPr>
              <a:t>Has a logical structure</a:t>
            </a:r>
          </a:p>
          <a:p>
            <a:pPr lvl="1">
              <a:lnSpc>
                <a:spcPct val="90000"/>
              </a:lnSpc>
            </a:pPr>
            <a:r>
              <a:rPr lang="en-US" sz="1600" dirty="0">
                <a:solidFill>
                  <a:srgbClr val="000000"/>
                </a:solidFill>
                <a:latin typeface="Tahoma"/>
                <a:cs typeface="Tahoma"/>
              </a:rPr>
              <a:t>Uses representations and language clearly and carefully (including the selection of examples and definitions)</a:t>
            </a:r>
          </a:p>
          <a:p>
            <a:pPr lvl="1">
              <a:lnSpc>
                <a:spcPct val="90000"/>
              </a:lnSpc>
            </a:pPr>
            <a:r>
              <a:rPr lang="en-US" sz="1600">
                <a:solidFill>
                  <a:srgbClr val="000000"/>
                </a:solidFill>
                <a:latin typeface="Tahoma"/>
                <a:cs typeface="Tahoma"/>
              </a:rPr>
              <a:t>Focuses </a:t>
            </a:r>
            <a:r>
              <a:rPr lang="en-US" sz="1600" dirty="0">
                <a:solidFill>
                  <a:srgbClr val="000000"/>
                </a:solidFill>
                <a:latin typeface="Tahoma"/>
                <a:cs typeface="Tahoma"/>
              </a:rPr>
              <a:t>on meaning and is oriented to the listener(s)</a:t>
            </a:r>
          </a:p>
          <a:p>
            <a:pPr>
              <a:lnSpc>
                <a:spcPct val="90000"/>
              </a:lnSpc>
            </a:pPr>
            <a:r>
              <a:rPr lang="en-US" sz="1800" dirty="0">
                <a:solidFill>
                  <a:srgbClr val="000000"/>
                </a:solidFill>
                <a:latin typeface="Tahoma"/>
                <a:cs typeface="Tahoma"/>
              </a:rPr>
              <a:t>Work together to see if you can develop a complete justification or refutation for each statement</a:t>
            </a:r>
          </a:p>
        </p:txBody>
      </p:sp>
      <p:sp>
        <p:nvSpPr>
          <p:cNvPr id="8" name="TextBox 7"/>
          <p:cNvSpPr txBox="1"/>
          <p:nvPr/>
        </p:nvSpPr>
        <p:spPr>
          <a:xfrm>
            <a:off x="8229600" y="6400800"/>
            <a:ext cx="470276" cy="276999"/>
          </a:xfrm>
          <a:prstGeom prst="rect">
            <a:avLst/>
          </a:prstGeom>
          <a:noFill/>
        </p:spPr>
        <p:txBody>
          <a:bodyPr wrap="none" rtlCol="0">
            <a:spAutoFit/>
          </a:bodyPr>
          <a:lstStyle/>
          <a:p>
            <a:r>
              <a:rPr lang="en-US" sz="1200" dirty="0">
                <a:latin typeface="Tahoma"/>
                <a:cs typeface="Tahoma"/>
              </a:rPr>
              <a:t>8.2c</a:t>
            </a:r>
          </a:p>
        </p:txBody>
      </p:sp>
      <p:sp>
        <p:nvSpPr>
          <p:cNvPr id="10" name="Content Placeholder 6"/>
          <p:cNvSpPr txBox="1">
            <a:spLocks/>
          </p:cNvSpPr>
          <p:nvPr/>
        </p:nvSpPr>
        <p:spPr bwMode="auto">
          <a:xfrm>
            <a:off x="368300" y="1816100"/>
            <a:ext cx="4127500" cy="4292600"/>
          </a:xfrm>
          <a:prstGeom prst="rect">
            <a:avLst/>
          </a:prstGeom>
          <a:solidFill>
            <a:srgbClr val="FFFFFF"/>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FontTx/>
              <a:buNone/>
            </a:pPr>
            <a:r>
              <a:rPr lang="en-US" sz="1800" dirty="0">
                <a:cs typeface="Tahoma"/>
              </a:rPr>
              <a:t>Consider the following statements:</a:t>
            </a:r>
          </a:p>
          <a:p>
            <a:r>
              <a:rPr lang="en-US" sz="1800" dirty="0">
                <a:solidFill>
                  <a:srgbClr val="000000"/>
                </a:solidFill>
                <a:cs typeface="Tahoma"/>
              </a:rPr>
              <a:t>All polygons with four straight connect sides are quadrilaterals. </a:t>
            </a:r>
          </a:p>
          <a:p>
            <a:r>
              <a:rPr lang="en-US" sz="1800" dirty="0">
                <a:solidFill>
                  <a:srgbClr val="000000"/>
                </a:solidFill>
                <a:cs typeface="Tahoma"/>
              </a:rPr>
              <a:t>Any parallelogram with at least one right angle is a rectangle.</a:t>
            </a:r>
          </a:p>
          <a:p>
            <a:r>
              <a:rPr lang="en-US" sz="1800" dirty="0">
                <a:solidFill>
                  <a:srgbClr val="000000"/>
                </a:solidFill>
                <a:cs typeface="Tahoma"/>
              </a:rPr>
              <a:t>If the statement “</a:t>
            </a:r>
            <a:r>
              <a:rPr lang="en-US" sz="1800" i="1" dirty="0">
                <a:solidFill>
                  <a:srgbClr val="000000"/>
                </a:solidFill>
                <a:cs typeface="Tahoma"/>
              </a:rPr>
              <a:t>A square is a parallelogram” </a:t>
            </a:r>
            <a:r>
              <a:rPr lang="en-US" sz="1800" dirty="0">
                <a:solidFill>
                  <a:srgbClr val="000000"/>
                </a:solidFill>
                <a:cs typeface="Tahoma"/>
              </a:rPr>
              <a:t>is true, then which of the following are true as well?</a:t>
            </a:r>
          </a:p>
          <a:p>
            <a:pPr lvl="1"/>
            <a:r>
              <a:rPr lang="en-US" sz="1600" dirty="0">
                <a:solidFill>
                  <a:srgbClr val="000000"/>
                </a:solidFill>
                <a:cs typeface="Tahoma"/>
              </a:rPr>
              <a:t>A parallelogram is a square. (converse)</a:t>
            </a:r>
          </a:p>
          <a:p>
            <a:pPr lvl="1"/>
            <a:r>
              <a:rPr lang="en-US" sz="1600" dirty="0">
                <a:solidFill>
                  <a:srgbClr val="000000"/>
                </a:solidFill>
                <a:cs typeface="Tahoma"/>
              </a:rPr>
              <a:t>If a shape is not a square, it is not a parallelogram. (inverse)</a:t>
            </a:r>
          </a:p>
          <a:p>
            <a:pPr lvl="1"/>
            <a:r>
              <a:rPr lang="en-US" sz="1600" dirty="0">
                <a:solidFill>
                  <a:srgbClr val="000000"/>
                </a:solidFill>
                <a:cs typeface="Tahoma"/>
              </a:rPr>
              <a:t>If a shape is not a parallelogram, it is not a square. (contrapositive)</a:t>
            </a:r>
          </a:p>
          <a:p>
            <a:pPr marL="0" indent="0">
              <a:buNone/>
            </a:pPr>
            <a:endParaRPr lang="en-US" sz="2400" dirty="0">
              <a:cs typeface="Tahoma"/>
            </a:endParaRPr>
          </a:p>
        </p:txBody>
      </p:sp>
    </p:spTree>
    <p:extLst>
      <p:ext uri="{BB962C8B-B14F-4D97-AF65-F5344CB8AC3E}">
        <p14:creationId xmlns:p14="http://schemas.microsoft.com/office/powerpoint/2010/main" val="277317715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latin typeface="Tahoma"/>
                <a:ea typeface="ＭＳ Ｐゴシック" charset="0"/>
                <a:cs typeface="Tahoma"/>
              </a:rPr>
              <a:t>Features of a </a:t>
            </a:r>
            <a:r>
              <a:rPr lang="ja-JP" altLang="en-US" dirty="0">
                <a:latin typeface="Tahoma"/>
                <a:ea typeface="ＭＳ Ｐゴシック" charset="0"/>
                <a:cs typeface="Tahoma"/>
              </a:rPr>
              <a:t>“</a:t>
            </a:r>
            <a:r>
              <a:rPr lang="en-US" dirty="0">
                <a:latin typeface="Tahoma"/>
                <a:ea typeface="ＭＳ Ｐゴシック" charset="0"/>
                <a:cs typeface="Tahoma"/>
              </a:rPr>
              <a:t>good</a:t>
            </a:r>
            <a:r>
              <a:rPr lang="ja-JP" altLang="en-US" dirty="0">
                <a:latin typeface="Tahoma"/>
                <a:ea typeface="ＭＳ Ｐゴシック" charset="0"/>
                <a:cs typeface="Tahoma"/>
              </a:rPr>
              <a:t>”</a:t>
            </a:r>
            <a:r>
              <a:rPr lang="en-US" dirty="0">
                <a:latin typeface="Tahoma"/>
                <a:ea typeface="ＭＳ Ｐゴシック" charset="0"/>
                <a:cs typeface="Tahoma"/>
              </a:rPr>
              <a:t> mathematical explanation</a:t>
            </a:r>
          </a:p>
        </p:txBody>
      </p:sp>
      <p:sp>
        <p:nvSpPr>
          <p:cNvPr id="49155" name="Content Placeholder 2"/>
          <p:cNvSpPr>
            <a:spLocks noGrp="1"/>
          </p:cNvSpPr>
          <p:nvPr>
            <p:ph idx="1"/>
          </p:nvPr>
        </p:nvSpPr>
        <p:spPr/>
        <p:txBody>
          <a:bodyPr/>
          <a:lstStyle/>
          <a:p>
            <a:r>
              <a:rPr lang="en-US" dirty="0">
                <a:latin typeface="Tahoma"/>
                <a:ea typeface="ＭＳ Ｐゴシック" charset="0"/>
                <a:cs typeface="Tahoma"/>
              </a:rPr>
              <a:t>Has a clear purpose</a:t>
            </a:r>
          </a:p>
          <a:p>
            <a:r>
              <a:rPr lang="en-US" dirty="0">
                <a:latin typeface="Tahoma"/>
                <a:ea typeface="ＭＳ Ｐゴシック" charset="0"/>
                <a:cs typeface="Tahoma"/>
              </a:rPr>
              <a:t>Has a logical structure</a:t>
            </a:r>
          </a:p>
          <a:p>
            <a:r>
              <a:rPr lang="en-US" dirty="0">
                <a:latin typeface="Tahoma"/>
                <a:ea typeface="ＭＳ Ｐゴシック" charset="0"/>
                <a:cs typeface="Tahoma"/>
              </a:rPr>
              <a:t>Uses representations and language clearly and carefully</a:t>
            </a:r>
          </a:p>
          <a:p>
            <a:r>
              <a:rPr lang="en-US" dirty="0">
                <a:latin typeface="Tahoma"/>
                <a:ea typeface="ＭＳ Ｐゴシック" charset="0"/>
                <a:cs typeface="Tahoma"/>
              </a:rPr>
              <a:t>Focuses on meaning and is oriented</a:t>
            </a:r>
            <a:r>
              <a:rPr lang="en-US" dirty="0">
                <a:solidFill>
                  <a:srgbClr val="FF0000"/>
                </a:solidFill>
                <a:latin typeface="Tahoma"/>
                <a:ea typeface="ＭＳ Ｐゴシック" charset="0"/>
                <a:cs typeface="Tahoma"/>
              </a:rPr>
              <a:t> </a:t>
            </a:r>
            <a:r>
              <a:rPr lang="en-US" dirty="0">
                <a:solidFill>
                  <a:srgbClr val="000000"/>
                </a:solidFill>
                <a:latin typeface="Tahoma"/>
                <a:ea typeface="ＭＳ Ｐゴシック" charset="0"/>
                <a:cs typeface="Tahoma"/>
              </a:rPr>
              <a:t>to the listener(s)</a:t>
            </a:r>
          </a:p>
        </p:txBody>
      </p:sp>
      <p:sp>
        <p:nvSpPr>
          <p:cNvPr id="5" name="TextBox 4"/>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8.2d</a:t>
            </a:r>
          </a:p>
        </p:txBody>
      </p:sp>
      <p:sp>
        <p:nvSpPr>
          <p:cNvPr id="6" name="Footer Placeholder 4"/>
          <p:cNvSpPr>
            <a:spLocks noGrp="1"/>
          </p:cNvSpPr>
          <p:nvPr>
            <p:ph type="ftr" sz="quarter" idx="11"/>
          </p:nvPr>
        </p:nvSpPr>
        <p:spPr>
          <a:xfrm>
            <a:off x="381000" y="6156325"/>
            <a:ext cx="8382000" cy="473075"/>
          </a:xfrm>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387511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Geometry statement: Quadrilaterals</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11" name="Content Placeholder 6"/>
          <p:cNvSpPr txBox="1">
            <a:spLocks/>
          </p:cNvSpPr>
          <p:nvPr/>
        </p:nvSpPr>
        <p:spPr bwMode="auto">
          <a:xfrm>
            <a:off x="4724400" y="1841500"/>
            <a:ext cx="4038600" cy="4267200"/>
          </a:xfrm>
          <a:prstGeom prst="rect">
            <a:avLst/>
          </a:prstGeom>
          <a:solidFill>
            <a:srgbClr val="FC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2000" dirty="0">
                <a:solidFill>
                  <a:srgbClr val="000000"/>
                </a:solidFill>
                <a:cs typeface="Tahoma"/>
              </a:rPr>
              <a:t>Attend to the features of a “good” explanation:</a:t>
            </a:r>
          </a:p>
          <a:p>
            <a:r>
              <a:rPr lang="en-US" sz="2000" dirty="0">
                <a:solidFill>
                  <a:srgbClr val="000000"/>
                </a:solidFill>
                <a:cs typeface="Tahoma"/>
              </a:rPr>
              <a:t>Has a clear purpose</a:t>
            </a:r>
          </a:p>
          <a:p>
            <a:r>
              <a:rPr lang="en-US" sz="2000" dirty="0">
                <a:solidFill>
                  <a:srgbClr val="000000"/>
                </a:solidFill>
                <a:cs typeface="Tahoma"/>
              </a:rPr>
              <a:t>Has a logical structure</a:t>
            </a:r>
          </a:p>
          <a:p>
            <a:pPr marL="342900" lvl="1" indent="-342900">
              <a:buFontTx/>
              <a:buChar char="•"/>
            </a:pPr>
            <a:r>
              <a:rPr lang="en-US" sz="2000" dirty="0">
                <a:solidFill>
                  <a:srgbClr val="000000"/>
                </a:solidFill>
                <a:cs typeface="Tahoma"/>
              </a:rPr>
              <a:t>Uses representations and language clearly and carefully </a:t>
            </a:r>
            <a:r>
              <a:rPr lang="en-US" sz="1800" dirty="0">
                <a:solidFill>
                  <a:srgbClr val="000000"/>
                </a:solidFill>
                <a:cs typeface="Tahoma"/>
              </a:rPr>
              <a:t>(including the selection of useful examples and definitions)</a:t>
            </a:r>
          </a:p>
          <a:p>
            <a:r>
              <a:rPr lang="en-US" sz="2000" dirty="0">
                <a:solidFill>
                  <a:srgbClr val="000000"/>
                </a:solidFill>
                <a:cs typeface="Tahoma"/>
              </a:rPr>
              <a:t>Focuses on meaning and is oriented to the listener(s)</a:t>
            </a:r>
          </a:p>
        </p:txBody>
      </p:sp>
      <p:sp>
        <p:nvSpPr>
          <p:cNvPr id="8" name="TextBox 7"/>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8.3a</a:t>
            </a:r>
          </a:p>
        </p:txBody>
      </p:sp>
      <p:sp>
        <p:nvSpPr>
          <p:cNvPr id="10" name="Content Placeholder 6"/>
          <p:cNvSpPr txBox="1">
            <a:spLocks/>
          </p:cNvSpPr>
          <p:nvPr/>
        </p:nvSpPr>
        <p:spPr bwMode="auto">
          <a:xfrm>
            <a:off x="381000" y="1828800"/>
            <a:ext cx="4114800" cy="4279900"/>
          </a:xfrm>
          <a:prstGeom prst="rect">
            <a:avLst/>
          </a:prstGeom>
          <a:solidFill>
            <a:srgbClr val="FFFFFF"/>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2400" dirty="0"/>
              <a:t>All polygons with four straight connected sides are quadrilaterals.</a:t>
            </a:r>
          </a:p>
        </p:txBody>
      </p:sp>
    </p:spTree>
    <p:extLst>
      <p:ext uri="{BB962C8B-B14F-4D97-AF65-F5344CB8AC3E}">
        <p14:creationId xmlns:p14="http://schemas.microsoft.com/office/powerpoint/2010/main" val="75915012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Approach 1 – Finding a counterexample</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9" name="Content Placeholder 2"/>
          <p:cNvSpPr>
            <a:spLocks noGrp="1"/>
          </p:cNvSpPr>
          <p:nvPr>
            <p:ph sz="half" idx="1"/>
          </p:nvPr>
        </p:nvSpPr>
        <p:spPr>
          <a:xfrm>
            <a:off x="393700" y="1834094"/>
            <a:ext cx="8343900" cy="4300006"/>
          </a:xfrm>
          <a:noFill/>
          <a:ln>
            <a:noFill/>
          </a:ln>
        </p:spPr>
        <p:txBody>
          <a:bodyPr anchor="t">
            <a:noAutofit/>
          </a:bodyPr>
          <a:lstStyle/>
          <a:p>
            <a:pPr marL="0" indent="0">
              <a:buNone/>
            </a:pPr>
            <a:r>
              <a:rPr lang="en-US" sz="3200" i="1" dirty="0"/>
              <a:t>All polygons with four straight connected sides are quadrilaterals.</a:t>
            </a:r>
          </a:p>
          <a:p>
            <a:pPr marL="0" indent="0">
              <a:buNone/>
            </a:pPr>
            <a:endParaRPr lang="en-US" sz="3200" dirty="0">
              <a:ln>
                <a:solidFill>
                  <a:srgbClr val="000000"/>
                </a:solidFill>
              </a:ln>
            </a:endParaRPr>
          </a:p>
          <a:p>
            <a:pPr marL="0" indent="0">
              <a:buNone/>
            </a:pPr>
            <a:r>
              <a:rPr lang="en-US" sz="3200" dirty="0"/>
              <a:t>Definition used by teachers:</a:t>
            </a:r>
          </a:p>
          <a:p>
            <a:r>
              <a:rPr lang="en-US" sz="3200" b="1" i="1" dirty="0"/>
              <a:t>Polygon: </a:t>
            </a:r>
            <a:r>
              <a:rPr lang="en-US" sz="3200" i="1" dirty="0"/>
              <a:t>A closed figure consisting of line segments (sides) connected endpoint to endpoint. The sides of a polygon may not cross.</a:t>
            </a:r>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8.3b</a:t>
            </a:r>
          </a:p>
        </p:txBody>
      </p:sp>
    </p:spTree>
    <p:extLst>
      <p:ext uri="{BB962C8B-B14F-4D97-AF65-F5344CB8AC3E}">
        <p14:creationId xmlns:p14="http://schemas.microsoft.com/office/powerpoint/2010/main" val="221755474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Approach 2 – A pentagon as a possible counterexample</a:t>
            </a:r>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9" name="Content Placeholder 2"/>
          <p:cNvSpPr>
            <a:spLocks noGrp="1"/>
          </p:cNvSpPr>
          <p:nvPr>
            <p:ph sz="half" idx="1"/>
          </p:nvPr>
        </p:nvSpPr>
        <p:spPr>
          <a:xfrm>
            <a:off x="393700" y="1834094"/>
            <a:ext cx="8343900" cy="4300006"/>
          </a:xfrm>
          <a:noFill/>
          <a:ln>
            <a:noFill/>
          </a:ln>
        </p:spPr>
        <p:txBody>
          <a:bodyPr anchor="t">
            <a:noAutofit/>
          </a:bodyPr>
          <a:lstStyle/>
          <a:p>
            <a:pPr marL="0" indent="0">
              <a:buNone/>
            </a:pPr>
            <a:r>
              <a:rPr lang="en-US" sz="2400" i="1" dirty="0"/>
              <a:t>All polygons with four straight connected sides are quadrilaterals.</a:t>
            </a:r>
          </a:p>
          <a:p>
            <a:pPr marL="0" indent="0">
              <a:spcBef>
                <a:spcPts val="0"/>
              </a:spcBef>
              <a:buNone/>
            </a:pPr>
            <a:endParaRPr lang="en-US" sz="2400" dirty="0"/>
          </a:p>
          <a:p>
            <a:pPr marL="0" indent="0">
              <a:buNone/>
            </a:pPr>
            <a:r>
              <a:rPr lang="en-US" sz="2400" dirty="0"/>
              <a:t>Definitions used by teachers:</a:t>
            </a:r>
          </a:p>
          <a:p>
            <a:r>
              <a:rPr lang="en-US" sz="2400" b="1" i="1" dirty="0"/>
              <a:t>Polygon: </a:t>
            </a:r>
            <a:r>
              <a:rPr lang="en-US" sz="2400" i="1" dirty="0"/>
              <a:t>A closed figure consisting of line segments (sides) connected endpoint to endpoint. The sides of a polygon may not cross.</a:t>
            </a:r>
          </a:p>
          <a:p>
            <a:r>
              <a:rPr lang="en-US" sz="2400" b="1" i="1" dirty="0"/>
              <a:t>Parallelogram: </a:t>
            </a:r>
            <a:r>
              <a:rPr lang="en-US" sz="2400" i="1" dirty="0"/>
              <a:t>A 4-sided polygon whose opposite sides are parallel. The opposite sides of a parallelogram are also the same length. And the opposite angles in a parallelogram have the same measure.</a:t>
            </a:r>
            <a:endParaRPr lang="en-US" sz="2400" b="1" i="1" dirty="0"/>
          </a:p>
        </p:txBody>
      </p:sp>
      <p:sp>
        <p:nvSpPr>
          <p:cNvPr id="6" name="TextBox 5"/>
          <p:cNvSpPr txBox="1"/>
          <p:nvPr/>
        </p:nvSpPr>
        <p:spPr>
          <a:xfrm>
            <a:off x="8229600" y="6400800"/>
            <a:ext cx="470276" cy="276999"/>
          </a:xfrm>
          <a:prstGeom prst="rect">
            <a:avLst/>
          </a:prstGeom>
          <a:noFill/>
        </p:spPr>
        <p:txBody>
          <a:bodyPr wrap="none" rtlCol="0">
            <a:spAutoFit/>
          </a:bodyPr>
          <a:lstStyle/>
          <a:p>
            <a:r>
              <a:rPr lang="en-US" sz="1200" dirty="0">
                <a:latin typeface="Tahoma"/>
                <a:cs typeface="Tahoma"/>
              </a:rPr>
              <a:t>8.3c</a:t>
            </a:r>
          </a:p>
        </p:txBody>
      </p:sp>
    </p:spTree>
    <p:extLst>
      <p:ext uri="{BB962C8B-B14F-4D97-AF65-F5344CB8AC3E}">
        <p14:creationId xmlns:p14="http://schemas.microsoft.com/office/powerpoint/2010/main" val="196928245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Geometry Statement: </a:t>
            </a:r>
            <a:br>
              <a:rPr lang="en-US" dirty="0"/>
            </a:br>
            <a:r>
              <a:rPr lang="en-US" dirty="0"/>
              <a:t>Parallelograms &amp; Rectangles</a:t>
            </a:r>
          </a:p>
        </p:txBody>
      </p:sp>
      <p:sp>
        <p:nvSpPr>
          <p:cNvPr id="9" name="Content Placeholder 2"/>
          <p:cNvSpPr>
            <a:spLocks noGrp="1"/>
          </p:cNvSpPr>
          <p:nvPr>
            <p:ph idx="1"/>
          </p:nvPr>
        </p:nvSpPr>
        <p:spPr>
          <a:noFill/>
          <a:ln>
            <a:noFill/>
          </a:ln>
        </p:spPr>
        <p:txBody>
          <a:bodyPr anchor="t">
            <a:noAutofit/>
          </a:bodyPr>
          <a:lstStyle/>
          <a:p>
            <a:pPr marL="0" indent="0">
              <a:buNone/>
            </a:pPr>
            <a:r>
              <a:rPr lang="en-US" dirty="0"/>
              <a:t>Decide whether the following statement is </a:t>
            </a:r>
            <a:r>
              <a:rPr lang="en-US" b="1" dirty="0"/>
              <a:t>true</a:t>
            </a:r>
            <a:r>
              <a:rPr lang="en-US" dirty="0"/>
              <a:t> or </a:t>
            </a:r>
            <a:r>
              <a:rPr lang="en-US" b="1" dirty="0"/>
              <a:t>false</a:t>
            </a:r>
            <a:r>
              <a:rPr lang="en-US" dirty="0"/>
              <a:t> and develop a clear justification </a:t>
            </a:r>
            <a:r>
              <a:rPr lang="en-US"/>
              <a:t>or refutation for </a:t>
            </a:r>
            <a:r>
              <a:rPr lang="en-US" dirty="0"/>
              <a:t>your conclusion.</a:t>
            </a:r>
          </a:p>
          <a:p>
            <a:pPr marL="0" indent="0">
              <a:buNone/>
            </a:pPr>
            <a:endParaRPr lang="en-US" dirty="0"/>
          </a:p>
          <a:p>
            <a:pPr marL="0" indent="0">
              <a:buNone/>
            </a:pPr>
            <a:r>
              <a:rPr lang="en-US" i="1" dirty="0"/>
              <a:t>Any parallelogram with at least one right angle is a rectangle.</a:t>
            </a:r>
          </a:p>
          <a:p>
            <a:pPr marL="0" indent="0">
              <a:buNone/>
            </a:pPr>
            <a:endParaRPr lang="en-US" i="1" dirty="0"/>
          </a:p>
        </p:txBody>
      </p:sp>
      <p:sp>
        <p:nvSpPr>
          <p:cNvPr id="5" name="Footer Placeholder 4"/>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8.3d</a:t>
            </a:r>
          </a:p>
        </p:txBody>
      </p:sp>
    </p:spTree>
    <p:extLst>
      <p:ext uri="{BB962C8B-B14F-4D97-AF65-F5344CB8AC3E}">
        <p14:creationId xmlns:p14="http://schemas.microsoft.com/office/powerpoint/2010/main" val="1483655559"/>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4750</TotalTime>
  <Words>1266</Words>
  <Application>Microsoft Macintosh PowerPoint</Application>
  <PresentationFormat>On-screen Show (4:3)</PresentationFormat>
  <Paragraphs>112</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ＭＳ Ｐゴシック</vt:lpstr>
      <vt:lpstr>Arial</vt:lpstr>
      <vt:lpstr>Calibri</vt:lpstr>
      <vt:lpstr>Tahoma</vt:lpstr>
      <vt:lpstr>Default Design</vt:lpstr>
      <vt:lpstr>Overview of Session 8</vt:lpstr>
      <vt:lpstr>Geometry Statement: Squares &amp; Rectangles</vt:lpstr>
      <vt:lpstr>Geometry Statements</vt:lpstr>
      <vt:lpstr>Geometry Statements: Partner work</vt:lpstr>
      <vt:lpstr>Features of a “good” mathematical explanation</vt:lpstr>
      <vt:lpstr>Geometry statement: Quadrilaterals</vt:lpstr>
      <vt:lpstr>Approach 1 – Finding a counterexample</vt:lpstr>
      <vt:lpstr>Approach 2 – A pentagon as a possible counterexample</vt:lpstr>
      <vt:lpstr>Geometry Statement:  Parallelograms &amp; Rectangles</vt:lpstr>
      <vt:lpstr>Geometry Statement:  Parallelograms &amp; Squares</vt:lpstr>
      <vt:lpstr>Analyzing student explanations</vt:lpstr>
      <vt:lpstr>Responding to student explanations</vt:lpstr>
      <vt:lpstr>Summary</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dc:creator>
  <cp:lastModifiedBy>Microsoft Office User</cp:lastModifiedBy>
  <cp:revision>266</cp:revision>
  <cp:lastPrinted>2013-11-21T17:56:20Z</cp:lastPrinted>
  <dcterms:created xsi:type="dcterms:W3CDTF">2012-09-04T03:31:40Z</dcterms:created>
  <dcterms:modified xsi:type="dcterms:W3CDTF">2018-08-07T15:21:23Z</dcterms:modified>
</cp:coreProperties>
</file>