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5"/>
  </p:notesMasterIdLst>
  <p:handoutMasterIdLst>
    <p:handoutMasterId r:id="rId16"/>
  </p:handoutMasterIdLst>
  <p:sldIdLst>
    <p:sldId id="325" r:id="rId2"/>
    <p:sldId id="326" r:id="rId3"/>
    <p:sldId id="338" r:id="rId4"/>
    <p:sldId id="328" r:id="rId5"/>
    <p:sldId id="329" r:id="rId6"/>
    <p:sldId id="330" r:id="rId7"/>
    <p:sldId id="331" r:id="rId8"/>
    <p:sldId id="332" r:id="rId9"/>
    <p:sldId id="333" r:id="rId10"/>
    <p:sldId id="334" r:id="rId11"/>
    <p:sldId id="335" r:id="rId12"/>
    <p:sldId id="336" r:id="rId13"/>
    <p:sldId id="337" r:id="rId1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81">
          <p15:clr>
            <a:srgbClr val="A4A3A4"/>
          </p15:clr>
        </p15:guide>
        <p15:guide id="2" orient="horz" pos="1153">
          <p15:clr>
            <a:srgbClr val="A4A3A4"/>
          </p15:clr>
        </p15:guide>
        <p15:guide id="3" orient="horz" pos="4178">
          <p15:clr>
            <a:srgbClr val="A4A3A4"/>
          </p15:clr>
        </p15:guide>
        <p15:guide id="4" orient="horz" pos="2155">
          <p15:clr>
            <a:srgbClr val="A4A3A4"/>
          </p15:clr>
        </p15:guide>
        <p15:guide id="5" orient="horz" pos="3862">
          <p15:clr>
            <a:srgbClr val="A4A3A4"/>
          </p15:clr>
        </p15:guide>
        <p15:guide id="6" orient="horz" pos="1151">
          <p15:clr>
            <a:srgbClr val="A4A3A4"/>
          </p15:clr>
        </p15:guide>
        <p15:guide id="7" orient="horz" pos="2160">
          <p15:clr>
            <a:srgbClr val="A4A3A4"/>
          </p15:clr>
        </p15:guide>
        <p15:guide id="8" orient="horz" pos="3874">
          <p15:clr>
            <a:srgbClr val="A4A3A4"/>
          </p15:clr>
        </p15:guide>
        <p15:guide id="9" pos="235">
          <p15:clr>
            <a:srgbClr val="A4A3A4"/>
          </p15:clr>
        </p15:guide>
        <p15:guide id="10" pos="5526">
          <p15:clr>
            <a:srgbClr val="A4A3A4"/>
          </p15:clr>
        </p15:guide>
        <p15:guide id="11" pos="289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3" frameSlides="1"/>
  <p:clrMru>
    <a:srgbClr val="FCD77C"/>
    <a:srgbClr val="EDBD2B"/>
    <a:srgbClr val="E8B41C"/>
    <a:srgbClr val="FAF6E9"/>
    <a:srgbClr val="F4ECD0"/>
    <a:srgbClr val="E49823"/>
    <a:srgbClr val="FFAC29"/>
    <a:srgbClr val="0A224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038" autoAdjust="0"/>
    <p:restoredTop sz="79002" autoAdjust="0"/>
  </p:normalViewPr>
  <p:slideViewPr>
    <p:cSldViewPr snapToGrid="0" showGuides="1">
      <p:cViewPr varScale="1">
        <p:scale>
          <a:sx n="127" d="100"/>
          <a:sy n="127" d="100"/>
        </p:scale>
        <p:origin x="1872" y="176"/>
      </p:cViewPr>
      <p:guideLst>
        <p:guide orient="horz" pos="181"/>
        <p:guide orient="horz" pos="1153"/>
        <p:guide orient="horz" pos="4178"/>
        <p:guide orient="horz" pos="2155"/>
        <p:guide orient="horz" pos="3862"/>
        <p:guide orient="horz" pos="1151"/>
        <p:guide orient="horz" pos="2160"/>
        <p:guide orient="horz" pos="3874"/>
        <p:guide pos="235"/>
        <p:guide pos="5526"/>
        <p:guide pos="2894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9" d="100"/>
        <a:sy n="89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93D16D2-45E3-F04E-B21B-75BDAAF834C0}" type="datetime1">
              <a:rPr lang="en-US" smtClean="0"/>
              <a:t>8/7/18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C388548-2B64-2D41-BEBD-3EBA363F5B3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9376594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EF472CE-407F-8243-B9FE-125B0FBD4759}" type="datetime1">
              <a:rPr lang="en-US" smtClean="0"/>
              <a:t>8/7/18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DA84BB5-8C22-FE4A-9B97-A7A27B420F0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4993689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211310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923678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205889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724737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Made and justified conjectures &amp; considered engagement in the mathematical practices through work on the Pascal’s Triangle Problem </a:t>
            </a:r>
          </a:p>
          <a:p>
            <a:pPr lvl="0"/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Scaled mathematics tasks and considered how to make mathematical practices more explicit within tasks</a:t>
            </a:r>
            <a:r>
              <a:rPr lang="en-US" sz="1200" u="sng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010509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120101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A84BB5-8C22-FE4A-9B97-A7A27B420F01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794145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775911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See how the second</a:t>
            </a:r>
            <a:r>
              <a:rPr lang="en-US" baseline="0" dirty="0"/>
              <a:t> question goes in the pilot…. Possibly cut in the future.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613125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274904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622306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02214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 (Font 1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3" name="Rectangle 3"/>
          <p:cNvSpPr>
            <a:spLocks noGrp="1" noChangeArrowheads="1"/>
          </p:cNvSpPr>
          <p:nvPr>
            <p:ph idx="1"/>
          </p:nvPr>
        </p:nvSpPr>
        <p:spPr bwMode="auto">
          <a:xfrm>
            <a:off x="381000" y="1828800"/>
            <a:ext cx="8382000" cy="4297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>
            <a:lvl5pPr>
              <a:defRPr sz="16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7C6CEE-25B7-CF4B-8870-CE53B14CB18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This work is licensed under a Creative Commons Attribution-Noncommercial-4.0 International License: https://</a:t>
            </a:r>
            <a:r>
              <a:rPr lang="en-US" dirty="0" err="1"/>
              <a:t>creativecommons.org</a:t>
            </a:r>
            <a:r>
              <a:rPr lang="en-US" dirty="0"/>
              <a:t>/licenses/by-</a:t>
            </a:r>
            <a:r>
              <a:rPr lang="en-US" dirty="0" err="1"/>
              <a:t>nc</a:t>
            </a:r>
            <a:r>
              <a:rPr lang="en-US" dirty="0"/>
              <a:t>/4.0/
© 2018 Mathematics Teaching and Learning to Teach • School of Education • University of Michigan • Ann Arbor, MI 48109-1259 • </a:t>
            </a:r>
            <a:r>
              <a:rPr lang="en-US" dirty="0" err="1"/>
              <a:t>mtlt@umich.edu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4733599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This work is licensed under a Creative Commons Attribution-Noncommercial-4.0 International License: https://</a:t>
            </a:r>
            <a:r>
              <a:rPr lang="en-US" dirty="0" err="1"/>
              <a:t>creativecommons.org</a:t>
            </a:r>
            <a:r>
              <a:rPr lang="en-US" dirty="0"/>
              <a:t>/licenses/by-</a:t>
            </a:r>
            <a:r>
              <a:rPr lang="en-US" dirty="0" err="1"/>
              <a:t>nc</a:t>
            </a:r>
            <a:r>
              <a:rPr lang="en-US" dirty="0"/>
              <a:t>/4.0/
© 2018 Mathematics Teaching and Learning to Teach • School of Education • University of Michigan • Ann Arbor, MI 48109-1259 • </a:t>
            </a:r>
            <a:r>
              <a:rPr lang="en-US" dirty="0" err="1"/>
              <a:t>mtlt@umich.edu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8DAE462-9B62-C646-9DCB-3F9B67D9585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53395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(Font 2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3" name="Rectangle 3"/>
          <p:cNvSpPr>
            <a:spLocks noGrp="1" noChangeArrowheads="1"/>
          </p:cNvSpPr>
          <p:nvPr>
            <p:ph idx="1"/>
          </p:nvPr>
        </p:nvSpPr>
        <p:spPr bwMode="auto">
          <a:xfrm>
            <a:off x="381000" y="1828800"/>
            <a:ext cx="8382000" cy="4297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600"/>
            </a:lvl4pPr>
            <a:lvl5pPr>
              <a:defRPr sz="14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681840-CFDF-D342-9C56-71AEE65ACCB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This work is licensed under a Creative Commons Attribution-Noncommercial-4.0 International License: https://</a:t>
            </a:r>
            <a:r>
              <a:rPr lang="en-US" dirty="0" err="1"/>
              <a:t>creativecommons.org</a:t>
            </a:r>
            <a:r>
              <a:rPr lang="en-US" dirty="0"/>
              <a:t>/licenses/by-</a:t>
            </a:r>
            <a:r>
              <a:rPr lang="en-US" dirty="0" err="1"/>
              <a:t>nc</a:t>
            </a:r>
            <a:r>
              <a:rPr lang="en-US" dirty="0"/>
              <a:t>/4.0/
© 2018 Mathematics Teaching and Learning to Teach • School of Education • University of Michigan • Ann Arbor, MI 48109-1259 • </a:t>
            </a:r>
            <a:r>
              <a:rPr lang="en-US" dirty="0" err="1"/>
              <a:t>mtlt@umich.edu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077369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(Font 3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3" name="Rectangle 3"/>
          <p:cNvSpPr>
            <a:spLocks noGrp="1" noChangeArrowheads="1"/>
          </p:cNvSpPr>
          <p:nvPr>
            <p:ph idx="1"/>
          </p:nvPr>
        </p:nvSpPr>
        <p:spPr bwMode="auto">
          <a:xfrm>
            <a:off x="381000" y="1828800"/>
            <a:ext cx="8382000" cy="4297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CA46C9-D141-0B47-891F-94A1D10DF5D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This work is licensed under a Creative Commons Attribution-Noncommercial-4.0 International License: https://</a:t>
            </a:r>
            <a:r>
              <a:rPr lang="en-US" dirty="0" err="1"/>
              <a:t>creativecommons.org</a:t>
            </a:r>
            <a:r>
              <a:rPr lang="en-US" dirty="0"/>
              <a:t>/licenses/by-</a:t>
            </a:r>
            <a:r>
              <a:rPr lang="en-US" dirty="0" err="1"/>
              <a:t>nc</a:t>
            </a:r>
            <a:r>
              <a:rPr lang="en-US" dirty="0"/>
              <a:t>/4.0/
© 2018 Mathematics Teaching and Learning to Teach • School of Education • University of Michigan • Ann Arbor, MI 48109-1259 • </a:t>
            </a:r>
            <a:r>
              <a:rPr lang="en-US" dirty="0" err="1"/>
              <a:t>mtlt@umich.edu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515289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(Font 4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3" name="Rectangle 3"/>
          <p:cNvSpPr>
            <a:spLocks noGrp="1" noChangeArrowheads="1"/>
          </p:cNvSpPr>
          <p:nvPr>
            <p:ph idx="1"/>
          </p:nvPr>
        </p:nvSpPr>
        <p:spPr bwMode="auto">
          <a:xfrm>
            <a:off x="381000" y="1828800"/>
            <a:ext cx="8382000" cy="4297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>
            <a:lvl1pPr>
              <a:defRPr sz="20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505A21-99B0-6E43-B7F6-999B718A6A9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This work is licensed under a Creative Commons Attribution-Noncommercial-4.0 International License: https://</a:t>
            </a:r>
            <a:r>
              <a:rPr lang="en-US" dirty="0" err="1"/>
              <a:t>creativecommons.org</a:t>
            </a:r>
            <a:r>
              <a:rPr lang="en-US" dirty="0"/>
              <a:t>/licenses/by-</a:t>
            </a:r>
            <a:r>
              <a:rPr lang="en-US" dirty="0" err="1"/>
              <a:t>nc</a:t>
            </a:r>
            <a:r>
              <a:rPr lang="en-US" dirty="0"/>
              <a:t>/4.0/
© 2018 Mathematics Teaching and Learning to Teach • School of Education • University of Michigan • Ann Arbor, MI 48109-1259 • </a:t>
            </a:r>
            <a:r>
              <a:rPr lang="en-US" dirty="0" err="1"/>
              <a:t>mtlt@umich.edu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497005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(Font 5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3" name="Rectangle 3"/>
          <p:cNvSpPr>
            <a:spLocks noGrp="1" noChangeArrowheads="1"/>
          </p:cNvSpPr>
          <p:nvPr>
            <p:ph idx="1"/>
          </p:nvPr>
        </p:nvSpPr>
        <p:spPr bwMode="auto">
          <a:xfrm>
            <a:off x="381000" y="1828800"/>
            <a:ext cx="8382000" cy="4297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C63040-4348-5A4B-8418-A288BE5EDFF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This work is licensed under a Creative Commons Attribution-Noncommercial-4.0 International License: https://</a:t>
            </a:r>
            <a:r>
              <a:rPr lang="en-US" dirty="0" err="1"/>
              <a:t>creativecommons.org</a:t>
            </a:r>
            <a:r>
              <a:rPr lang="en-US" dirty="0"/>
              <a:t>/licenses/by-</a:t>
            </a:r>
            <a:r>
              <a:rPr lang="en-US" dirty="0" err="1"/>
              <a:t>nc</a:t>
            </a:r>
            <a:r>
              <a:rPr lang="en-US" dirty="0"/>
              <a:t>/4.0/
© 2018 Mathematics Teaching and Learning to Teach • School of Education • University of Michigan • Ann Arbor, MI 48109-1259 • </a:t>
            </a:r>
            <a:r>
              <a:rPr lang="en-US" dirty="0" err="1"/>
              <a:t>mtlt@umich.edu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5865374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93700" y="1834094"/>
            <a:ext cx="4102100" cy="427460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4400" y="1834093"/>
            <a:ext cx="4038600" cy="427460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8BB2EB-04CD-F841-BD54-12600B0B92C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This work is licensed under a Creative Commons Attribution-Noncommercial-4.0 International License: https://</a:t>
            </a:r>
            <a:r>
              <a:rPr lang="en-US" dirty="0" err="1"/>
              <a:t>creativecommons.org</a:t>
            </a:r>
            <a:r>
              <a:rPr lang="en-US" dirty="0"/>
              <a:t>/licenses/by-</a:t>
            </a:r>
            <a:r>
              <a:rPr lang="en-US" dirty="0" err="1"/>
              <a:t>nc</a:t>
            </a:r>
            <a:r>
              <a:rPr lang="en-US" dirty="0"/>
              <a:t>/4.0/
© 2018 Mathematics Teaching and Learning to Teach • School of Education • University of Michigan • Ann Arbor, MI 48109-1259 • </a:t>
            </a:r>
            <a:r>
              <a:rPr lang="en-US" dirty="0" err="1"/>
              <a:t>mtlt@umich.edu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1892098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5C7F6C-AE1D-764E-A07D-A3388B4EC2D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This work is licensed under a Creative Commons Attribution-Noncommercial-4.0 International License: https://</a:t>
            </a:r>
            <a:r>
              <a:rPr lang="en-US" dirty="0" err="1"/>
              <a:t>creativecommons.org</a:t>
            </a:r>
            <a:r>
              <a:rPr lang="en-US" dirty="0"/>
              <a:t>/licenses/by-</a:t>
            </a:r>
            <a:r>
              <a:rPr lang="en-US" dirty="0" err="1"/>
              <a:t>nc</a:t>
            </a:r>
            <a:r>
              <a:rPr lang="en-US" dirty="0"/>
              <a:t>/4.0/
© 2018 Mathematics Teaching and Learning to Teach • School of Education • University of Michigan • Ann Arbor, MI 48109-1259 • </a:t>
            </a:r>
            <a:r>
              <a:rPr lang="en-US" dirty="0" err="1"/>
              <a:t>mtlt@umich.edu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0462432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B51801-A1AB-4646-9FD5-931AEBEC591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3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This work is licensed under a Creative Commons Attribution-Noncommercial-4.0 International License: https://</a:t>
            </a:r>
            <a:r>
              <a:rPr lang="en-US" dirty="0" err="1"/>
              <a:t>creativecommons.org</a:t>
            </a:r>
            <a:r>
              <a:rPr lang="en-US" dirty="0"/>
              <a:t>/licenses/by-</a:t>
            </a:r>
            <a:r>
              <a:rPr lang="en-US" dirty="0" err="1"/>
              <a:t>nc</a:t>
            </a:r>
            <a:r>
              <a:rPr lang="en-US" dirty="0"/>
              <a:t>/4.0/
© 2018 Mathematics Teaching and Learning to Teach • School of Education • University of Michigan • Ann Arbor, MI 48109-1259 • </a:t>
            </a:r>
            <a:r>
              <a:rPr lang="en-US" dirty="0" err="1"/>
              <a:t>mtlt@umich.edu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1365644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380999" y="609600"/>
            <a:ext cx="8380413" cy="5486400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1CC738-6E12-8745-A38F-55F00EA375A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This work is licensed under a Creative Commons Attribution-Noncommercial-4.0 International License: https://</a:t>
            </a:r>
            <a:r>
              <a:rPr lang="en-US" dirty="0" err="1"/>
              <a:t>creativecommons.org</a:t>
            </a:r>
            <a:r>
              <a:rPr lang="en-US" dirty="0"/>
              <a:t>/licenses/by-</a:t>
            </a:r>
            <a:r>
              <a:rPr lang="en-US" dirty="0" err="1"/>
              <a:t>nc</a:t>
            </a:r>
            <a:r>
              <a:rPr lang="en-US" dirty="0"/>
              <a:t>/4.0/
© 2018 Mathematics Teaching and Learning to Teach • School of Education • University of Michigan • Ann Arbor, MI 48109-1259 • </a:t>
            </a:r>
            <a:r>
              <a:rPr lang="en-US" dirty="0" err="1"/>
              <a:t>mtlt@umich.edu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5412589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68300" y="304800"/>
            <a:ext cx="8394700" cy="1371600"/>
          </a:xfrm>
          <a:prstGeom prst="rect">
            <a:avLst/>
          </a:prstGeom>
          <a:solidFill>
            <a:srgbClr val="0A2241"/>
          </a:solidFill>
          <a:ln>
            <a:noFill/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1000" y="1828800"/>
            <a:ext cx="8382000" cy="4297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153400" y="6245225"/>
            <a:ext cx="609600" cy="38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/>
                <a:cs typeface="Arial"/>
              </a:defRPr>
            </a:lvl1pPr>
          </a:lstStyle>
          <a:p>
            <a:fld id="{EBE3BB92-FF3B-6447-B668-FB1B7893955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>
          <a:xfrm>
            <a:off x="381000" y="6156325"/>
            <a:ext cx="8382000" cy="4730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  <a:latin typeface="Tahoma"/>
                <a:cs typeface="Tahoma"/>
              </a:defRPr>
            </a:lvl1pPr>
          </a:lstStyle>
          <a:p>
            <a:pPr>
              <a:defRPr/>
            </a:pPr>
            <a:r>
              <a:rPr lang="en-US" dirty="0">
                <a:latin typeface="Tahoma" pitchFamily="-112" charset="0"/>
              </a:rPr>
              <a:t>This work is licensed under a Creative Commons Attribution-Noncommercial-4.0 International License: https://</a:t>
            </a:r>
            <a:r>
              <a:rPr lang="en-US" dirty="0" err="1">
                <a:latin typeface="Tahoma" pitchFamily="-112" charset="0"/>
              </a:rPr>
              <a:t>creativecommons.org</a:t>
            </a:r>
            <a:r>
              <a:rPr lang="en-US" dirty="0">
                <a:latin typeface="Tahoma" pitchFamily="-112" charset="0"/>
              </a:rPr>
              <a:t>/licenses/by-</a:t>
            </a:r>
            <a:r>
              <a:rPr lang="en-US" dirty="0" err="1">
                <a:latin typeface="Tahoma" pitchFamily="-112" charset="0"/>
              </a:rPr>
              <a:t>nc</a:t>
            </a:r>
            <a:r>
              <a:rPr lang="en-US" dirty="0">
                <a:latin typeface="Tahoma" pitchFamily="-112" charset="0"/>
              </a:rPr>
              <a:t>/4.0/
© 2018 Mathematics Teaching and Learning to Teach • School of Education • University of Michigan • Ann Arbor, MI 48109-1259 • </a:t>
            </a:r>
            <a:r>
              <a:rPr lang="en-US" dirty="0" err="1">
                <a:latin typeface="Tahoma" pitchFamily="-112" charset="0"/>
              </a:rPr>
              <a:t>mtlt@umich.edu</a:t>
            </a:r>
            <a:endParaRPr lang="en-US" dirty="0">
              <a:latin typeface="Tahoma" pitchFamily="-11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329175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ransition/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+mj-lt"/>
          <a:ea typeface="ＭＳ Ｐゴシック" pitchFamily="24" charset="-128"/>
          <a:cs typeface="ＭＳ Ｐゴシック" pitchFamily="24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Tahoma" pitchFamily="24" charset="0"/>
          <a:ea typeface="ＭＳ Ｐゴシック" pitchFamily="24" charset="-128"/>
          <a:cs typeface="ＭＳ Ｐゴシック" pitchFamily="24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Tahoma" pitchFamily="24" charset="0"/>
          <a:ea typeface="ＭＳ Ｐゴシック" pitchFamily="24" charset="-128"/>
          <a:cs typeface="ＭＳ Ｐゴシック" pitchFamily="24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Tahoma" pitchFamily="24" charset="0"/>
          <a:ea typeface="ＭＳ Ｐゴシック" pitchFamily="24" charset="-128"/>
          <a:cs typeface="ＭＳ Ｐゴシック" pitchFamily="24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Tahoma" pitchFamily="24" charset="0"/>
          <a:ea typeface="ＭＳ Ｐゴシック" pitchFamily="24" charset="-128"/>
          <a:cs typeface="ＭＳ Ｐゴシック" pitchFamily="24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Tahoma" pitchFamily="2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Tahoma" pitchFamily="2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Tahoma" pitchFamily="2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Tahoma" pitchFamily="2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ＭＳ Ｐゴシック" pitchFamily="24" charset="-128"/>
          <a:cs typeface="ＭＳ Ｐゴシック" pitchFamily="24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ＭＳ Ｐゴシック" pitchFamily="24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pitchFamily="24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pitchFamily="24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24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24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24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24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24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0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Overview of Session 9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z="3200" dirty="0"/>
              <a:t>Recognizing the mathematical practices in action</a:t>
            </a:r>
          </a:p>
          <a:p>
            <a:r>
              <a:rPr lang="en-US" sz="3200" dirty="0"/>
              <a:t>Scaling mathematics tasks and considering how to make mathematical practices more explicit with tasks</a:t>
            </a:r>
          </a:p>
          <a:p>
            <a:pPr marL="0" lvl="0" indent="0">
              <a:buNone/>
            </a:pPr>
            <a:endParaRPr lang="en-US" sz="32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This work is licensed under a Creative Commons Attribution-Noncommercial-4.0 International License: https://</a:t>
            </a:r>
            <a:r>
              <a:rPr lang="en-US" dirty="0" err="1"/>
              <a:t>creativecommons.org</a:t>
            </a:r>
            <a:r>
              <a:rPr lang="en-US" dirty="0"/>
              <a:t>/licenses/by-</a:t>
            </a:r>
            <a:r>
              <a:rPr lang="en-US" dirty="0" err="1"/>
              <a:t>nc</a:t>
            </a:r>
            <a:r>
              <a:rPr lang="en-US" dirty="0"/>
              <a:t>/4.0/
© 2018 Mathematics Teaching and Learning to Teach • School of Education • University of Michigan • Ann Arbor, MI 48109-1259 • </a:t>
            </a:r>
            <a:r>
              <a:rPr lang="en-US" dirty="0" err="1"/>
              <a:t>mtlt@umich.edu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8229600" y="6400800"/>
            <a:ext cx="48004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Tahoma"/>
                <a:cs typeface="Tahoma"/>
              </a:rPr>
              <a:t>9.1a</a:t>
            </a:r>
          </a:p>
        </p:txBody>
      </p:sp>
    </p:spTree>
    <p:extLst>
      <p:ext uri="{BB962C8B-B14F-4D97-AF65-F5344CB8AC3E}">
        <p14:creationId xmlns:p14="http://schemas.microsoft.com/office/powerpoint/2010/main" val="281074817"/>
      </p:ext>
    </p:extLst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Infusing reasoning into</a:t>
            </a:r>
            <a:br>
              <a:rPr lang="en-US" dirty="0"/>
            </a:br>
            <a:r>
              <a:rPr lang="en-US" dirty="0"/>
              <a:t>Guess My Rule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Modify the task in different ways</a:t>
            </a:r>
          </a:p>
          <a:p>
            <a:pPr lvl="1"/>
            <a:r>
              <a:rPr lang="en-US" sz="2800" dirty="0"/>
              <a:t>What, specifically, did you change about the task? </a:t>
            </a:r>
          </a:p>
          <a:p>
            <a:pPr lvl="1"/>
            <a:r>
              <a:rPr lang="en-US" sz="2800" dirty="0"/>
              <a:t>How do you think each modification enhances the potential to engage students in mathematical reasoning or practices?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This work is licensed under a Creative Commons Attribution-Noncommercial-4.0 International License: https://</a:t>
            </a:r>
            <a:r>
              <a:rPr lang="en-US" dirty="0" err="1"/>
              <a:t>creativecommons.org</a:t>
            </a:r>
            <a:r>
              <a:rPr lang="en-US" dirty="0"/>
              <a:t>/licenses/by-</a:t>
            </a:r>
            <a:r>
              <a:rPr lang="en-US" dirty="0" err="1"/>
              <a:t>nc</a:t>
            </a:r>
            <a:r>
              <a:rPr lang="en-US" dirty="0"/>
              <a:t>/4.0/
© 2018 Mathematics Teaching and Learning to Teach • School of Education • University of Michigan • Ann Arbor, MI 48109-1259 • </a:t>
            </a:r>
            <a:r>
              <a:rPr lang="en-US" dirty="0" err="1"/>
              <a:t>mtlt@umich.edu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8229600" y="6400800"/>
            <a:ext cx="48432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Tahoma"/>
                <a:cs typeface="Tahoma"/>
              </a:rPr>
              <a:t>9.4b</a:t>
            </a:r>
          </a:p>
        </p:txBody>
      </p:sp>
    </p:spTree>
    <p:extLst>
      <p:ext uri="{BB962C8B-B14F-4D97-AF65-F5344CB8AC3E}">
        <p14:creationId xmlns:p14="http://schemas.microsoft.com/office/powerpoint/2010/main" val="417461085"/>
      </p:ext>
    </p:extLst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Approaches to modifying problems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lvl="0" indent="0">
              <a:lnSpc>
                <a:spcPct val="90000"/>
              </a:lnSpc>
              <a:buNone/>
            </a:pPr>
            <a:r>
              <a:rPr lang="en-US" sz="2400" dirty="0"/>
              <a:t>Try modifying a task by:</a:t>
            </a:r>
          </a:p>
          <a:p>
            <a:pPr lvl="0">
              <a:lnSpc>
                <a:spcPct val="90000"/>
              </a:lnSpc>
            </a:pPr>
            <a:r>
              <a:rPr lang="en-US" sz="2400" dirty="0"/>
              <a:t>Changing it to have more than one right answer</a:t>
            </a:r>
          </a:p>
          <a:p>
            <a:pPr lvl="0">
              <a:lnSpc>
                <a:spcPct val="90000"/>
              </a:lnSpc>
            </a:pPr>
            <a:r>
              <a:rPr lang="en-US" sz="2400" dirty="0"/>
              <a:t>Reversing the task to work backwards</a:t>
            </a:r>
          </a:p>
          <a:p>
            <a:pPr lvl="0">
              <a:lnSpc>
                <a:spcPct val="90000"/>
              </a:lnSpc>
            </a:pPr>
            <a:r>
              <a:rPr lang="en-US" sz="2400" dirty="0"/>
              <a:t>Making it into a multi-step problem</a:t>
            </a:r>
          </a:p>
          <a:p>
            <a:pPr lvl="0">
              <a:lnSpc>
                <a:spcPct val="90000"/>
              </a:lnSpc>
            </a:pPr>
            <a:r>
              <a:rPr lang="en-US" sz="2400" dirty="0"/>
              <a:t>Making it into one where students have to find all solutions</a:t>
            </a:r>
          </a:p>
          <a:p>
            <a:pPr lvl="0">
              <a:lnSpc>
                <a:spcPct val="90000"/>
              </a:lnSpc>
            </a:pPr>
            <a:r>
              <a:rPr lang="en-US" sz="2400" dirty="0"/>
              <a:t>Turning it into an analytic task, e.g.:</a:t>
            </a:r>
          </a:p>
          <a:p>
            <a:pPr lvl="1">
              <a:lnSpc>
                <a:spcPct val="90000"/>
              </a:lnSpc>
            </a:pPr>
            <a:r>
              <a:rPr lang="en-US" sz="2000" dirty="0"/>
              <a:t>Analysis of an alternative method</a:t>
            </a:r>
          </a:p>
          <a:p>
            <a:pPr lvl="1">
              <a:lnSpc>
                <a:spcPct val="90000"/>
              </a:lnSpc>
            </a:pPr>
            <a:r>
              <a:rPr lang="en-US" sz="2000" dirty="0"/>
              <a:t>A general claim</a:t>
            </a:r>
          </a:p>
          <a:p>
            <a:pPr lvl="1">
              <a:lnSpc>
                <a:spcPct val="90000"/>
              </a:lnSpc>
            </a:pPr>
            <a:r>
              <a:rPr lang="en-US" sz="2000" dirty="0"/>
              <a:t>Evaluation of correctness or validity</a:t>
            </a:r>
          </a:p>
          <a:p>
            <a:pPr lvl="1">
              <a:lnSpc>
                <a:spcPct val="90000"/>
              </a:lnSpc>
            </a:pPr>
            <a:r>
              <a:rPr lang="en-US" sz="2000" dirty="0"/>
              <a:t>If incorrect, error analysis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8229600" y="6400800"/>
            <a:ext cx="47027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Tahoma"/>
                <a:cs typeface="Tahoma"/>
              </a:rPr>
              <a:t>9.4c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3759FA3-993C-1D42-A999-78217BFEC7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81000" y="6196517"/>
            <a:ext cx="8382000" cy="473075"/>
          </a:xfrm>
        </p:spPr>
        <p:txBody>
          <a:bodyPr/>
          <a:lstStyle/>
          <a:p>
            <a:pPr>
              <a:defRPr/>
            </a:pPr>
            <a:r>
              <a:rPr lang="en-US" dirty="0"/>
              <a:t>This work is licensed under a Creative Commons Attribution-Noncommercial-4.0 International License: https://</a:t>
            </a:r>
            <a:r>
              <a:rPr lang="en-US" dirty="0" err="1"/>
              <a:t>creativecommons.org</a:t>
            </a:r>
            <a:r>
              <a:rPr lang="en-US" dirty="0"/>
              <a:t>/licenses/by-</a:t>
            </a:r>
            <a:r>
              <a:rPr lang="en-US" dirty="0" err="1"/>
              <a:t>nc</a:t>
            </a:r>
            <a:r>
              <a:rPr lang="en-US" dirty="0"/>
              <a:t>/4.0/
© 2018 Mathematics Teaching and Learning to Teach • School of Education • University of Michigan • Ann Arbor, MI 48109-1259 • </a:t>
            </a:r>
            <a:r>
              <a:rPr lang="en-US" dirty="0" err="1"/>
              <a:t>mtlt@umich.edu</a:t>
            </a:r>
            <a:r>
              <a:rPr lang="en-US" dirty="0"/>
              <a:t>
</a:t>
            </a:r>
          </a:p>
        </p:txBody>
      </p:sp>
    </p:spTree>
    <p:extLst>
      <p:ext uri="{BB962C8B-B14F-4D97-AF65-F5344CB8AC3E}">
        <p14:creationId xmlns:p14="http://schemas.microsoft.com/office/powerpoint/2010/main" val="46760322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Using modified tasks to make mathematical practices explicit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>
            <a:noAutofit/>
          </a:bodyPr>
          <a:lstStyle/>
          <a:p>
            <a:pPr>
              <a:lnSpc>
                <a:spcPct val="90000"/>
              </a:lnSpc>
            </a:pPr>
            <a:r>
              <a:rPr lang="en-US" dirty="0"/>
              <a:t>Modify the task in different ways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What, specifically, did you change about the task? 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How do you think each modification enhances the potential to engage students in mathematical reasoning or practices?</a:t>
            </a:r>
          </a:p>
          <a:p>
            <a:pPr lvl="0">
              <a:lnSpc>
                <a:spcPct val="90000"/>
              </a:lnSpc>
            </a:pPr>
            <a:r>
              <a:rPr lang="en-US" dirty="0"/>
              <a:t>Select one of the modified tasks to use as the context for making a mathematical practice explicit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Model the use of a mathematical practice as you complete the task making key facets of that practice explicit as you work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This work is licensed under a Creative Commons Attribution-Noncommercial-4.0 International License: https://</a:t>
            </a:r>
            <a:r>
              <a:rPr lang="en-US" dirty="0" err="1"/>
              <a:t>creativecommons.org</a:t>
            </a:r>
            <a:r>
              <a:rPr lang="en-US" dirty="0"/>
              <a:t>/licenses/by-</a:t>
            </a:r>
            <a:r>
              <a:rPr lang="en-US" dirty="0" err="1"/>
              <a:t>nc</a:t>
            </a:r>
            <a:r>
              <a:rPr lang="en-US" dirty="0"/>
              <a:t>/4.0/
© 2018 Mathematics Teaching and Learning to Teach • School of Education • University of Michigan • Ann Arbor, MI 48109-1259 • </a:t>
            </a:r>
            <a:r>
              <a:rPr lang="en-US" dirty="0" err="1"/>
              <a:t>mtlt@umich.edu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8229600" y="6400800"/>
            <a:ext cx="48432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Tahoma"/>
                <a:cs typeface="Tahoma"/>
              </a:rPr>
              <a:t>9.4d</a:t>
            </a:r>
          </a:p>
        </p:txBody>
      </p:sp>
    </p:spTree>
    <p:extLst>
      <p:ext uri="{BB962C8B-B14F-4D97-AF65-F5344CB8AC3E}">
        <p14:creationId xmlns:p14="http://schemas.microsoft.com/office/powerpoint/2010/main" val="1356572475"/>
      </p:ext>
    </p:extLst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>
              <a:buNone/>
            </a:pPr>
            <a:r>
              <a:rPr lang="en-US" sz="3200" dirty="0"/>
              <a:t>In this session, you:</a:t>
            </a:r>
          </a:p>
          <a:p>
            <a:pPr lvl="0"/>
            <a:r>
              <a:rPr lang="en-US" sz="3200" dirty="0"/>
              <a:t>Explained how particular patterns function and how they are produced</a:t>
            </a:r>
          </a:p>
          <a:p>
            <a:pPr lvl="0"/>
            <a:r>
              <a:rPr lang="en-US" sz="3200" dirty="0"/>
              <a:t>Identified examples of the mathematical practices in action</a:t>
            </a:r>
          </a:p>
          <a:p>
            <a:r>
              <a:rPr lang="en-US" sz="3200" dirty="0"/>
              <a:t>Planned instruction for reasoning and engagement in mathematical practices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This work is licensed under a Creative Commons Attribution-Noncommercial-4.0 International License: https://</a:t>
            </a:r>
            <a:r>
              <a:rPr lang="en-US" dirty="0" err="1"/>
              <a:t>creativecommons.org</a:t>
            </a:r>
            <a:r>
              <a:rPr lang="en-US" dirty="0"/>
              <a:t>/licenses/by-</a:t>
            </a:r>
            <a:r>
              <a:rPr lang="en-US" dirty="0" err="1"/>
              <a:t>nc</a:t>
            </a:r>
            <a:r>
              <a:rPr lang="en-US" dirty="0"/>
              <a:t>/4.0/
© 2018 Mathematics Teaching and Learning to Teach • School of Education • University of Michigan • Ann Arbor, MI 48109-1259 • </a:t>
            </a:r>
            <a:r>
              <a:rPr lang="en-US" dirty="0" err="1"/>
              <a:t>mtlt@umich.edu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8229600" y="6400800"/>
            <a:ext cx="48004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Tahoma"/>
                <a:cs typeface="Tahoma"/>
              </a:rPr>
              <a:t>9.5a</a:t>
            </a:r>
          </a:p>
        </p:txBody>
      </p:sp>
    </p:spTree>
    <p:extLst>
      <p:ext uri="{BB962C8B-B14F-4D97-AF65-F5344CB8AC3E}">
        <p14:creationId xmlns:p14="http://schemas.microsoft.com/office/powerpoint/2010/main" val="3390306664"/>
      </p:ext>
    </p:extLst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Pascal’s Triangle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solidFill>
            <a:srgbClr val="FCD77C"/>
          </a:solidFill>
          <a:ln>
            <a:solidFill>
              <a:schemeClr val="tx1"/>
            </a:solidFill>
          </a:ln>
        </p:spPr>
        <p:txBody>
          <a:bodyPr/>
          <a:lstStyle/>
          <a:p>
            <a:pPr marL="285750" indent="-285750">
              <a:buFont typeface="Arial"/>
              <a:buChar char="•"/>
            </a:pPr>
            <a:r>
              <a:rPr lang="en-US" dirty="0"/>
              <a:t>What patterns do you see in the triangle?  </a:t>
            </a:r>
          </a:p>
          <a:p>
            <a:pPr marL="285750" indent="-285750">
              <a:buFont typeface="Arial"/>
              <a:buChar char="•"/>
            </a:pPr>
            <a:r>
              <a:rPr lang="en-US" dirty="0"/>
              <a:t>What “rules” do these patterns follow?</a:t>
            </a:r>
          </a:p>
          <a:p>
            <a:pPr marL="285750" indent="-285750">
              <a:buFont typeface="Arial"/>
              <a:buChar char="•"/>
            </a:pPr>
            <a:r>
              <a:rPr lang="en-US" dirty="0"/>
              <a:t>If these patterns continue, what numbers would be in the seventh row?  How do you know?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This work is licensed under a Creative Commons Attribution-Noncommercial-4.0 International License: https://</a:t>
            </a:r>
            <a:r>
              <a:rPr lang="en-US" dirty="0" err="1"/>
              <a:t>creativecommons.org</a:t>
            </a:r>
            <a:r>
              <a:rPr lang="en-US" dirty="0"/>
              <a:t>/licenses/by-</a:t>
            </a:r>
            <a:r>
              <a:rPr lang="en-US" dirty="0" err="1"/>
              <a:t>nc</a:t>
            </a:r>
            <a:r>
              <a:rPr lang="en-US" dirty="0"/>
              <a:t>/4.0/
© 2018 Mathematics Teaching and Learning to Teach • School of Education • University of Michigan • Ann Arbor, MI 48109-1259 • </a:t>
            </a:r>
            <a:r>
              <a:rPr lang="en-US" dirty="0" err="1"/>
              <a:t>mtlt@umich.edu</a:t>
            </a:r>
            <a:endParaRPr lang="en-US" dirty="0"/>
          </a:p>
        </p:txBody>
      </p:sp>
      <p:pic>
        <p:nvPicPr>
          <p:cNvPr id="7" name="Content Placeholder 6"/>
          <p:cNvPicPr>
            <a:picLocks noGrp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33" r="1833"/>
          <a:stretch>
            <a:fillRect/>
          </a:stretch>
        </p:blipFill>
        <p:spPr bwMode="auto">
          <a:prstGeom prst="rect">
            <a:avLst/>
          </a:prstGeom>
          <a:noFill/>
          <a:ln w="12700" cmpd="sng">
            <a:solidFill>
              <a:schemeClr val="tx1"/>
            </a:solidFill>
          </a:ln>
          <a:extLst/>
        </p:spPr>
      </p:pic>
      <p:sp>
        <p:nvSpPr>
          <p:cNvPr id="8" name="TextBox 7"/>
          <p:cNvSpPr txBox="1"/>
          <p:nvPr/>
        </p:nvSpPr>
        <p:spPr>
          <a:xfrm>
            <a:off x="8229600" y="6400800"/>
            <a:ext cx="48004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Tahoma"/>
                <a:cs typeface="Tahoma"/>
              </a:rPr>
              <a:t>9.2a</a:t>
            </a:r>
          </a:p>
        </p:txBody>
      </p:sp>
    </p:spTree>
    <p:extLst>
      <p:ext uri="{BB962C8B-B14F-4D97-AF65-F5344CB8AC3E}">
        <p14:creationId xmlns:p14="http://schemas.microsoft.com/office/powerpoint/2010/main" val="974318511"/>
      </p:ext>
    </p:extLst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Pascal’s Triangle: Partner work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ln>
            <a:solidFill>
              <a:srgbClr val="000000"/>
            </a:solidFill>
          </a:ln>
        </p:spPr>
        <p:txBody>
          <a:bodyPr/>
          <a:lstStyle/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sz="2400" dirty="0"/>
          </a:p>
          <a:p>
            <a:pPr marL="285750" indent="-285750">
              <a:buFont typeface="Arial"/>
              <a:buChar char="•"/>
            </a:pPr>
            <a:endParaRPr lang="en-US" sz="2000" dirty="0"/>
          </a:p>
          <a:p>
            <a:pPr marL="285750" indent="-285750">
              <a:buFont typeface="Arial"/>
              <a:buChar char="•"/>
            </a:pPr>
            <a:endParaRPr lang="en-US" sz="2000" dirty="0"/>
          </a:p>
          <a:p>
            <a:pPr marL="285750" indent="-285750">
              <a:buFont typeface="Arial"/>
              <a:buChar char="•"/>
            </a:pPr>
            <a:r>
              <a:rPr lang="en-US" sz="2000" dirty="0"/>
              <a:t>What patterns do you see in the triangle?  </a:t>
            </a:r>
          </a:p>
          <a:p>
            <a:pPr marL="285750" indent="-285750">
              <a:buFont typeface="Arial"/>
              <a:buChar char="•"/>
            </a:pPr>
            <a:r>
              <a:rPr lang="en-US" sz="2000" dirty="0"/>
              <a:t>What “rules” do these patterns follow?</a:t>
            </a:r>
          </a:p>
          <a:p>
            <a:pPr marL="285750" indent="-285750">
              <a:buFont typeface="Arial"/>
              <a:buChar char="•"/>
            </a:pPr>
            <a:r>
              <a:rPr lang="en-US" sz="2000" dirty="0"/>
              <a:t>If these patterns continue, what numbers would be in the seventh row? How do you know?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solidFill>
            <a:srgbClr val="FCD77C"/>
          </a:solidFill>
          <a:ln>
            <a:solidFill>
              <a:srgbClr val="000000"/>
            </a:solidFill>
          </a:ln>
        </p:spPr>
        <p:txBody>
          <a:bodyPr/>
          <a:lstStyle/>
          <a:p>
            <a:pPr marL="0" indent="0">
              <a:buNone/>
            </a:pPr>
            <a:r>
              <a:rPr lang="en-US" sz="2000" dirty="0">
                <a:cs typeface="Tahoma"/>
              </a:rPr>
              <a:t>As you discuss the questions, consider:</a:t>
            </a:r>
          </a:p>
          <a:p>
            <a:r>
              <a:rPr lang="en-US" sz="2000" dirty="0">
                <a:cs typeface="Tahoma"/>
              </a:rPr>
              <a:t>Whether your explanations:</a:t>
            </a:r>
          </a:p>
          <a:p>
            <a:pPr marL="635000" lvl="1" indent="-177800"/>
            <a:r>
              <a:rPr lang="en-US" sz="1800" dirty="0"/>
              <a:t>Have a clear purpose</a:t>
            </a:r>
          </a:p>
          <a:p>
            <a:pPr marL="635000" lvl="1" indent="-177800"/>
            <a:r>
              <a:rPr lang="en-US" sz="1800" dirty="0"/>
              <a:t>Have a logical structure</a:t>
            </a:r>
          </a:p>
          <a:p>
            <a:pPr marL="635000" lvl="1" indent="-177800"/>
            <a:r>
              <a:rPr lang="en-US" sz="1800" dirty="0"/>
              <a:t>Use representations and language clearly and carefully  </a:t>
            </a:r>
          </a:p>
          <a:p>
            <a:pPr marL="635000" lvl="1" indent="-177800"/>
            <a:r>
              <a:rPr lang="en-US" sz="1800" dirty="0"/>
              <a:t>Have a focus on </a:t>
            </a:r>
            <a:r>
              <a:rPr lang="en-US" sz="1800" dirty="0">
                <a:solidFill>
                  <a:srgbClr val="000000"/>
                </a:solidFill>
              </a:rPr>
              <a:t>meaning and an orientation to </a:t>
            </a:r>
            <a:r>
              <a:rPr lang="en-US" sz="1800">
                <a:solidFill>
                  <a:srgbClr val="000000"/>
                </a:solidFill>
              </a:rPr>
              <a:t>the listener(s)</a:t>
            </a:r>
            <a:endParaRPr lang="en-US" sz="1800" dirty="0">
              <a:solidFill>
                <a:srgbClr val="000000"/>
              </a:solidFill>
            </a:endParaRPr>
          </a:p>
          <a:p>
            <a:r>
              <a:rPr lang="en-US" sz="2000" dirty="0">
                <a:cs typeface="Tahoma"/>
              </a:rPr>
              <a:t>How you and your partner are using the Pascal’s triangle representation in your explanations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This work is licensed under a Creative Commons Attribution-Noncommercial-4.0 International License: https://</a:t>
            </a:r>
            <a:r>
              <a:rPr lang="en-US" dirty="0" err="1"/>
              <a:t>creativecommons.org</a:t>
            </a:r>
            <a:r>
              <a:rPr lang="en-US" dirty="0"/>
              <a:t>/licenses/by-</a:t>
            </a:r>
            <a:r>
              <a:rPr lang="en-US" dirty="0" err="1"/>
              <a:t>nc</a:t>
            </a:r>
            <a:r>
              <a:rPr lang="en-US" dirty="0"/>
              <a:t>/4.0/
© 2018 Mathematics Teaching and Learning to Teach • School of Education • University of Michigan • Ann Arbor, MI 48109-1259 • </a:t>
            </a:r>
            <a:r>
              <a:rPr lang="en-US" dirty="0" err="1"/>
              <a:t>mtlt@umich.edu</a:t>
            </a:r>
            <a:endParaRPr lang="en-US" dirty="0"/>
          </a:p>
        </p:txBody>
      </p:sp>
      <p:pic>
        <p:nvPicPr>
          <p:cNvPr id="8" name="Picture 7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1140" y="1828164"/>
            <a:ext cx="2194560" cy="1689736"/>
          </a:xfrm>
          <a:prstGeom prst="rect">
            <a:avLst/>
          </a:prstGeom>
          <a:noFill/>
          <a:ln w="12700" cmpd="sng">
            <a:noFill/>
          </a:ln>
          <a:extLst/>
        </p:spPr>
      </p:pic>
      <p:sp>
        <p:nvSpPr>
          <p:cNvPr id="10" name="TextBox 9"/>
          <p:cNvSpPr txBox="1"/>
          <p:nvPr/>
        </p:nvSpPr>
        <p:spPr>
          <a:xfrm>
            <a:off x="8229600" y="6400800"/>
            <a:ext cx="48432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Tahoma"/>
                <a:cs typeface="Tahoma"/>
              </a:rPr>
              <a:t>9.2b</a:t>
            </a:r>
          </a:p>
        </p:txBody>
      </p:sp>
    </p:spTree>
    <p:extLst>
      <p:ext uri="{BB962C8B-B14F-4D97-AF65-F5344CB8AC3E}">
        <p14:creationId xmlns:p14="http://schemas.microsoft.com/office/powerpoint/2010/main" val="2775561904"/>
      </p:ext>
    </p:extLst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Discussion of solutions to the  Pascal’s Triangle Problem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>
              <a:buNone/>
            </a:pPr>
            <a:r>
              <a:rPr lang="en-US" dirty="0"/>
              <a:t>To what extent does the explanation: </a:t>
            </a:r>
          </a:p>
          <a:p>
            <a:r>
              <a:rPr lang="en-US" dirty="0"/>
              <a:t>Have a clear purpose</a:t>
            </a:r>
          </a:p>
          <a:p>
            <a:r>
              <a:rPr lang="en-US" dirty="0"/>
              <a:t>Have a logical structure</a:t>
            </a:r>
          </a:p>
          <a:p>
            <a:pPr lvl="0"/>
            <a:r>
              <a:rPr lang="en-US" dirty="0"/>
              <a:t>Use representations and language clearly and carefully  </a:t>
            </a:r>
          </a:p>
          <a:p>
            <a:pPr lvl="0"/>
            <a:r>
              <a:rPr lang="en-US" dirty="0"/>
              <a:t>Have a focus on </a:t>
            </a:r>
            <a:r>
              <a:rPr lang="en-US" dirty="0">
                <a:solidFill>
                  <a:srgbClr val="000000"/>
                </a:solidFill>
              </a:rPr>
              <a:t>meaning and an orientation to the listener(s)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This work is licensed under a Creative Commons Attribution-Noncommercial-4.0 International License: https://</a:t>
            </a:r>
            <a:r>
              <a:rPr lang="en-US" dirty="0" err="1"/>
              <a:t>creativecommons.org</a:t>
            </a:r>
            <a:r>
              <a:rPr lang="en-US" dirty="0"/>
              <a:t>/licenses/by-</a:t>
            </a:r>
            <a:r>
              <a:rPr lang="en-US" dirty="0" err="1"/>
              <a:t>nc</a:t>
            </a:r>
            <a:r>
              <a:rPr lang="en-US" dirty="0"/>
              <a:t>/4.0/
© 2018 Mathematics Teaching and Learning to Teach • School of Education • University of Michigan • Ann Arbor, MI 48109-1259 • </a:t>
            </a:r>
            <a:r>
              <a:rPr lang="en-US" dirty="0" err="1"/>
              <a:t>mtlt@umich.edu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8229600" y="6400800"/>
            <a:ext cx="47027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Tahoma"/>
                <a:cs typeface="Tahoma"/>
              </a:rPr>
              <a:t>9.2c</a:t>
            </a:r>
          </a:p>
        </p:txBody>
      </p:sp>
    </p:spTree>
    <p:extLst>
      <p:ext uri="{BB962C8B-B14F-4D97-AF65-F5344CB8AC3E}">
        <p14:creationId xmlns:p14="http://schemas.microsoft.com/office/powerpoint/2010/main" val="713740839"/>
      </p:ext>
    </p:extLst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Focus questions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200" dirty="0">
                <a:latin typeface="Tahoma" charset="0"/>
                <a:ea typeface="ＭＳ Ｐゴシック" charset="0"/>
                <a:cs typeface="ＭＳ Ｐゴシック" charset="0"/>
              </a:rPr>
              <a:t>Which of the mathematical practices are particularly relevant to work on this problem?</a:t>
            </a:r>
          </a:p>
          <a:p>
            <a:r>
              <a:rPr lang="en-US" sz="3200" dirty="0">
                <a:latin typeface="Tahoma" charset="0"/>
                <a:ea typeface="ＭＳ Ｐゴシック" charset="0"/>
                <a:cs typeface="ＭＳ Ｐゴシック" charset="0"/>
              </a:rPr>
              <a:t>Which of the mathematical practices are less connected to work on this problem?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This work is licensed under a Creative Commons Attribution-Noncommercial-4.0 International License: https://</a:t>
            </a:r>
            <a:r>
              <a:rPr lang="en-US" dirty="0" err="1"/>
              <a:t>creativecommons.org</a:t>
            </a:r>
            <a:r>
              <a:rPr lang="en-US" dirty="0"/>
              <a:t>/licenses/by-</a:t>
            </a:r>
            <a:r>
              <a:rPr lang="en-US" dirty="0" err="1"/>
              <a:t>nc</a:t>
            </a:r>
            <a:r>
              <a:rPr lang="en-US" dirty="0"/>
              <a:t>/4.0/
© 2018 Mathematics Teaching and Learning to Teach • School of Education • University of Michigan • Ann Arbor, MI 48109-1259 • </a:t>
            </a:r>
            <a:r>
              <a:rPr lang="en-US" dirty="0" err="1"/>
              <a:t>mtlt@umich.edu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8229600" y="6400800"/>
            <a:ext cx="48004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Tahoma"/>
                <a:cs typeface="Tahoma"/>
              </a:rPr>
              <a:t>9.3a</a:t>
            </a:r>
          </a:p>
        </p:txBody>
      </p:sp>
    </p:spTree>
    <p:extLst>
      <p:ext uri="{BB962C8B-B14F-4D97-AF65-F5344CB8AC3E}">
        <p14:creationId xmlns:p14="http://schemas.microsoft.com/office/powerpoint/2010/main" val="2028816464"/>
      </p:ext>
    </p:extLst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Tahoma"/>
                <a:cs typeface="Tahoma"/>
              </a:rPr>
              <a:t>The mathematical practices (CCSS)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863600" indent="-863600">
              <a:buNone/>
            </a:pPr>
            <a:r>
              <a:rPr lang="en-US" sz="2400" dirty="0">
                <a:latin typeface="Tahoma"/>
                <a:cs typeface="Tahoma"/>
              </a:rPr>
              <a:t>MP.1. Make sense of problems and persevere in solving them.</a:t>
            </a:r>
          </a:p>
          <a:p>
            <a:pPr marL="863600" indent="-863600">
              <a:buNone/>
            </a:pPr>
            <a:r>
              <a:rPr lang="en-US" sz="2400" dirty="0">
                <a:latin typeface="Tahoma"/>
                <a:cs typeface="Tahoma"/>
              </a:rPr>
              <a:t>MP.2. Reason abstractly and quantitatively.</a:t>
            </a:r>
          </a:p>
          <a:p>
            <a:pPr marL="863600" indent="-863600">
              <a:buNone/>
            </a:pPr>
            <a:r>
              <a:rPr lang="en-US" sz="2400" dirty="0">
                <a:latin typeface="Tahoma"/>
                <a:cs typeface="Tahoma"/>
              </a:rPr>
              <a:t>MP.3. Construct viable arguments and critique the reasoning of others.</a:t>
            </a:r>
          </a:p>
          <a:p>
            <a:pPr marL="863600" indent="-863600">
              <a:buNone/>
            </a:pPr>
            <a:r>
              <a:rPr lang="en-US" sz="2400" dirty="0">
                <a:latin typeface="Tahoma"/>
                <a:cs typeface="Tahoma"/>
              </a:rPr>
              <a:t>MP.4. Model with mathematics.</a:t>
            </a:r>
          </a:p>
          <a:p>
            <a:pPr marL="863600" indent="-863600">
              <a:buNone/>
            </a:pPr>
            <a:r>
              <a:rPr lang="en-US" sz="2400" dirty="0">
                <a:latin typeface="Tahoma"/>
                <a:cs typeface="Tahoma"/>
              </a:rPr>
              <a:t>MP.5. Use appropriate tools strategically.</a:t>
            </a:r>
          </a:p>
          <a:p>
            <a:pPr marL="863600" indent="-863600">
              <a:buNone/>
            </a:pPr>
            <a:r>
              <a:rPr lang="en-US" sz="2400" dirty="0">
                <a:latin typeface="Tahoma"/>
                <a:cs typeface="Tahoma"/>
              </a:rPr>
              <a:t>MP.6. Attend to precision.</a:t>
            </a:r>
          </a:p>
          <a:p>
            <a:pPr marL="863600" indent="-863600">
              <a:buNone/>
            </a:pPr>
            <a:r>
              <a:rPr lang="en-US" sz="2400" dirty="0">
                <a:latin typeface="Tahoma"/>
                <a:cs typeface="Tahoma"/>
              </a:rPr>
              <a:t>MP.7. Look for and make use of structure.</a:t>
            </a:r>
          </a:p>
          <a:p>
            <a:pPr marL="863600" indent="-863600">
              <a:buNone/>
            </a:pPr>
            <a:r>
              <a:rPr lang="en-US" sz="2400" dirty="0">
                <a:latin typeface="Tahoma"/>
                <a:cs typeface="Tahoma"/>
              </a:rPr>
              <a:t>MP.8. Look for and express regularity in repeated reasoning.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This work is licensed under a Creative Commons Attribution-Noncommercial-4.0 International License: https://</a:t>
            </a:r>
            <a:r>
              <a:rPr lang="en-US" dirty="0" err="1"/>
              <a:t>creativecommons.org</a:t>
            </a:r>
            <a:r>
              <a:rPr lang="en-US" dirty="0"/>
              <a:t>/licenses/by-</a:t>
            </a:r>
            <a:r>
              <a:rPr lang="en-US" dirty="0" err="1"/>
              <a:t>nc</a:t>
            </a:r>
            <a:r>
              <a:rPr lang="en-US" dirty="0"/>
              <a:t>/4.0/
© 2018 Mathematics Teaching and Learning to Teach • School of Education • University of Michigan • Ann Arbor, MI 48109-1259 • </a:t>
            </a:r>
            <a:r>
              <a:rPr lang="en-US" dirty="0" err="1"/>
              <a:t>mtlt@umich.edu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8229600" y="6400800"/>
            <a:ext cx="48432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Tahoma"/>
                <a:cs typeface="Tahoma"/>
              </a:rPr>
              <a:t>9.3b</a:t>
            </a:r>
          </a:p>
        </p:txBody>
      </p:sp>
    </p:spTree>
    <p:extLst>
      <p:ext uri="{BB962C8B-B14F-4D97-AF65-F5344CB8AC3E}">
        <p14:creationId xmlns:p14="http://schemas.microsoft.com/office/powerpoint/2010/main" val="1278681449"/>
      </p:ext>
    </p:extLst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Pascal’s Triangle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solidFill>
            <a:srgbClr val="FCD77C"/>
          </a:solidFill>
          <a:ln>
            <a:solidFill>
              <a:schemeClr val="tx1"/>
            </a:solidFill>
          </a:ln>
        </p:spPr>
        <p:txBody>
          <a:bodyPr/>
          <a:lstStyle/>
          <a:p>
            <a:pPr marL="285750" indent="-285750">
              <a:buFont typeface="Arial"/>
              <a:buChar char="•"/>
            </a:pPr>
            <a:r>
              <a:rPr lang="en-US" dirty="0"/>
              <a:t>What patterns do you see in the triangle?  </a:t>
            </a:r>
          </a:p>
          <a:p>
            <a:pPr marL="285750" indent="-285750">
              <a:buFont typeface="Arial"/>
              <a:buChar char="•"/>
            </a:pPr>
            <a:r>
              <a:rPr lang="en-US" dirty="0"/>
              <a:t>What “rules” do these patterns follow?</a:t>
            </a:r>
          </a:p>
          <a:p>
            <a:pPr marL="285750" indent="-285750">
              <a:buFont typeface="Arial"/>
              <a:buChar char="•"/>
            </a:pPr>
            <a:r>
              <a:rPr lang="en-US" dirty="0"/>
              <a:t>If these patterns continue, what numbers would be in the seventh row?  How do you know?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This work is licensed under a Creative Commons Attribution-Noncommercial-4.0 International License: https://</a:t>
            </a:r>
            <a:r>
              <a:rPr lang="en-US" dirty="0" err="1"/>
              <a:t>creativecommons.org</a:t>
            </a:r>
            <a:r>
              <a:rPr lang="en-US" dirty="0"/>
              <a:t>/licenses/by-</a:t>
            </a:r>
            <a:r>
              <a:rPr lang="en-US" dirty="0" err="1"/>
              <a:t>nc</a:t>
            </a:r>
            <a:r>
              <a:rPr lang="en-US" dirty="0"/>
              <a:t>/4.0/
© 2018 Mathematics Teaching and Learning to Teach • School of Education • University of Michigan • Ann Arbor, MI 48109-1259 • </a:t>
            </a:r>
            <a:r>
              <a:rPr lang="en-US" dirty="0" err="1"/>
              <a:t>mtlt@umich.edu</a:t>
            </a:r>
            <a:endParaRPr lang="en-US" dirty="0"/>
          </a:p>
        </p:txBody>
      </p:sp>
      <p:pic>
        <p:nvPicPr>
          <p:cNvPr id="7" name="Content Placeholder 6"/>
          <p:cNvPicPr>
            <a:picLocks noGrp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33" r="1833"/>
          <a:stretch>
            <a:fillRect/>
          </a:stretch>
        </p:blipFill>
        <p:spPr bwMode="auto">
          <a:prstGeom prst="rect">
            <a:avLst/>
          </a:prstGeom>
          <a:noFill/>
          <a:ln w="12700" cmpd="sng">
            <a:solidFill>
              <a:schemeClr val="tx1"/>
            </a:solidFill>
          </a:ln>
          <a:extLst/>
        </p:spPr>
      </p:pic>
      <p:sp>
        <p:nvSpPr>
          <p:cNvPr id="8" name="TextBox 7"/>
          <p:cNvSpPr txBox="1"/>
          <p:nvPr/>
        </p:nvSpPr>
        <p:spPr>
          <a:xfrm>
            <a:off x="8229600" y="6400800"/>
            <a:ext cx="47027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Tahoma"/>
                <a:cs typeface="Tahoma"/>
              </a:rPr>
              <a:t>9.3c</a:t>
            </a:r>
          </a:p>
        </p:txBody>
      </p:sp>
    </p:spTree>
    <p:extLst>
      <p:ext uri="{BB962C8B-B14F-4D97-AF65-F5344CB8AC3E}">
        <p14:creationId xmlns:p14="http://schemas.microsoft.com/office/powerpoint/2010/main" val="1101781984"/>
      </p:ext>
    </p:extLst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Using </a:t>
            </a:r>
            <a:r>
              <a:rPr lang="en-US"/>
              <a:t>Pascal’s Triangle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3200" dirty="0"/>
              <a:t>How might you use this problem at your grade level?</a:t>
            </a:r>
          </a:p>
          <a:p>
            <a:r>
              <a:rPr lang="en-US" sz="3200" dirty="0"/>
              <a:t>What recording sheet would you use?</a:t>
            </a:r>
          </a:p>
          <a:p>
            <a:r>
              <a:rPr lang="en-US" sz="3200" dirty="0"/>
              <a:t>What questions would you pose?</a:t>
            </a:r>
          </a:p>
          <a:p>
            <a:r>
              <a:rPr lang="en-US" sz="3200" dirty="0"/>
              <a:t>How could you make the mathematical practices explicit?</a:t>
            </a:r>
          </a:p>
          <a:p>
            <a:pPr marL="0" indent="0">
              <a:buNone/>
            </a:pPr>
            <a:endParaRPr lang="en-US" sz="32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This work is licensed under a Creative Commons Attribution-Noncommercial-4.0 International License: https://</a:t>
            </a:r>
            <a:r>
              <a:rPr lang="en-US" dirty="0" err="1"/>
              <a:t>creativecommons.org</a:t>
            </a:r>
            <a:r>
              <a:rPr lang="en-US" dirty="0"/>
              <a:t>/licenses/by-</a:t>
            </a:r>
            <a:r>
              <a:rPr lang="en-US" dirty="0" err="1"/>
              <a:t>nc</a:t>
            </a:r>
            <a:r>
              <a:rPr lang="en-US" dirty="0"/>
              <a:t>/4.0/
© 2018 Mathematics Teaching and Learning to Teach • School of Education • University of Michigan • Ann Arbor, MI 48109-1259 • </a:t>
            </a:r>
            <a:r>
              <a:rPr lang="en-US" dirty="0" err="1"/>
              <a:t>mtlt@umich.edu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8229600" y="6400800"/>
            <a:ext cx="48432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Tahoma"/>
                <a:cs typeface="Tahoma"/>
              </a:rPr>
              <a:t>9.3d</a:t>
            </a:r>
          </a:p>
        </p:txBody>
      </p:sp>
    </p:spTree>
    <p:extLst>
      <p:ext uri="{BB962C8B-B14F-4D97-AF65-F5344CB8AC3E}">
        <p14:creationId xmlns:p14="http://schemas.microsoft.com/office/powerpoint/2010/main" val="1773985957"/>
      </p:ext>
    </p:extLst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Focal teaching practices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Establishing an environment that emphasizes sense-making, justifying, and collective mathematical work</a:t>
            </a:r>
          </a:p>
          <a:p>
            <a:pPr lvl="0"/>
            <a:r>
              <a:rPr lang="en-US" dirty="0"/>
              <a:t>Scaling tasks and infusing tasks with reasoning opportunities </a:t>
            </a:r>
          </a:p>
          <a:p>
            <a:pPr lvl="0"/>
            <a:r>
              <a:rPr lang="en-US" dirty="0"/>
              <a:t>Making mathematical practices explicit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This work is licensed under a Creative Commons Attribution-Noncommercial-4.0 International License: https://</a:t>
            </a:r>
            <a:r>
              <a:rPr lang="en-US" dirty="0" err="1"/>
              <a:t>creativecommons.org</a:t>
            </a:r>
            <a:r>
              <a:rPr lang="en-US" dirty="0"/>
              <a:t>/licenses/by-</a:t>
            </a:r>
            <a:r>
              <a:rPr lang="en-US" dirty="0" err="1"/>
              <a:t>nc</a:t>
            </a:r>
            <a:r>
              <a:rPr lang="en-US" dirty="0"/>
              <a:t>/4.0/
© 2018 Mathematics Teaching and Learning to Teach • School of Education • University of Michigan • Ann Arbor, MI 48109-1259 • </a:t>
            </a:r>
            <a:r>
              <a:rPr lang="en-US" dirty="0" err="1"/>
              <a:t>mtlt@umich.edu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8229600" y="6400800"/>
            <a:ext cx="48004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Tahoma"/>
                <a:cs typeface="Tahoma"/>
              </a:rPr>
              <a:t>9.4a</a:t>
            </a:r>
          </a:p>
        </p:txBody>
      </p:sp>
    </p:spTree>
    <p:extLst>
      <p:ext uri="{BB962C8B-B14F-4D97-AF65-F5344CB8AC3E}">
        <p14:creationId xmlns:p14="http://schemas.microsoft.com/office/powerpoint/2010/main" val="3722717933"/>
      </p:ext>
    </p:extLst>
  </p:cSld>
  <p:clrMapOvr>
    <a:masterClrMapping/>
  </p:clrMapOvr>
  <p:transition/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5311</TotalTime>
  <Words>1030</Words>
  <Application>Microsoft Macintosh PowerPoint</Application>
  <PresentationFormat>On-screen Show (4:3)</PresentationFormat>
  <Paragraphs>109</Paragraphs>
  <Slides>13</Slides>
  <Notes>13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8" baseType="lpstr">
      <vt:lpstr>ＭＳ Ｐゴシック</vt:lpstr>
      <vt:lpstr>Arial</vt:lpstr>
      <vt:lpstr>Calibri</vt:lpstr>
      <vt:lpstr>Tahoma</vt:lpstr>
      <vt:lpstr>Default Design</vt:lpstr>
      <vt:lpstr>Overview of Session 9</vt:lpstr>
      <vt:lpstr>Pascal’s Triangle</vt:lpstr>
      <vt:lpstr>Pascal’s Triangle: Partner work</vt:lpstr>
      <vt:lpstr>Discussion of solutions to the  Pascal’s Triangle Problem</vt:lpstr>
      <vt:lpstr>Focus questions</vt:lpstr>
      <vt:lpstr>The mathematical practices (CCSS)</vt:lpstr>
      <vt:lpstr>Pascal’s Triangle</vt:lpstr>
      <vt:lpstr>Using Pascal’s Triangle</vt:lpstr>
      <vt:lpstr>Focal teaching practices</vt:lpstr>
      <vt:lpstr>Infusing reasoning into Guess My Rule</vt:lpstr>
      <vt:lpstr>Approaches to modifying problems</vt:lpstr>
      <vt:lpstr>Using modified tasks to make mathematical practices explicit</vt:lpstr>
      <vt:lpstr>Summary</vt:lpstr>
    </vt:vector>
  </TitlesOfParts>
  <Company/>
  <LinksUpToDate>false</LinksUpToDate>
  <SharedDoc>false</SharedDoc>
  <HyperlinksChanged>false</HyperlinksChanged>
  <AppVersion>16.0015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Kristine</dc:creator>
  <cp:lastModifiedBy>Microsoft Office User</cp:lastModifiedBy>
  <cp:revision>293</cp:revision>
  <cp:lastPrinted>2013-10-22T17:23:48Z</cp:lastPrinted>
  <dcterms:created xsi:type="dcterms:W3CDTF">2012-06-04T21:01:53Z</dcterms:created>
  <dcterms:modified xsi:type="dcterms:W3CDTF">2018-08-07T15:27:01Z</dcterms:modified>
</cp:coreProperties>
</file>